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7" r:id="rId2"/>
    <p:sldId id="291" r:id="rId3"/>
    <p:sldId id="294" r:id="rId4"/>
    <p:sldId id="292" r:id="rId5"/>
    <p:sldId id="295" r:id="rId6"/>
    <p:sldId id="296" r:id="rId7"/>
    <p:sldId id="297" r:id="rId8"/>
    <p:sldId id="298" r:id="rId9"/>
    <p:sldId id="299" r:id="rId10"/>
    <p:sldId id="300" r:id="rId11"/>
    <p:sldId id="301" r:id="rId12"/>
    <p:sldId id="302" r:id="rId13"/>
    <p:sldId id="303" r:id="rId14"/>
    <p:sldId id="264" r:id="rId15"/>
    <p:sldId id="263" r:id="rId16"/>
    <p:sldId id="304" r:id="rId17"/>
    <p:sldId id="286" r:id="rId18"/>
    <p:sldId id="285" r:id="rId19"/>
    <p:sldId id="287" r:id="rId20"/>
    <p:sldId id="288" r:id="rId21"/>
    <p:sldId id="289" r:id="rId22"/>
    <p:sldId id="283" r:id="rId23"/>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5" d="100"/>
          <a:sy n="95" d="100"/>
        </p:scale>
        <p:origin x="5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BB8C10B0-1337-4E14-ADAE-51D64C9ADF05}" type="datetimeFigureOut">
              <a:rPr lang="nl-NL" smtClean="0"/>
              <a:t>29-9-2023</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CE899B59-1E8B-4527-A1EE-BFF2416C3561}" type="slidenum">
              <a:rPr lang="nl-NL" smtClean="0"/>
              <a:t>‹nr.›</a:t>
            </a:fld>
            <a:endParaRPr lang="nl-NL"/>
          </a:p>
        </p:txBody>
      </p:sp>
    </p:spTree>
    <p:extLst>
      <p:ext uri="{BB962C8B-B14F-4D97-AF65-F5344CB8AC3E}">
        <p14:creationId xmlns:p14="http://schemas.microsoft.com/office/powerpoint/2010/main" val="67201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601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p:bg bwMode="gray">
      <p:bgPr>
        <a:solidFill>
          <a:schemeClr val="bg1"/>
        </a:solidFill>
        <a:effectLst/>
      </p:bgPr>
    </p:bg>
    <p:spTree>
      <p:nvGrpSpPr>
        <p:cNvPr id="1" name=""/>
        <p:cNvGrpSpPr/>
        <p:nvPr/>
      </p:nvGrpSpPr>
      <p:grpSpPr>
        <a:xfrm>
          <a:off x="0" y="0"/>
          <a:ext cx="0" cy="0"/>
          <a:chOff x="0" y="0"/>
          <a:chExt cx="0" cy="0"/>
        </a:xfrm>
      </p:grpSpPr>
      <p:pic>
        <p:nvPicPr>
          <p:cNvPr id="13" name="Afbeelding 175" descr="UU_titel_geel_1920x1080px-01.png"/>
          <p:cNvPicPr>
            <a:picLocks/>
          </p:cNvPicPr>
          <p:nvPr userDrawn="1"/>
        </p:nvPicPr>
        <p:blipFill>
          <a:blip r:embed="rId2"/>
          <a:stretch>
            <a:fillRect/>
          </a:stretch>
        </p:blipFill>
        <p:spPr>
          <a:xfrm>
            <a:off x="7224" y="0"/>
            <a:ext cx="12193625" cy="6858000"/>
          </a:xfrm>
          <a:prstGeom prst="rect">
            <a:avLst/>
          </a:prstGeom>
        </p:spPr>
      </p:pic>
      <p:sp>
        <p:nvSpPr>
          <p:cNvPr id="5" name="Tijdelijke aanduiding voor voettekst 4"/>
          <p:cNvSpPr>
            <a:spLocks noGrp="1"/>
          </p:cNvSpPr>
          <p:nvPr>
            <p:ph type="ftr" sz="quarter" idx="11"/>
          </p:nvPr>
        </p:nvSpPr>
        <p:spPr bwMode="hidden">
          <a:xfrm>
            <a:off x="13536002" y="7534800"/>
            <a:ext cx="48000" cy="36000"/>
          </a:xfrm>
        </p:spPr>
        <p:txBody>
          <a:bodyPr/>
          <a:lstStyle>
            <a:lvl1pPr>
              <a:defRPr sz="100">
                <a:solidFill>
                  <a:schemeClr val="accent1"/>
                </a:solidFill>
              </a:defRPr>
            </a:lvl1pPr>
          </a:lstStyle>
          <a:p>
            <a:r>
              <a:rPr lang="nl-NL"/>
              <a:t>Aangrenzende wetgeving voor de BVF | BVF cursus 3 okt 2023</a:t>
            </a:r>
            <a:endParaRPr lang="en-GB"/>
          </a:p>
        </p:txBody>
      </p:sp>
      <p:sp>
        <p:nvSpPr>
          <p:cNvPr id="6" name="Tijdelijke aanduiding voor dianummer 5"/>
          <p:cNvSpPr>
            <a:spLocks noGrp="1"/>
          </p:cNvSpPr>
          <p:nvPr>
            <p:ph type="sldNum" sz="quarter" idx="12"/>
          </p:nvPr>
        </p:nvSpPr>
        <p:spPr bwMode="hidden">
          <a:xfrm>
            <a:off x="13536002" y="7534800"/>
            <a:ext cx="48000" cy="36000"/>
          </a:xfrm>
        </p:spPr>
        <p:txBody>
          <a:bodyPr/>
          <a:lstStyle>
            <a:lvl1pPr>
              <a:defRPr sz="100">
                <a:solidFill>
                  <a:schemeClr val="accent1"/>
                </a:solidFill>
              </a:defRPr>
            </a:lvl1pPr>
          </a:lstStyle>
          <a:p>
            <a:fld id="{1336C48C-F87C-4E4B-81EF-5027B17D1F61}" type="slidenum">
              <a:rPr lang="en-GB" smtClean="0"/>
              <a:pPr/>
              <a:t>‹nr.›</a:t>
            </a:fld>
            <a:endParaRPr lang="en-GB"/>
          </a:p>
        </p:txBody>
      </p:sp>
      <p:sp>
        <p:nvSpPr>
          <p:cNvPr id="2" name="Titel 1"/>
          <p:cNvSpPr>
            <a:spLocks noGrp="1"/>
          </p:cNvSpPr>
          <p:nvPr>
            <p:ph type="ctrTitle" hasCustomPrompt="1"/>
          </p:nvPr>
        </p:nvSpPr>
        <p:spPr>
          <a:xfrm>
            <a:off x="2545688" y="1835002"/>
            <a:ext cx="5619875" cy="1470025"/>
          </a:xfrm>
        </p:spPr>
        <p:txBody>
          <a:bodyPr anchor="t" anchorCtr="0"/>
          <a:lstStyle>
            <a:lvl1pPr algn="l">
              <a:defRPr sz="4199"/>
            </a:lvl1pPr>
          </a:lstStyle>
          <a:p>
            <a:r>
              <a:rPr lang="en-GB" dirty="0"/>
              <a:t>[Title (max. 2 lines)]</a:t>
            </a:r>
          </a:p>
        </p:txBody>
      </p:sp>
      <p:sp>
        <p:nvSpPr>
          <p:cNvPr id="3" name="Ondertitel 2"/>
          <p:cNvSpPr>
            <a:spLocks noGrp="1"/>
          </p:cNvSpPr>
          <p:nvPr>
            <p:ph type="subTitle" idx="1" hasCustomPrompt="1"/>
          </p:nvPr>
        </p:nvSpPr>
        <p:spPr>
          <a:xfrm>
            <a:off x="2545688" y="3482165"/>
            <a:ext cx="5619874" cy="288000"/>
          </a:xfrm>
        </p:spPr>
        <p:txBody>
          <a:bodyPr/>
          <a:lstStyle>
            <a:lvl1pPr marL="0" indent="0" algn="l">
              <a:buNone/>
              <a:defRPr>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dirty="0"/>
              <a:t>[Name]</a:t>
            </a:r>
          </a:p>
        </p:txBody>
      </p:sp>
      <p:sp>
        <p:nvSpPr>
          <p:cNvPr id="4" name="Tijdelijke aanduiding voor datum 3"/>
          <p:cNvSpPr>
            <a:spLocks noGrp="1"/>
          </p:cNvSpPr>
          <p:nvPr>
            <p:ph type="dt" sz="half" idx="10"/>
          </p:nvPr>
        </p:nvSpPr>
        <p:spPr>
          <a:xfrm>
            <a:off x="2548137" y="6139997"/>
            <a:ext cx="3724030" cy="365125"/>
          </a:xfrm>
        </p:spPr>
        <p:txBody>
          <a:bodyPr/>
          <a:lstStyle>
            <a:lvl1pPr algn="l">
              <a:defRPr sz="1200" b="0"/>
            </a:lvl1pPr>
          </a:lstStyle>
          <a:p>
            <a:endParaRPr lang="en-GB"/>
          </a:p>
        </p:txBody>
      </p:sp>
      <p:sp>
        <p:nvSpPr>
          <p:cNvPr id="12" name="Tijdelijke aanduiding voor tekst 11"/>
          <p:cNvSpPr>
            <a:spLocks noGrp="1"/>
          </p:cNvSpPr>
          <p:nvPr>
            <p:ph type="body" sz="quarter" idx="13" hasCustomPrompt="1"/>
          </p:nvPr>
        </p:nvSpPr>
        <p:spPr>
          <a:xfrm>
            <a:off x="2545688" y="3780000"/>
            <a:ext cx="5619875" cy="288000"/>
          </a:xfrm>
        </p:spPr>
        <p:txBody>
          <a:bodyPr/>
          <a:lstStyle>
            <a:lvl1pPr>
              <a:defRPr b="0"/>
            </a:lvl1pPr>
          </a:lstStyle>
          <a:p>
            <a:pPr lvl="0"/>
            <a:r>
              <a:rPr lang="en-GB" dirty="0"/>
              <a:t>[Job description]</a:t>
            </a:r>
          </a:p>
        </p:txBody>
      </p:sp>
      <p:sp>
        <p:nvSpPr>
          <p:cNvPr id="16" name="Tijdelijke aanduiding voor tekst 15"/>
          <p:cNvSpPr>
            <a:spLocks noGrp="1" noChangeAspect="1"/>
          </p:cNvSpPr>
          <p:nvPr>
            <p:ph type="body" sz="quarter" idx="14" hasCustomPrompt="1"/>
          </p:nvPr>
        </p:nvSpPr>
        <p:spPr>
          <a:xfrm>
            <a:off x="6618152" y="519455"/>
            <a:ext cx="4924731" cy="792000"/>
          </a:xfrm>
        </p:spPr>
        <p:txBody>
          <a:bodyPr/>
          <a:lstStyle>
            <a:lvl1pPr algn="r">
              <a:defRPr sz="1200" b="0" baseline="0"/>
            </a:lvl1pPr>
          </a:lstStyle>
          <a:p>
            <a:pPr lvl="0"/>
            <a:r>
              <a:rPr lang="en-GB" dirty="0"/>
              <a:t>[Name of faculty (bold),</a:t>
            </a:r>
            <a:br>
              <a:rPr lang="en-GB" dirty="0"/>
            </a:br>
            <a:r>
              <a:rPr lang="en-GB" dirty="0"/>
              <a:t> department or division (normal) </a:t>
            </a:r>
            <a:br>
              <a:rPr lang="en-GB" dirty="0"/>
            </a:br>
            <a:r>
              <a:rPr lang="en-GB" dirty="0"/>
              <a:t>total max. 4 lines]</a:t>
            </a:r>
          </a:p>
          <a:p>
            <a:pPr lvl="0"/>
            <a:endParaRPr lang="en-GB" dirty="0"/>
          </a:p>
        </p:txBody>
      </p:sp>
      <p:grpSp>
        <p:nvGrpSpPr>
          <p:cNvPr id="14" name="Group 5"/>
          <p:cNvGrpSpPr>
            <a:grpSpLocks noChangeAspect="1"/>
          </p:cNvGrpSpPr>
          <p:nvPr userDrawn="1"/>
        </p:nvGrpSpPr>
        <p:grpSpPr bwMode="auto">
          <a:xfrm>
            <a:off x="550720" y="0"/>
            <a:ext cx="2631390" cy="6853238"/>
            <a:chOff x="347" y="0"/>
            <a:chExt cx="1658" cy="4317"/>
          </a:xfrm>
        </p:grpSpPr>
        <p:sp>
          <p:nvSpPr>
            <p:cNvPr id="17" name="Freeform 6"/>
            <p:cNvSpPr>
              <a:spLocks/>
            </p:cNvSpPr>
            <p:nvPr userDrawn="1"/>
          </p:nvSpPr>
          <p:spPr bwMode="auto">
            <a:xfrm>
              <a:off x="551" y="0"/>
              <a:ext cx="669" cy="4317"/>
            </a:xfrm>
            <a:custGeom>
              <a:avLst/>
              <a:gdLst>
                <a:gd name="T0" fmla="*/ 28 w 3352"/>
                <a:gd name="T1" fmla="*/ 2583 h 21598"/>
                <a:gd name="T2" fmla="*/ 84 w 3352"/>
                <a:gd name="T3" fmla="*/ 0 h 21598"/>
                <a:gd name="T4" fmla="*/ 56 w 3352"/>
                <a:gd name="T5" fmla="*/ 0 h 21598"/>
                <a:gd name="T6" fmla="*/ 0 w 3352"/>
                <a:gd name="T7" fmla="*/ 2583 h 21598"/>
                <a:gd name="T8" fmla="*/ 3322 w 3352"/>
                <a:gd name="T9" fmla="*/ 21598 h 21598"/>
                <a:gd name="T10" fmla="*/ 3352 w 3352"/>
                <a:gd name="T11" fmla="*/ 21598 h 21598"/>
                <a:gd name="T12" fmla="*/ 28 w 3352"/>
                <a:gd name="T13" fmla="*/ 2583 h 21598"/>
              </a:gdLst>
              <a:ahLst/>
              <a:cxnLst>
                <a:cxn ang="0">
                  <a:pos x="T0" y="T1"/>
                </a:cxn>
                <a:cxn ang="0">
                  <a:pos x="T2" y="T3"/>
                </a:cxn>
                <a:cxn ang="0">
                  <a:pos x="T4" y="T5"/>
                </a:cxn>
                <a:cxn ang="0">
                  <a:pos x="T6" y="T7"/>
                </a:cxn>
                <a:cxn ang="0">
                  <a:pos x="T8" y="T9"/>
                </a:cxn>
                <a:cxn ang="0">
                  <a:pos x="T10" y="T11"/>
                </a:cxn>
                <a:cxn ang="0">
                  <a:pos x="T12" y="T13"/>
                </a:cxn>
              </a:cxnLst>
              <a:rect l="0" t="0" r="r" b="b"/>
              <a:pathLst>
                <a:path w="3352" h="21598">
                  <a:moveTo>
                    <a:pt x="28" y="2583"/>
                  </a:moveTo>
                  <a:cubicBezTo>
                    <a:pt x="28" y="1745"/>
                    <a:pt x="47" y="844"/>
                    <a:pt x="84" y="0"/>
                  </a:cubicBezTo>
                  <a:cubicBezTo>
                    <a:pt x="56" y="0"/>
                    <a:pt x="56" y="0"/>
                    <a:pt x="56" y="0"/>
                  </a:cubicBezTo>
                  <a:cubicBezTo>
                    <a:pt x="19" y="844"/>
                    <a:pt x="0" y="1745"/>
                    <a:pt x="0" y="2583"/>
                  </a:cubicBezTo>
                  <a:cubicBezTo>
                    <a:pt x="0" y="9091"/>
                    <a:pt x="1117" y="15489"/>
                    <a:pt x="3322" y="21598"/>
                  </a:cubicBezTo>
                  <a:cubicBezTo>
                    <a:pt x="3352" y="21598"/>
                    <a:pt x="3352" y="21598"/>
                    <a:pt x="3352" y="21598"/>
                  </a:cubicBezTo>
                  <a:cubicBezTo>
                    <a:pt x="1146" y="15489"/>
                    <a:pt x="28" y="9091"/>
                    <a:pt x="28" y="2583"/>
                  </a:cubicBezTo>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8" name="Freeform 7"/>
            <p:cNvSpPr>
              <a:spLocks/>
            </p:cNvSpPr>
            <p:nvPr userDrawn="1"/>
          </p:nvSpPr>
          <p:spPr bwMode="auto">
            <a:xfrm>
              <a:off x="347"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 name="Freeform 8"/>
            <p:cNvSpPr>
              <a:spLocks/>
            </p:cNvSpPr>
            <p:nvPr userDrawn="1"/>
          </p:nvSpPr>
          <p:spPr bwMode="auto">
            <a:xfrm>
              <a:off x="347"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0" name="Freeform 9"/>
            <p:cNvSpPr>
              <a:spLocks/>
            </p:cNvSpPr>
            <p:nvPr userDrawn="1"/>
          </p:nvSpPr>
          <p:spPr bwMode="auto">
            <a:xfrm>
              <a:off x="587"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7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7"/>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1" name="Freeform 10"/>
            <p:cNvSpPr>
              <a:spLocks noEditPoints="1"/>
            </p:cNvSpPr>
            <p:nvPr userDrawn="1"/>
          </p:nvSpPr>
          <p:spPr bwMode="auto">
            <a:xfrm>
              <a:off x="625"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2" name="Freeform 11"/>
            <p:cNvSpPr>
              <a:spLocks/>
            </p:cNvSpPr>
            <p:nvPr userDrawn="1"/>
          </p:nvSpPr>
          <p:spPr bwMode="auto">
            <a:xfrm>
              <a:off x="666"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3" name="Freeform 12"/>
            <p:cNvSpPr>
              <a:spLocks/>
            </p:cNvSpPr>
            <p:nvPr userDrawn="1"/>
          </p:nvSpPr>
          <p:spPr bwMode="auto">
            <a:xfrm>
              <a:off x="666"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4" name="Freeform 13"/>
            <p:cNvSpPr>
              <a:spLocks/>
            </p:cNvSpPr>
            <p:nvPr userDrawn="1"/>
          </p:nvSpPr>
          <p:spPr bwMode="auto">
            <a:xfrm>
              <a:off x="719"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5" name="Freeform 14"/>
            <p:cNvSpPr>
              <a:spLocks/>
            </p:cNvSpPr>
            <p:nvPr userDrawn="1"/>
          </p:nvSpPr>
          <p:spPr bwMode="auto">
            <a:xfrm>
              <a:off x="719"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6" name="Freeform 15"/>
            <p:cNvSpPr>
              <a:spLocks/>
            </p:cNvSpPr>
            <p:nvPr userDrawn="1"/>
          </p:nvSpPr>
          <p:spPr bwMode="auto">
            <a:xfrm>
              <a:off x="730"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7" name="Freeform 16"/>
            <p:cNvSpPr>
              <a:spLocks/>
            </p:cNvSpPr>
            <p:nvPr userDrawn="1"/>
          </p:nvSpPr>
          <p:spPr bwMode="auto">
            <a:xfrm>
              <a:off x="730"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8" name="Freeform 17"/>
            <p:cNvSpPr>
              <a:spLocks/>
            </p:cNvSpPr>
            <p:nvPr userDrawn="1"/>
          </p:nvSpPr>
          <p:spPr bwMode="auto">
            <a:xfrm>
              <a:off x="728"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5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7"/>
                    <a:pt x="68" y="115"/>
                    <a:pt x="47" y="112"/>
                  </a:cubicBezTo>
                  <a:cubicBezTo>
                    <a:pt x="11" y="108"/>
                    <a:pt x="0" y="77"/>
                    <a:pt x="4" y="45"/>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9" name="Freeform 18"/>
            <p:cNvSpPr>
              <a:spLocks/>
            </p:cNvSpPr>
            <p:nvPr userDrawn="1"/>
          </p:nvSpPr>
          <p:spPr bwMode="auto">
            <a:xfrm>
              <a:off x="719"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0" name="Freeform 19"/>
            <p:cNvSpPr>
              <a:spLocks/>
            </p:cNvSpPr>
            <p:nvPr userDrawn="1"/>
          </p:nvSpPr>
          <p:spPr bwMode="auto">
            <a:xfrm>
              <a:off x="719"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1" name="Freeform 20"/>
            <p:cNvSpPr>
              <a:spLocks/>
            </p:cNvSpPr>
            <p:nvPr userDrawn="1"/>
          </p:nvSpPr>
          <p:spPr bwMode="auto">
            <a:xfrm>
              <a:off x="698"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2" name="Freeform 21"/>
            <p:cNvSpPr>
              <a:spLocks/>
            </p:cNvSpPr>
            <p:nvPr userDrawn="1"/>
          </p:nvSpPr>
          <p:spPr bwMode="auto">
            <a:xfrm>
              <a:off x="698"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3" name="Freeform 22"/>
            <p:cNvSpPr>
              <a:spLocks/>
            </p:cNvSpPr>
            <p:nvPr userDrawn="1"/>
          </p:nvSpPr>
          <p:spPr bwMode="auto">
            <a:xfrm>
              <a:off x="669"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4" name="Freeform 23"/>
            <p:cNvSpPr>
              <a:spLocks/>
            </p:cNvSpPr>
            <p:nvPr userDrawn="1"/>
          </p:nvSpPr>
          <p:spPr bwMode="auto">
            <a:xfrm>
              <a:off x="669"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5" name="Freeform 24"/>
            <p:cNvSpPr>
              <a:spLocks/>
            </p:cNvSpPr>
            <p:nvPr userDrawn="1"/>
          </p:nvSpPr>
          <p:spPr bwMode="auto">
            <a:xfrm>
              <a:off x="633"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6" name="Freeform 25"/>
            <p:cNvSpPr>
              <a:spLocks/>
            </p:cNvSpPr>
            <p:nvPr userDrawn="1"/>
          </p:nvSpPr>
          <p:spPr bwMode="auto">
            <a:xfrm>
              <a:off x="633"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7" name="Freeform 26"/>
            <p:cNvSpPr>
              <a:spLocks/>
            </p:cNvSpPr>
            <p:nvPr userDrawn="1"/>
          </p:nvSpPr>
          <p:spPr bwMode="auto">
            <a:xfrm>
              <a:off x="584"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8" name="Freeform 27"/>
            <p:cNvSpPr>
              <a:spLocks/>
            </p:cNvSpPr>
            <p:nvPr userDrawn="1"/>
          </p:nvSpPr>
          <p:spPr bwMode="auto">
            <a:xfrm>
              <a:off x="501"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9" name="Freeform 28"/>
            <p:cNvSpPr>
              <a:spLocks/>
            </p:cNvSpPr>
            <p:nvPr userDrawn="1"/>
          </p:nvSpPr>
          <p:spPr bwMode="auto">
            <a:xfrm>
              <a:off x="501"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0" name="Freeform 29"/>
            <p:cNvSpPr>
              <a:spLocks/>
            </p:cNvSpPr>
            <p:nvPr userDrawn="1"/>
          </p:nvSpPr>
          <p:spPr bwMode="auto">
            <a:xfrm>
              <a:off x="458"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1" name="Freeform 30"/>
            <p:cNvSpPr>
              <a:spLocks/>
            </p:cNvSpPr>
            <p:nvPr userDrawn="1"/>
          </p:nvSpPr>
          <p:spPr bwMode="auto">
            <a:xfrm>
              <a:off x="458"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2" name="Freeform 31"/>
            <p:cNvSpPr>
              <a:spLocks/>
            </p:cNvSpPr>
            <p:nvPr userDrawn="1"/>
          </p:nvSpPr>
          <p:spPr bwMode="auto">
            <a:xfrm>
              <a:off x="417"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3" name="Freeform 32"/>
            <p:cNvSpPr>
              <a:spLocks/>
            </p:cNvSpPr>
            <p:nvPr userDrawn="1"/>
          </p:nvSpPr>
          <p:spPr bwMode="auto">
            <a:xfrm>
              <a:off x="417"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4" name="Freeform 33"/>
            <p:cNvSpPr>
              <a:spLocks/>
            </p:cNvSpPr>
            <p:nvPr userDrawn="1"/>
          </p:nvSpPr>
          <p:spPr bwMode="auto">
            <a:xfrm>
              <a:off x="375"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5" name="Freeform 34"/>
            <p:cNvSpPr>
              <a:spLocks/>
            </p:cNvSpPr>
            <p:nvPr userDrawn="1"/>
          </p:nvSpPr>
          <p:spPr bwMode="auto">
            <a:xfrm>
              <a:off x="375"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6" name="Freeform 35"/>
            <p:cNvSpPr>
              <a:spLocks/>
            </p:cNvSpPr>
            <p:nvPr userDrawn="1"/>
          </p:nvSpPr>
          <p:spPr bwMode="auto">
            <a:xfrm>
              <a:off x="358"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7" name="Freeform 36"/>
            <p:cNvSpPr>
              <a:spLocks/>
            </p:cNvSpPr>
            <p:nvPr userDrawn="1"/>
          </p:nvSpPr>
          <p:spPr bwMode="auto">
            <a:xfrm>
              <a:off x="347"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8" name="Freeform 37"/>
            <p:cNvSpPr>
              <a:spLocks/>
            </p:cNvSpPr>
            <p:nvPr userDrawn="1"/>
          </p:nvSpPr>
          <p:spPr bwMode="auto">
            <a:xfrm>
              <a:off x="347"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9" name="Freeform 38"/>
            <p:cNvSpPr>
              <a:spLocks/>
            </p:cNvSpPr>
            <p:nvPr userDrawn="1"/>
          </p:nvSpPr>
          <p:spPr bwMode="auto">
            <a:xfrm>
              <a:off x="348"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0" name="Freeform 39"/>
            <p:cNvSpPr>
              <a:spLocks/>
            </p:cNvSpPr>
            <p:nvPr userDrawn="1"/>
          </p:nvSpPr>
          <p:spPr bwMode="auto">
            <a:xfrm>
              <a:off x="359"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1" name="Freeform 40"/>
            <p:cNvSpPr>
              <a:spLocks/>
            </p:cNvSpPr>
            <p:nvPr userDrawn="1"/>
          </p:nvSpPr>
          <p:spPr bwMode="auto">
            <a:xfrm>
              <a:off x="359"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52" name="Freeform 41"/>
            <p:cNvSpPr>
              <a:spLocks/>
            </p:cNvSpPr>
            <p:nvPr userDrawn="1"/>
          </p:nvSpPr>
          <p:spPr bwMode="auto">
            <a:xfrm>
              <a:off x="405"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3" name="Freeform 42"/>
            <p:cNvSpPr>
              <a:spLocks/>
            </p:cNvSpPr>
            <p:nvPr userDrawn="1"/>
          </p:nvSpPr>
          <p:spPr bwMode="auto">
            <a:xfrm>
              <a:off x="405"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54" name="Freeform 43"/>
            <p:cNvSpPr>
              <a:spLocks noEditPoints="1"/>
            </p:cNvSpPr>
            <p:nvPr userDrawn="1"/>
          </p:nvSpPr>
          <p:spPr bwMode="auto">
            <a:xfrm>
              <a:off x="447" y="312"/>
              <a:ext cx="36" cy="37"/>
            </a:xfrm>
            <a:custGeom>
              <a:avLst/>
              <a:gdLst>
                <a:gd name="T0" fmla="*/ 54 w 181"/>
                <a:gd name="T1" fmla="*/ 24 h 186"/>
                <a:gd name="T2" fmla="*/ 161 w 181"/>
                <a:gd name="T3" fmla="*/ 56 h 186"/>
                <a:gd name="T4" fmla="*/ 127 w 181"/>
                <a:gd name="T5" fmla="*/ 163 h 186"/>
                <a:gd name="T6" fmla="*/ 20 w 181"/>
                <a:gd name="T7" fmla="*/ 131 h 186"/>
                <a:gd name="T8" fmla="*/ 54 w 181"/>
                <a:gd name="T9" fmla="*/ 24 h 186"/>
                <a:gd name="T10" fmla="*/ 113 w 181"/>
                <a:gd name="T11" fmla="*/ 136 h 186"/>
                <a:gd name="T12" fmla="*/ 126 w 181"/>
                <a:gd name="T13" fmla="*/ 75 h 186"/>
                <a:gd name="T14" fmla="*/ 68 w 181"/>
                <a:gd name="T15" fmla="*/ 51 h 186"/>
                <a:gd name="T16" fmla="*/ 55 w 181"/>
                <a:gd name="T17" fmla="*/ 112 h 186"/>
                <a:gd name="T18" fmla="*/ 113 w 181"/>
                <a:gd name="T19" fmla="*/ 1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1"/>
                  </a:cubicBezTo>
                  <a:cubicBezTo>
                    <a:pt x="0" y="92"/>
                    <a:pt x="10" y="47"/>
                    <a:pt x="54" y="24"/>
                  </a:cubicBezTo>
                  <a:close/>
                  <a:moveTo>
                    <a:pt x="113" y="136"/>
                  </a:moveTo>
                  <a:cubicBezTo>
                    <a:pt x="132" y="125"/>
                    <a:pt x="141" y="103"/>
                    <a:pt x="126" y="75"/>
                  </a:cubicBezTo>
                  <a:cubicBezTo>
                    <a:pt x="111" y="46"/>
                    <a:pt x="88" y="41"/>
                    <a:pt x="68" y="51"/>
                  </a:cubicBezTo>
                  <a:cubicBezTo>
                    <a:pt x="49" y="62"/>
                    <a:pt x="40" y="83"/>
                    <a:pt x="55" y="112"/>
                  </a:cubicBezTo>
                  <a:cubicBezTo>
                    <a:pt x="70" y="141"/>
                    <a:pt x="93" y="146"/>
                    <a:pt x="113" y="136"/>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5" name="Freeform 44"/>
            <p:cNvSpPr>
              <a:spLocks/>
            </p:cNvSpPr>
            <p:nvPr userDrawn="1"/>
          </p:nvSpPr>
          <p:spPr bwMode="auto">
            <a:xfrm>
              <a:off x="495"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6" name="Freeform 45"/>
            <p:cNvSpPr>
              <a:spLocks noEditPoints="1"/>
            </p:cNvSpPr>
            <p:nvPr userDrawn="1"/>
          </p:nvSpPr>
          <p:spPr bwMode="auto">
            <a:xfrm>
              <a:off x="348" y="294"/>
              <a:ext cx="413" cy="414"/>
            </a:xfrm>
            <a:custGeom>
              <a:avLst/>
              <a:gdLst>
                <a:gd name="T0" fmla="*/ 1176 w 2069"/>
                <a:gd name="T1" fmla="*/ 2060 h 2070"/>
                <a:gd name="T2" fmla="*/ 1386 w 2069"/>
                <a:gd name="T3" fmla="*/ 2009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4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9"/>
                  </a:moveTo>
                  <a:cubicBezTo>
                    <a:pt x="1319" y="2033"/>
                    <a:pt x="1248" y="2050"/>
                    <a:pt x="1176" y="2060"/>
                  </a:cubicBezTo>
                  <a:cubicBezTo>
                    <a:pt x="1133" y="1437"/>
                    <a:pt x="1133" y="1437"/>
                    <a:pt x="1133" y="1437"/>
                  </a:cubicBezTo>
                  <a:lnTo>
                    <a:pt x="1386" y="2009"/>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4"/>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4"/>
                  </a:moveTo>
                  <a:cubicBezTo>
                    <a:pt x="2059" y="873"/>
                    <a:pt x="2068" y="945"/>
                    <a:pt x="2069" y="1018"/>
                  </a:cubicBezTo>
                  <a:cubicBezTo>
                    <a:pt x="1445" y="985"/>
                    <a:pt x="1445" y="985"/>
                    <a:pt x="1445" y="985"/>
                  </a:cubicBezTo>
                  <a:lnTo>
                    <a:pt x="2043" y="804"/>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4"/>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57" name="Oval 46"/>
            <p:cNvSpPr>
              <a:spLocks noChangeArrowheads="1"/>
            </p:cNvSpPr>
            <p:nvPr userDrawn="1"/>
          </p:nvSpPr>
          <p:spPr bwMode="auto">
            <a:xfrm>
              <a:off x="547"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8" name="Freeform 47"/>
            <p:cNvSpPr>
              <a:spLocks/>
            </p:cNvSpPr>
            <p:nvPr userDrawn="1"/>
          </p:nvSpPr>
          <p:spPr bwMode="auto">
            <a:xfrm>
              <a:off x="703"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9" name="Oval 48"/>
            <p:cNvSpPr>
              <a:spLocks noChangeArrowheads="1"/>
            </p:cNvSpPr>
            <p:nvPr userDrawn="1"/>
          </p:nvSpPr>
          <p:spPr bwMode="auto">
            <a:xfrm>
              <a:off x="547"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60" name="Freeform 49"/>
            <p:cNvSpPr>
              <a:spLocks/>
            </p:cNvSpPr>
            <p:nvPr userDrawn="1"/>
          </p:nvSpPr>
          <p:spPr bwMode="auto">
            <a:xfrm>
              <a:off x="388"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61" name="Freeform 50"/>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2" name="Freeform 51"/>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3" name="Freeform 52"/>
            <p:cNvSpPr>
              <a:spLocks/>
            </p:cNvSpPr>
            <p:nvPr userDrawn="1"/>
          </p:nvSpPr>
          <p:spPr bwMode="auto">
            <a:xfrm>
              <a:off x="353"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4" name="Freeform 53"/>
            <p:cNvSpPr>
              <a:spLocks/>
            </p:cNvSpPr>
            <p:nvPr userDrawn="1"/>
          </p:nvSpPr>
          <p:spPr bwMode="auto">
            <a:xfrm>
              <a:off x="353"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5" name="Freeform 54"/>
            <p:cNvSpPr>
              <a:spLocks/>
            </p:cNvSpPr>
            <p:nvPr userDrawn="1"/>
          </p:nvSpPr>
          <p:spPr bwMode="auto">
            <a:xfrm>
              <a:off x="370"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6" name="Freeform 55"/>
            <p:cNvSpPr>
              <a:spLocks/>
            </p:cNvSpPr>
            <p:nvPr userDrawn="1"/>
          </p:nvSpPr>
          <p:spPr bwMode="auto">
            <a:xfrm>
              <a:off x="370"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7" name="Freeform 56"/>
            <p:cNvSpPr>
              <a:spLocks/>
            </p:cNvSpPr>
            <p:nvPr userDrawn="1"/>
          </p:nvSpPr>
          <p:spPr bwMode="auto">
            <a:xfrm>
              <a:off x="522"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8" name="Freeform 57"/>
            <p:cNvSpPr>
              <a:spLocks/>
            </p:cNvSpPr>
            <p:nvPr userDrawn="1"/>
          </p:nvSpPr>
          <p:spPr bwMode="auto">
            <a:xfrm>
              <a:off x="522"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9" name="Freeform 58"/>
            <p:cNvSpPr>
              <a:spLocks noEditPoints="1"/>
            </p:cNvSpPr>
            <p:nvPr userDrawn="1"/>
          </p:nvSpPr>
          <p:spPr bwMode="auto">
            <a:xfrm>
              <a:off x="519"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0" name="Utrecht"/>
            <p:cNvSpPr>
              <a:spLocks noEditPoints="1"/>
            </p:cNvSpPr>
            <p:nvPr userDrawn="1"/>
          </p:nvSpPr>
          <p:spPr bwMode="auto">
            <a:xfrm>
              <a:off x="819" y="446"/>
              <a:ext cx="1186" cy="132"/>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2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9"/>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9"/>
                    <a:pt x="2762" y="329"/>
                    <a:pt x="2762" y="329"/>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1"/>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3"/>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3"/>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4"/>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4"/>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3"/>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1"/>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7"/>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2"/>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1" name="Freeform 60"/>
            <p:cNvSpPr>
              <a:spLocks noEditPoints="1"/>
            </p:cNvSpPr>
            <p:nvPr userDrawn="1"/>
          </p:nvSpPr>
          <p:spPr bwMode="auto">
            <a:xfrm>
              <a:off x="584"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7"/>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2" name="Freeform 61"/>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3" name="Freeform 62"/>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4" name="Freeform 63"/>
            <p:cNvSpPr>
              <a:spLocks noEditPoints="1"/>
            </p:cNvSpPr>
            <p:nvPr userDrawn="1"/>
          </p:nvSpPr>
          <p:spPr bwMode="auto">
            <a:xfrm>
              <a:off x="348"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200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3"/>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4"/>
                  </a:cubicBezTo>
                  <a:cubicBezTo>
                    <a:pt x="1905" y="1146"/>
                    <a:pt x="1916" y="1177"/>
                    <a:pt x="1952" y="1181"/>
                  </a:cubicBezTo>
                  <a:cubicBezTo>
                    <a:pt x="1973" y="1184"/>
                    <a:pt x="1989" y="1176"/>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1"/>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7"/>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200"/>
                  </a:cubicBezTo>
                  <a:cubicBezTo>
                    <a:pt x="500" y="169"/>
                    <a:pt x="503" y="135"/>
                    <a:pt x="527" y="110"/>
                  </a:cubicBezTo>
                  <a:close/>
                  <a:moveTo>
                    <a:pt x="551" y="181"/>
                  </a:moveTo>
                  <a:cubicBezTo>
                    <a:pt x="566" y="210"/>
                    <a:pt x="589" y="215"/>
                    <a:pt x="609" y="205"/>
                  </a:cubicBezTo>
                  <a:cubicBezTo>
                    <a:pt x="628" y="194"/>
                    <a:pt x="637" y="172"/>
                    <a:pt x="622" y="144"/>
                  </a:cubicBezTo>
                  <a:cubicBezTo>
                    <a:pt x="607" y="115"/>
                    <a:pt x="584" y="110"/>
                    <a:pt x="564" y="120"/>
                  </a:cubicBezTo>
                  <a:cubicBezTo>
                    <a:pt x="545" y="131"/>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Tree>
    <p:extLst>
      <p:ext uri="{BB962C8B-B14F-4D97-AF65-F5344CB8AC3E}">
        <p14:creationId xmlns:p14="http://schemas.microsoft.com/office/powerpoint/2010/main" val="74084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Vervolgpagina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10" name="Tijdelijke aanduiding voor tekst 9"/>
          <p:cNvSpPr>
            <a:spLocks noGrp="1"/>
          </p:cNvSpPr>
          <p:nvPr>
            <p:ph type="body" sz="quarter" idx="13"/>
          </p:nvPr>
        </p:nvSpPr>
        <p:spPr>
          <a:xfrm>
            <a:off x="484717" y="1811408"/>
            <a:ext cx="10896600" cy="4351907"/>
          </a:xfrm>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shpBeeldmerk">
            <a:extLst>
              <a:ext uri="{FF2B5EF4-FFF2-40B4-BE49-F238E27FC236}">
                <a16:creationId xmlns:a16="http://schemas.microsoft.com/office/drawing/2014/main" id="{D12FD6C2-3E60-4D28-B436-1D0E1913CE26}"/>
              </a:ext>
            </a:extLst>
          </p:cNvPr>
          <p:cNvSpPr>
            <a:spLocks noGrp="1" noChangeArrowheads="1"/>
          </p:cNvSpPr>
          <p:nvPr>
            <p:ph type="sldNum" sz="quarter" idx="14"/>
          </p:nvPr>
        </p:nvSpPr>
        <p:spPr/>
        <p:txBody>
          <a:bodyPr/>
          <a:lstStyle>
            <a:lvl1pPr eaLnBrk="1" hangingPunct="1">
              <a:defRPr/>
            </a:lvl1pPr>
          </a:lstStyle>
          <a:p>
            <a:fld id="{A1D548A3-E09C-4C03-9FB4-81C3960C0519}" type="slidenum">
              <a:rPr lang="nl-NL" altLang="nl-NL"/>
              <a:pPr/>
              <a:t>‹nr.›</a:t>
            </a:fld>
            <a:endParaRPr lang="nl-NL" altLang="nl-NL"/>
          </a:p>
        </p:txBody>
      </p:sp>
      <p:sp>
        <p:nvSpPr>
          <p:cNvPr id="5" name="shpDatum">
            <a:extLst>
              <a:ext uri="{FF2B5EF4-FFF2-40B4-BE49-F238E27FC236}">
                <a16:creationId xmlns:a16="http://schemas.microsoft.com/office/drawing/2014/main" id="{F46A8AB7-28FC-43EC-9229-F0E2293A5FB6}"/>
              </a:ext>
            </a:extLst>
          </p:cNvPr>
          <p:cNvSpPr>
            <a:spLocks noGrp="1" noChangeArrowheads="1"/>
          </p:cNvSpPr>
          <p:nvPr>
            <p:ph type="dt" sz="half" idx="15"/>
          </p:nvPr>
        </p:nvSpPr>
        <p:spPr/>
        <p:txBody>
          <a:bodyPr/>
          <a:lstStyle>
            <a:lvl1pPr eaLnBrk="1" hangingPunct="1">
              <a:defRPr>
                <a:cs typeface="Arial" pitchFamily="34" charset="0"/>
              </a:defRPr>
            </a:lvl1pPr>
          </a:lstStyle>
          <a:p>
            <a:pPr>
              <a:defRPr/>
            </a:pPr>
            <a:endParaRPr lang="nl-NL" altLang="nl-NL"/>
          </a:p>
        </p:txBody>
      </p:sp>
      <p:sp>
        <p:nvSpPr>
          <p:cNvPr id="6" name="shpVoettekst">
            <a:extLst>
              <a:ext uri="{FF2B5EF4-FFF2-40B4-BE49-F238E27FC236}">
                <a16:creationId xmlns:a16="http://schemas.microsoft.com/office/drawing/2014/main" id="{7AD6ECD8-E87B-4B33-BE68-927D4C23B7E5}"/>
              </a:ext>
            </a:extLst>
          </p:cNvPr>
          <p:cNvSpPr>
            <a:spLocks noGrp="1" noChangeArrowheads="1"/>
          </p:cNvSpPr>
          <p:nvPr>
            <p:ph type="ftr" sz="quarter" idx="16"/>
          </p:nvPr>
        </p:nvSpPr>
        <p:spPr/>
        <p:txBody>
          <a:bodyPr/>
          <a:lstStyle>
            <a:lvl1pPr eaLnBrk="1" hangingPunct="1">
              <a:defRPr>
                <a:cs typeface="Arial" pitchFamily="34" charset="0"/>
              </a:defRPr>
            </a:lvl1pPr>
          </a:lstStyle>
          <a:p>
            <a:pPr>
              <a:defRPr/>
            </a:pPr>
            <a:r>
              <a:rPr lang="nl-NL" altLang="nl-NL"/>
              <a:t>Aangrenzende wetgeving voor de BVF | BVF cursus 3 okt 2023</a:t>
            </a:r>
          </a:p>
        </p:txBody>
      </p:sp>
    </p:spTree>
    <p:extLst>
      <p:ext uri="{BB962C8B-B14F-4D97-AF65-F5344CB8AC3E}">
        <p14:creationId xmlns:p14="http://schemas.microsoft.com/office/powerpoint/2010/main" val="97801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spTree>
      <p:nvGrpSpPr>
        <p:cNvPr id="1" name=""/>
        <p:cNvGrpSpPr/>
        <p:nvPr/>
      </p:nvGrpSpPr>
      <p:grpSpPr>
        <a:xfrm>
          <a:off x="0" y="0"/>
          <a:ext cx="0" cy="0"/>
          <a:chOff x="0" y="0"/>
          <a:chExt cx="0" cy="0"/>
        </a:xfrm>
      </p:grpSpPr>
      <p:pic>
        <p:nvPicPr>
          <p:cNvPr id="174" name="Afbeelding 173" descr="UU_titel_zwart_1920x1080px-01.png"/>
          <p:cNvPicPr>
            <a:picLocks noChangeAspect="1"/>
          </p:cNvPicPr>
          <p:nvPr userDrawn="1"/>
        </p:nvPicPr>
        <p:blipFill>
          <a:blip r:embed="rId2"/>
          <a:stretch>
            <a:fillRect/>
          </a:stretch>
        </p:blipFill>
        <p:spPr>
          <a:xfrm>
            <a:off x="1586" y="0"/>
            <a:ext cx="12193625" cy="6860700"/>
          </a:xfrm>
          <a:prstGeom prst="rect">
            <a:avLst/>
          </a:prstGeom>
        </p:spPr>
      </p:pic>
      <p:sp>
        <p:nvSpPr>
          <p:cNvPr id="5" name="Tijdelijke aanduiding voor voettekst 4"/>
          <p:cNvSpPr>
            <a:spLocks noGrp="1"/>
          </p:cNvSpPr>
          <p:nvPr userDrawn="1">
            <p:ph type="ftr" sz="quarter" idx="11"/>
          </p:nvPr>
        </p:nvSpPr>
        <p:spPr>
          <a:xfrm>
            <a:off x="13536002" y="7533552"/>
            <a:ext cx="48000" cy="36000"/>
          </a:xfrm>
        </p:spPr>
        <p:txBody>
          <a:bodyPr/>
          <a:lstStyle>
            <a:lvl1pPr>
              <a:defRPr sz="100">
                <a:solidFill>
                  <a:srgbClr val="211C1C"/>
                </a:solidFill>
              </a:defRPr>
            </a:lvl1pPr>
          </a:lstStyle>
          <a:p>
            <a:r>
              <a:rPr lang="nl-NL"/>
              <a:t>Aangrenzende wetgeving voor de BVF | BVF cursus 3 okt 2023</a:t>
            </a:r>
            <a:endParaRPr lang="en-GB"/>
          </a:p>
        </p:txBody>
      </p:sp>
      <p:sp>
        <p:nvSpPr>
          <p:cNvPr id="6" name="Tijdelijke aanduiding voor dianummer 5"/>
          <p:cNvSpPr>
            <a:spLocks noGrp="1"/>
          </p:cNvSpPr>
          <p:nvPr userDrawn="1">
            <p:ph type="sldNum" sz="quarter" idx="12"/>
          </p:nvPr>
        </p:nvSpPr>
        <p:spPr>
          <a:xfrm>
            <a:off x="13536002" y="7533552"/>
            <a:ext cx="48000" cy="36000"/>
          </a:xfrm>
        </p:spPr>
        <p:txBody>
          <a:bodyPr/>
          <a:lstStyle>
            <a:lvl1pPr>
              <a:defRPr sz="100">
                <a:solidFill>
                  <a:srgbClr val="211C1C"/>
                </a:solidFill>
              </a:defRPr>
            </a:lvl1pPr>
          </a:lstStyle>
          <a:p>
            <a:fld id="{1336C48C-F87C-4E4B-81EF-5027B17D1F61}" type="slidenum">
              <a:rPr lang="en-GB" smtClean="0"/>
              <a:pPr/>
              <a:t>‹nr.›</a:t>
            </a:fld>
            <a:endParaRPr lang="en-GB"/>
          </a:p>
        </p:txBody>
      </p:sp>
      <p:grpSp>
        <p:nvGrpSpPr>
          <p:cNvPr id="177" name="Groep 176"/>
          <p:cNvGrpSpPr/>
          <p:nvPr userDrawn="1"/>
        </p:nvGrpSpPr>
        <p:grpSpPr>
          <a:xfrm>
            <a:off x="0" y="0"/>
            <a:ext cx="9141619" cy="6858000"/>
            <a:chOff x="0" y="0"/>
            <a:chExt cx="9144000" cy="6858000"/>
          </a:xfrm>
        </p:grpSpPr>
        <p:sp>
          <p:nvSpPr>
            <p:cNvPr id="7171" name="AutoShape 3"/>
            <p:cNvSpPr>
              <a:spLocks noChangeAspect="1" noChangeArrowheads="1" noTextEdit="1"/>
            </p:cNvSpPr>
            <p:nvPr userDrawn="1"/>
          </p:nvSpPr>
          <p:spPr bwMode="ltGray">
            <a:xfrm>
              <a:off x="0" y="0"/>
              <a:ext cx="9144000"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173" name="Freeform 5"/>
            <p:cNvSpPr>
              <a:spLocks/>
            </p:cNvSpPr>
            <p:nvPr userDrawn="1"/>
          </p:nvSpPr>
          <p:spPr bwMode="auto">
            <a:xfrm>
              <a:off x="868363" y="0"/>
              <a:ext cx="1063625" cy="6858000"/>
            </a:xfrm>
            <a:custGeom>
              <a:avLst/>
              <a:gdLst/>
              <a:ahLst/>
              <a:cxnLst>
                <a:cxn ang="0">
                  <a:pos x="40" y="3673"/>
                </a:cxn>
                <a:cxn ang="0">
                  <a:pos x="119" y="0"/>
                </a:cxn>
                <a:cxn ang="0">
                  <a:pos x="79" y="0"/>
                </a:cxn>
                <a:cxn ang="0">
                  <a:pos x="0" y="3673"/>
                </a:cxn>
                <a:cxn ang="0">
                  <a:pos x="4725" y="30720"/>
                </a:cxn>
                <a:cxn ang="0">
                  <a:pos x="4767" y="30720"/>
                </a:cxn>
                <a:cxn ang="0">
                  <a:pos x="40" y="3673"/>
                </a:cxn>
              </a:cxnLst>
              <a:rect l="0" t="0" r="r" b="b"/>
              <a:pathLst>
                <a:path w="4767" h="30720">
                  <a:moveTo>
                    <a:pt x="40" y="3673"/>
                  </a:moveTo>
                  <a:cubicBezTo>
                    <a:pt x="40" y="2482"/>
                    <a:pt x="67" y="1200"/>
                    <a:pt x="119" y="0"/>
                  </a:cubicBezTo>
                  <a:cubicBezTo>
                    <a:pt x="79" y="0"/>
                    <a:pt x="79" y="0"/>
                    <a:pt x="79" y="0"/>
                  </a:cubicBezTo>
                  <a:cubicBezTo>
                    <a:pt x="27" y="1200"/>
                    <a:pt x="0" y="2482"/>
                    <a:pt x="0" y="3673"/>
                  </a:cubicBezTo>
                  <a:cubicBezTo>
                    <a:pt x="0" y="12930"/>
                    <a:pt x="1589" y="22030"/>
                    <a:pt x="4725" y="30720"/>
                  </a:cubicBezTo>
                  <a:cubicBezTo>
                    <a:pt x="4767" y="30720"/>
                    <a:pt x="4767" y="30720"/>
                    <a:pt x="4767" y="30720"/>
                  </a:cubicBezTo>
                  <a:cubicBezTo>
                    <a:pt x="1630" y="22030"/>
                    <a:pt x="40" y="12930"/>
                    <a:pt x="40" y="3673"/>
                  </a:cubicBezTo>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193" name="Freeform 25"/>
            <p:cNvSpPr>
              <a:spLocks/>
            </p:cNvSpPr>
            <p:nvPr userDrawn="1"/>
          </p:nvSpPr>
          <p:spPr bwMode="auto">
            <a:xfrm>
              <a:off x="544513" y="468313"/>
              <a:ext cx="657225" cy="654050"/>
            </a:xfrm>
            <a:custGeom>
              <a:avLst/>
              <a:gdLst/>
              <a:ahLst/>
              <a:cxnLst>
                <a:cxn ang="0">
                  <a:pos x="178" y="1"/>
                </a:cxn>
                <a:cxn ang="0">
                  <a:pos x="190" y="4"/>
                </a:cxn>
                <a:cxn ang="0">
                  <a:pos x="228" y="0"/>
                </a:cxn>
                <a:cxn ang="0">
                  <a:pos x="239" y="6"/>
                </a:cxn>
                <a:cxn ang="0">
                  <a:pos x="277" y="11"/>
                </a:cxn>
                <a:cxn ang="0">
                  <a:pos x="286" y="20"/>
                </a:cxn>
                <a:cxn ang="0">
                  <a:pos x="321" y="34"/>
                </a:cxn>
                <a:cxn ang="0">
                  <a:pos x="328" y="44"/>
                </a:cxn>
                <a:cxn ang="0">
                  <a:pos x="359" y="66"/>
                </a:cxn>
                <a:cxn ang="0">
                  <a:pos x="363" y="78"/>
                </a:cxn>
                <a:cxn ang="0">
                  <a:pos x="388" y="107"/>
                </a:cxn>
                <a:cxn ang="0">
                  <a:pos x="390" y="119"/>
                </a:cxn>
                <a:cxn ang="0">
                  <a:pos x="407" y="153"/>
                </a:cxn>
                <a:cxn ang="0">
                  <a:pos x="405" y="165"/>
                </a:cxn>
                <a:cxn ang="0">
                  <a:pos x="414" y="203"/>
                </a:cxn>
                <a:cxn ang="0">
                  <a:pos x="409" y="214"/>
                </a:cxn>
                <a:cxn ang="0">
                  <a:pos x="409" y="252"/>
                </a:cxn>
                <a:cxn ang="0">
                  <a:pos x="401" y="262"/>
                </a:cxn>
                <a:cxn ang="0">
                  <a:pos x="392" y="299"/>
                </a:cxn>
                <a:cxn ang="0">
                  <a:pos x="382" y="307"/>
                </a:cxn>
                <a:cxn ang="0">
                  <a:pos x="364" y="341"/>
                </a:cxn>
                <a:cxn ang="0">
                  <a:pos x="353" y="346"/>
                </a:cxn>
                <a:cxn ang="0">
                  <a:pos x="327" y="375"/>
                </a:cxn>
                <a:cxn ang="0">
                  <a:pos x="315" y="377"/>
                </a:cxn>
                <a:cxn ang="0">
                  <a:pos x="283" y="399"/>
                </a:cxn>
                <a:cxn ang="0">
                  <a:pos x="271" y="398"/>
                </a:cxn>
                <a:cxn ang="0">
                  <a:pos x="235" y="411"/>
                </a:cxn>
                <a:cxn ang="0">
                  <a:pos x="223" y="408"/>
                </a:cxn>
                <a:cxn ang="0">
                  <a:pos x="185" y="412"/>
                </a:cxn>
                <a:cxn ang="0">
                  <a:pos x="175" y="406"/>
                </a:cxn>
                <a:cxn ang="0">
                  <a:pos x="136" y="401"/>
                </a:cxn>
                <a:cxn ang="0">
                  <a:pos x="128" y="393"/>
                </a:cxn>
                <a:cxn ang="0">
                  <a:pos x="92" y="378"/>
                </a:cxn>
                <a:cxn ang="0">
                  <a:pos x="85" y="368"/>
                </a:cxn>
                <a:cxn ang="0">
                  <a:pos x="54" y="346"/>
                </a:cxn>
                <a:cxn ang="0">
                  <a:pos x="50" y="335"/>
                </a:cxn>
                <a:cxn ang="0">
                  <a:pos x="25" y="305"/>
                </a:cxn>
                <a:cxn ang="0">
                  <a:pos x="24" y="293"/>
                </a:cxn>
                <a:cxn ang="0">
                  <a:pos x="6" y="259"/>
                </a:cxn>
                <a:cxn ang="0">
                  <a:pos x="8" y="247"/>
                </a:cxn>
                <a:cxn ang="0">
                  <a:pos x="0" y="210"/>
                </a:cxn>
                <a:cxn ang="0">
                  <a:pos x="4" y="198"/>
                </a:cxn>
                <a:cxn ang="0">
                  <a:pos x="5" y="160"/>
                </a:cxn>
                <a:cxn ang="0">
                  <a:pos x="12" y="150"/>
                </a:cxn>
                <a:cxn ang="0">
                  <a:pos x="22" y="113"/>
                </a:cxn>
                <a:cxn ang="0">
                  <a:pos x="31" y="105"/>
                </a:cxn>
                <a:cxn ang="0">
                  <a:pos x="49" y="71"/>
                </a:cxn>
                <a:cxn ang="0">
                  <a:pos x="60" y="66"/>
                </a:cxn>
                <a:cxn ang="0">
                  <a:pos x="86" y="38"/>
                </a:cxn>
                <a:cxn ang="0">
                  <a:pos x="98" y="35"/>
                </a:cxn>
                <a:cxn ang="0">
                  <a:pos x="130" y="14"/>
                </a:cxn>
                <a:cxn ang="0">
                  <a:pos x="142" y="14"/>
                </a:cxn>
              </a:cxnLst>
              <a:rect l="0" t="0" r="r" b="b"/>
              <a:pathLst>
                <a:path w="414" h="412">
                  <a:moveTo>
                    <a:pt x="174" y="6"/>
                  </a:moveTo>
                  <a:lnTo>
                    <a:pt x="178" y="1"/>
                  </a:lnTo>
                  <a:lnTo>
                    <a:pt x="185" y="0"/>
                  </a:lnTo>
                  <a:lnTo>
                    <a:pt x="190" y="4"/>
                  </a:lnTo>
                  <a:lnTo>
                    <a:pt x="223" y="4"/>
                  </a:lnTo>
                  <a:lnTo>
                    <a:pt x="228" y="0"/>
                  </a:lnTo>
                  <a:lnTo>
                    <a:pt x="235" y="1"/>
                  </a:lnTo>
                  <a:lnTo>
                    <a:pt x="239" y="6"/>
                  </a:lnTo>
                  <a:lnTo>
                    <a:pt x="271" y="14"/>
                  </a:lnTo>
                  <a:lnTo>
                    <a:pt x="277" y="11"/>
                  </a:lnTo>
                  <a:lnTo>
                    <a:pt x="283" y="14"/>
                  </a:lnTo>
                  <a:lnTo>
                    <a:pt x="286" y="20"/>
                  </a:lnTo>
                  <a:lnTo>
                    <a:pt x="315" y="35"/>
                  </a:lnTo>
                  <a:lnTo>
                    <a:pt x="321" y="34"/>
                  </a:lnTo>
                  <a:lnTo>
                    <a:pt x="327" y="38"/>
                  </a:lnTo>
                  <a:lnTo>
                    <a:pt x="328" y="44"/>
                  </a:lnTo>
                  <a:lnTo>
                    <a:pt x="353" y="66"/>
                  </a:lnTo>
                  <a:lnTo>
                    <a:pt x="359" y="66"/>
                  </a:lnTo>
                  <a:lnTo>
                    <a:pt x="364" y="71"/>
                  </a:lnTo>
                  <a:lnTo>
                    <a:pt x="363" y="78"/>
                  </a:lnTo>
                  <a:lnTo>
                    <a:pt x="382" y="105"/>
                  </a:lnTo>
                  <a:lnTo>
                    <a:pt x="388" y="107"/>
                  </a:lnTo>
                  <a:lnTo>
                    <a:pt x="392" y="113"/>
                  </a:lnTo>
                  <a:lnTo>
                    <a:pt x="390" y="119"/>
                  </a:lnTo>
                  <a:lnTo>
                    <a:pt x="401" y="150"/>
                  </a:lnTo>
                  <a:lnTo>
                    <a:pt x="407" y="153"/>
                  </a:lnTo>
                  <a:lnTo>
                    <a:pt x="408" y="160"/>
                  </a:lnTo>
                  <a:lnTo>
                    <a:pt x="405" y="165"/>
                  </a:lnTo>
                  <a:lnTo>
                    <a:pt x="409" y="198"/>
                  </a:lnTo>
                  <a:lnTo>
                    <a:pt x="414" y="203"/>
                  </a:lnTo>
                  <a:lnTo>
                    <a:pt x="414" y="210"/>
                  </a:lnTo>
                  <a:lnTo>
                    <a:pt x="409" y="214"/>
                  </a:lnTo>
                  <a:lnTo>
                    <a:pt x="405" y="247"/>
                  </a:lnTo>
                  <a:lnTo>
                    <a:pt x="409" y="252"/>
                  </a:lnTo>
                  <a:lnTo>
                    <a:pt x="407" y="259"/>
                  </a:lnTo>
                  <a:lnTo>
                    <a:pt x="401" y="262"/>
                  </a:lnTo>
                  <a:lnTo>
                    <a:pt x="390" y="293"/>
                  </a:lnTo>
                  <a:lnTo>
                    <a:pt x="392" y="299"/>
                  </a:lnTo>
                  <a:lnTo>
                    <a:pt x="388" y="305"/>
                  </a:lnTo>
                  <a:lnTo>
                    <a:pt x="382" y="307"/>
                  </a:lnTo>
                  <a:lnTo>
                    <a:pt x="363" y="335"/>
                  </a:lnTo>
                  <a:lnTo>
                    <a:pt x="364" y="341"/>
                  </a:lnTo>
                  <a:lnTo>
                    <a:pt x="359" y="346"/>
                  </a:lnTo>
                  <a:lnTo>
                    <a:pt x="353" y="346"/>
                  </a:lnTo>
                  <a:lnTo>
                    <a:pt x="328" y="368"/>
                  </a:lnTo>
                  <a:lnTo>
                    <a:pt x="327" y="375"/>
                  </a:lnTo>
                  <a:lnTo>
                    <a:pt x="321" y="378"/>
                  </a:lnTo>
                  <a:lnTo>
                    <a:pt x="315" y="377"/>
                  </a:lnTo>
                  <a:lnTo>
                    <a:pt x="286" y="393"/>
                  </a:lnTo>
                  <a:lnTo>
                    <a:pt x="283" y="399"/>
                  </a:lnTo>
                  <a:lnTo>
                    <a:pt x="277" y="401"/>
                  </a:lnTo>
                  <a:lnTo>
                    <a:pt x="271" y="398"/>
                  </a:lnTo>
                  <a:lnTo>
                    <a:pt x="239" y="406"/>
                  </a:lnTo>
                  <a:lnTo>
                    <a:pt x="235" y="411"/>
                  </a:lnTo>
                  <a:lnTo>
                    <a:pt x="228" y="412"/>
                  </a:lnTo>
                  <a:lnTo>
                    <a:pt x="223" y="408"/>
                  </a:lnTo>
                  <a:lnTo>
                    <a:pt x="190" y="408"/>
                  </a:lnTo>
                  <a:lnTo>
                    <a:pt x="185" y="412"/>
                  </a:lnTo>
                  <a:lnTo>
                    <a:pt x="178" y="411"/>
                  </a:lnTo>
                  <a:lnTo>
                    <a:pt x="175" y="406"/>
                  </a:lnTo>
                  <a:lnTo>
                    <a:pt x="142" y="398"/>
                  </a:lnTo>
                  <a:lnTo>
                    <a:pt x="136" y="401"/>
                  </a:lnTo>
                  <a:lnTo>
                    <a:pt x="130" y="399"/>
                  </a:lnTo>
                  <a:lnTo>
                    <a:pt x="128" y="393"/>
                  </a:lnTo>
                  <a:lnTo>
                    <a:pt x="98" y="377"/>
                  </a:lnTo>
                  <a:lnTo>
                    <a:pt x="92" y="378"/>
                  </a:lnTo>
                  <a:lnTo>
                    <a:pt x="86" y="375"/>
                  </a:lnTo>
                  <a:lnTo>
                    <a:pt x="85" y="368"/>
                  </a:lnTo>
                  <a:lnTo>
                    <a:pt x="60" y="346"/>
                  </a:lnTo>
                  <a:lnTo>
                    <a:pt x="54" y="346"/>
                  </a:lnTo>
                  <a:lnTo>
                    <a:pt x="49" y="341"/>
                  </a:lnTo>
                  <a:lnTo>
                    <a:pt x="50" y="335"/>
                  </a:lnTo>
                  <a:lnTo>
                    <a:pt x="31" y="307"/>
                  </a:lnTo>
                  <a:lnTo>
                    <a:pt x="25" y="305"/>
                  </a:lnTo>
                  <a:lnTo>
                    <a:pt x="22" y="299"/>
                  </a:lnTo>
                  <a:lnTo>
                    <a:pt x="24" y="293"/>
                  </a:lnTo>
                  <a:lnTo>
                    <a:pt x="12" y="262"/>
                  </a:lnTo>
                  <a:lnTo>
                    <a:pt x="6" y="259"/>
                  </a:lnTo>
                  <a:lnTo>
                    <a:pt x="5" y="252"/>
                  </a:lnTo>
                  <a:lnTo>
                    <a:pt x="8" y="247"/>
                  </a:lnTo>
                  <a:lnTo>
                    <a:pt x="4" y="214"/>
                  </a:lnTo>
                  <a:lnTo>
                    <a:pt x="0" y="210"/>
                  </a:lnTo>
                  <a:lnTo>
                    <a:pt x="0" y="203"/>
                  </a:lnTo>
                  <a:lnTo>
                    <a:pt x="4" y="198"/>
                  </a:lnTo>
                  <a:lnTo>
                    <a:pt x="8" y="165"/>
                  </a:lnTo>
                  <a:lnTo>
                    <a:pt x="5" y="160"/>
                  </a:lnTo>
                  <a:lnTo>
                    <a:pt x="6" y="153"/>
                  </a:lnTo>
                  <a:lnTo>
                    <a:pt x="12" y="150"/>
                  </a:lnTo>
                  <a:lnTo>
                    <a:pt x="24" y="119"/>
                  </a:lnTo>
                  <a:lnTo>
                    <a:pt x="22" y="113"/>
                  </a:lnTo>
                  <a:lnTo>
                    <a:pt x="25" y="107"/>
                  </a:lnTo>
                  <a:lnTo>
                    <a:pt x="31" y="105"/>
                  </a:lnTo>
                  <a:lnTo>
                    <a:pt x="50" y="78"/>
                  </a:lnTo>
                  <a:lnTo>
                    <a:pt x="49" y="71"/>
                  </a:lnTo>
                  <a:lnTo>
                    <a:pt x="54" y="66"/>
                  </a:lnTo>
                  <a:lnTo>
                    <a:pt x="60" y="66"/>
                  </a:lnTo>
                  <a:lnTo>
                    <a:pt x="85" y="44"/>
                  </a:lnTo>
                  <a:lnTo>
                    <a:pt x="86" y="38"/>
                  </a:lnTo>
                  <a:lnTo>
                    <a:pt x="92" y="34"/>
                  </a:lnTo>
                  <a:lnTo>
                    <a:pt x="98" y="35"/>
                  </a:lnTo>
                  <a:lnTo>
                    <a:pt x="128" y="20"/>
                  </a:lnTo>
                  <a:lnTo>
                    <a:pt x="130" y="14"/>
                  </a:lnTo>
                  <a:lnTo>
                    <a:pt x="136" y="11"/>
                  </a:lnTo>
                  <a:lnTo>
                    <a:pt x="142" y="14"/>
                  </a:lnTo>
                  <a:lnTo>
                    <a:pt x="174" y="6"/>
                  </a:lnTo>
                  <a:close/>
                </a:path>
              </a:pathLst>
            </a:custGeom>
            <a:solidFill>
              <a:srgbClr val="FFD3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194" name="Freeform 26"/>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195" name="Freeform 27"/>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196" name="Freeform 28"/>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197" name="Freeform 29"/>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close/>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198" name="Freeform 30"/>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199" name="Freeform 31"/>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0" name="Freeform 32"/>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1" name="Freeform 33"/>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2" name="Freeform 34"/>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3" name="Freeform 35"/>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4" name="Freeform 36"/>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5" name="Freeform 37"/>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6" name="Freeform 38"/>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7" name="Freeform 39"/>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8" name="Freeform 40"/>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09" name="Freeform 41"/>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0" name="Freeform 42"/>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1" name="Freeform 43"/>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2" name="Freeform 44"/>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3" name="Freeform 45"/>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4" name="Freeform 46"/>
            <p:cNvSpPr>
              <a:spLocks/>
            </p:cNvSpPr>
            <p:nvPr userDrawn="1"/>
          </p:nvSpPr>
          <p:spPr bwMode="auto">
            <a:xfrm>
              <a:off x="919163" y="1065213"/>
              <a:ext cx="57150" cy="57150"/>
            </a:xfrm>
            <a:custGeom>
              <a:avLst/>
              <a:gdLst/>
              <a:ahLst/>
              <a:cxnLst>
                <a:cxn ang="0">
                  <a:pos x="38" y="251"/>
                </a:cxn>
                <a:cxn ang="0">
                  <a:pos x="0" y="37"/>
                </a:cxn>
                <a:cxn ang="0">
                  <a:pos x="127" y="9"/>
                </a:cxn>
                <a:cxn ang="0">
                  <a:pos x="143" y="64"/>
                </a:cxn>
                <a:cxn ang="0">
                  <a:pos x="210" y="43"/>
                </a:cxn>
                <a:cxn ang="0">
                  <a:pos x="221" y="0"/>
                </a:cxn>
                <a:cxn ang="0">
                  <a:pos x="254" y="74"/>
                </a:cxn>
                <a:cxn ang="0">
                  <a:pos x="211" y="211"/>
                </a:cxn>
                <a:cxn ang="0">
                  <a:pos x="38" y="251"/>
                </a:cxn>
              </a:cxnLst>
              <a:rect l="0" t="0" r="r" b="b"/>
              <a:pathLst>
                <a:path w="254" h="251">
                  <a:moveTo>
                    <a:pt x="38" y="251"/>
                  </a:moveTo>
                  <a:cubicBezTo>
                    <a:pt x="0" y="37"/>
                    <a:pt x="0" y="37"/>
                    <a:pt x="0" y="37"/>
                  </a:cubicBezTo>
                  <a:cubicBezTo>
                    <a:pt x="43" y="29"/>
                    <a:pt x="85" y="20"/>
                    <a:pt x="127" y="9"/>
                  </a:cubicBezTo>
                  <a:cubicBezTo>
                    <a:pt x="143" y="64"/>
                    <a:pt x="143" y="64"/>
                    <a:pt x="143" y="64"/>
                  </a:cubicBezTo>
                  <a:cubicBezTo>
                    <a:pt x="166" y="57"/>
                    <a:pt x="188" y="50"/>
                    <a:pt x="210" y="43"/>
                  </a:cubicBezTo>
                  <a:cubicBezTo>
                    <a:pt x="221" y="0"/>
                    <a:pt x="221" y="0"/>
                    <a:pt x="221" y="0"/>
                  </a:cubicBezTo>
                  <a:cubicBezTo>
                    <a:pt x="254" y="74"/>
                    <a:pt x="254" y="74"/>
                    <a:pt x="254" y="74"/>
                  </a:cubicBezTo>
                  <a:cubicBezTo>
                    <a:pt x="211" y="211"/>
                    <a:pt x="211" y="211"/>
                    <a:pt x="211" y="211"/>
                  </a:cubicBezTo>
                  <a:lnTo>
                    <a:pt x="38" y="25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5" name="Freeform 47"/>
            <p:cNvSpPr>
              <a:spLocks/>
            </p:cNvSpPr>
            <p:nvPr userDrawn="1"/>
          </p:nvSpPr>
          <p:spPr bwMode="auto">
            <a:xfrm>
              <a:off x="919163" y="1065213"/>
              <a:ext cx="57150" cy="57150"/>
            </a:xfrm>
            <a:custGeom>
              <a:avLst/>
              <a:gdLst/>
              <a:ahLst/>
              <a:cxnLst>
                <a:cxn ang="0">
                  <a:pos x="38" y="251"/>
                </a:cxn>
                <a:cxn ang="0">
                  <a:pos x="0" y="37"/>
                </a:cxn>
                <a:cxn ang="0">
                  <a:pos x="127" y="9"/>
                </a:cxn>
                <a:cxn ang="0">
                  <a:pos x="143" y="64"/>
                </a:cxn>
                <a:cxn ang="0">
                  <a:pos x="210" y="43"/>
                </a:cxn>
                <a:cxn ang="0">
                  <a:pos x="221" y="0"/>
                </a:cxn>
                <a:cxn ang="0">
                  <a:pos x="254" y="74"/>
                </a:cxn>
                <a:cxn ang="0">
                  <a:pos x="211" y="211"/>
                </a:cxn>
                <a:cxn ang="0">
                  <a:pos x="38" y="251"/>
                </a:cxn>
              </a:cxnLst>
              <a:rect l="0" t="0" r="r" b="b"/>
              <a:pathLst>
                <a:path w="254" h="251">
                  <a:moveTo>
                    <a:pt x="38" y="251"/>
                  </a:moveTo>
                  <a:cubicBezTo>
                    <a:pt x="0" y="37"/>
                    <a:pt x="0" y="37"/>
                    <a:pt x="0" y="37"/>
                  </a:cubicBezTo>
                  <a:cubicBezTo>
                    <a:pt x="43" y="29"/>
                    <a:pt x="85" y="20"/>
                    <a:pt x="127" y="9"/>
                  </a:cubicBezTo>
                  <a:cubicBezTo>
                    <a:pt x="143" y="64"/>
                    <a:pt x="143" y="64"/>
                    <a:pt x="143" y="64"/>
                  </a:cubicBezTo>
                  <a:cubicBezTo>
                    <a:pt x="166" y="57"/>
                    <a:pt x="188" y="50"/>
                    <a:pt x="210" y="43"/>
                  </a:cubicBezTo>
                  <a:cubicBezTo>
                    <a:pt x="221" y="0"/>
                    <a:pt x="221" y="0"/>
                    <a:pt x="221" y="0"/>
                  </a:cubicBezTo>
                  <a:cubicBezTo>
                    <a:pt x="254" y="74"/>
                    <a:pt x="254" y="74"/>
                    <a:pt x="254" y="74"/>
                  </a:cubicBezTo>
                  <a:cubicBezTo>
                    <a:pt x="211" y="211"/>
                    <a:pt x="211" y="211"/>
                    <a:pt x="211" y="211"/>
                  </a:cubicBezTo>
                  <a:lnTo>
                    <a:pt x="38" y="251"/>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6" name="Freeform 48"/>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7" name="Freeform 49"/>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8" name="Freeform 50"/>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19" name="Freeform 51"/>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0" name="Freeform 52"/>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1" name="Freeform 53"/>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2" name="Freeform 54"/>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3" name="Freeform 55"/>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4" name="Freeform 56"/>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5" name="Freeform 57"/>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6" name="Freeform 58"/>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7" name="Freeform 59"/>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8" name="Freeform 60"/>
            <p:cNvSpPr>
              <a:spLocks/>
            </p:cNvSpPr>
            <p:nvPr userDrawn="1"/>
          </p:nvSpPr>
          <p:spPr bwMode="auto">
            <a:xfrm>
              <a:off x="544513" y="738188"/>
              <a:ext cx="50800" cy="39688"/>
            </a:xfrm>
            <a:custGeom>
              <a:avLst/>
              <a:gdLst/>
              <a:ahLst/>
              <a:cxnLst>
                <a:cxn ang="0">
                  <a:pos x="231" y="7"/>
                </a:cxn>
                <a:cxn ang="0">
                  <a:pos x="221" y="63"/>
                </a:cxn>
                <a:cxn ang="0">
                  <a:pos x="172" y="78"/>
                </a:cxn>
                <a:cxn ang="0">
                  <a:pos x="132" y="111"/>
                </a:cxn>
                <a:cxn ang="0">
                  <a:pos x="131" y="119"/>
                </a:cxn>
                <a:cxn ang="0">
                  <a:pos x="213" y="127"/>
                </a:cxn>
                <a:cxn ang="0">
                  <a:pos x="209" y="177"/>
                </a:cxn>
                <a:cxn ang="0">
                  <a:pos x="0" y="165"/>
                </a:cxn>
                <a:cxn ang="0">
                  <a:pos x="8" y="76"/>
                </a:cxn>
                <a:cxn ang="0">
                  <a:pos x="72" y="2"/>
                </a:cxn>
                <a:cxn ang="0">
                  <a:pos x="123" y="59"/>
                </a:cxn>
                <a:cxn ang="0">
                  <a:pos x="124" y="59"/>
                </a:cxn>
                <a:cxn ang="0">
                  <a:pos x="153" y="39"/>
                </a:cxn>
                <a:cxn ang="0">
                  <a:pos x="231" y="7"/>
                </a:cxn>
              </a:cxnLst>
              <a:rect l="0" t="0" r="r" b="b"/>
              <a:pathLst>
                <a:path w="231" h="177">
                  <a:moveTo>
                    <a:pt x="231" y="7"/>
                  </a:moveTo>
                  <a:cubicBezTo>
                    <a:pt x="226" y="26"/>
                    <a:pt x="223" y="44"/>
                    <a:pt x="221" y="63"/>
                  </a:cubicBezTo>
                  <a:cubicBezTo>
                    <a:pt x="221" y="63"/>
                    <a:pt x="187" y="72"/>
                    <a:pt x="172" y="78"/>
                  </a:cubicBezTo>
                  <a:cubicBezTo>
                    <a:pt x="153" y="85"/>
                    <a:pt x="135" y="96"/>
                    <a:pt x="132" y="111"/>
                  </a:cubicBezTo>
                  <a:cubicBezTo>
                    <a:pt x="132" y="114"/>
                    <a:pt x="132" y="117"/>
                    <a:pt x="131" y="119"/>
                  </a:cubicBezTo>
                  <a:cubicBezTo>
                    <a:pt x="213" y="127"/>
                    <a:pt x="213" y="127"/>
                    <a:pt x="213" y="127"/>
                  </a:cubicBezTo>
                  <a:cubicBezTo>
                    <a:pt x="211" y="143"/>
                    <a:pt x="210" y="160"/>
                    <a:pt x="209" y="177"/>
                  </a:cubicBezTo>
                  <a:cubicBezTo>
                    <a:pt x="0" y="165"/>
                    <a:pt x="0" y="165"/>
                    <a:pt x="0" y="165"/>
                  </a:cubicBezTo>
                  <a:cubicBezTo>
                    <a:pt x="2" y="135"/>
                    <a:pt x="4" y="106"/>
                    <a:pt x="8" y="76"/>
                  </a:cubicBezTo>
                  <a:cubicBezTo>
                    <a:pt x="13" y="34"/>
                    <a:pt x="33" y="0"/>
                    <a:pt x="72" y="2"/>
                  </a:cubicBezTo>
                  <a:cubicBezTo>
                    <a:pt x="103" y="4"/>
                    <a:pt x="123" y="26"/>
                    <a:pt x="123" y="59"/>
                  </a:cubicBezTo>
                  <a:cubicBezTo>
                    <a:pt x="124" y="59"/>
                    <a:pt x="124" y="59"/>
                    <a:pt x="124" y="59"/>
                  </a:cubicBezTo>
                  <a:cubicBezTo>
                    <a:pt x="133" y="50"/>
                    <a:pt x="140" y="46"/>
                    <a:pt x="153" y="39"/>
                  </a:cubicBezTo>
                  <a:cubicBezTo>
                    <a:pt x="174" y="27"/>
                    <a:pt x="231" y="7"/>
                    <a:pt x="231" y="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29" name="Freeform 61"/>
            <p:cNvSpPr>
              <a:spLocks/>
            </p:cNvSpPr>
            <p:nvPr userDrawn="1"/>
          </p:nvSpPr>
          <p:spPr bwMode="auto">
            <a:xfrm>
              <a:off x="544513" y="738188"/>
              <a:ext cx="50800" cy="39688"/>
            </a:xfrm>
            <a:custGeom>
              <a:avLst/>
              <a:gdLst/>
              <a:ahLst/>
              <a:cxnLst>
                <a:cxn ang="0">
                  <a:pos x="231" y="7"/>
                </a:cxn>
                <a:cxn ang="0">
                  <a:pos x="221" y="63"/>
                </a:cxn>
                <a:cxn ang="0">
                  <a:pos x="172" y="78"/>
                </a:cxn>
                <a:cxn ang="0">
                  <a:pos x="132" y="111"/>
                </a:cxn>
                <a:cxn ang="0">
                  <a:pos x="131" y="119"/>
                </a:cxn>
                <a:cxn ang="0">
                  <a:pos x="213" y="127"/>
                </a:cxn>
                <a:cxn ang="0">
                  <a:pos x="209" y="177"/>
                </a:cxn>
                <a:cxn ang="0">
                  <a:pos x="0" y="165"/>
                </a:cxn>
                <a:cxn ang="0">
                  <a:pos x="8" y="76"/>
                </a:cxn>
                <a:cxn ang="0">
                  <a:pos x="72" y="2"/>
                </a:cxn>
                <a:cxn ang="0">
                  <a:pos x="123" y="59"/>
                </a:cxn>
                <a:cxn ang="0">
                  <a:pos x="124" y="59"/>
                </a:cxn>
                <a:cxn ang="0">
                  <a:pos x="153" y="39"/>
                </a:cxn>
                <a:cxn ang="0">
                  <a:pos x="231" y="7"/>
                </a:cxn>
              </a:cxnLst>
              <a:rect l="0" t="0" r="r" b="b"/>
              <a:pathLst>
                <a:path w="231" h="177">
                  <a:moveTo>
                    <a:pt x="231" y="7"/>
                  </a:moveTo>
                  <a:cubicBezTo>
                    <a:pt x="226" y="26"/>
                    <a:pt x="223" y="44"/>
                    <a:pt x="221" y="63"/>
                  </a:cubicBezTo>
                  <a:cubicBezTo>
                    <a:pt x="221" y="63"/>
                    <a:pt x="187" y="72"/>
                    <a:pt x="172" y="78"/>
                  </a:cubicBezTo>
                  <a:cubicBezTo>
                    <a:pt x="153" y="85"/>
                    <a:pt x="135" y="96"/>
                    <a:pt x="132" y="111"/>
                  </a:cubicBezTo>
                  <a:cubicBezTo>
                    <a:pt x="132" y="114"/>
                    <a:pt x="132" y="117"/>
                    <a:pt x="131" y="119"/>
                  </a:cubicBezTo>
                  <a:cubicBezTo>
                    <a:pt x="213" y="127"/>
                    <a:pt x="213" y="127"/>
                    <a:pt x="213" y="127"/>
                  </a:cubicBezTo>
                  <a:cubicBezTo>
                    <a:pt x="211" y="143"/>
                    <a:pt x="210" y="160"/>
                    <a:pt x="209" y="177"/>
                  </a:cubicBezTo>
                  <a:cubicBezTo>
                    <a:pt x="0" y="165"/>
                    <a:pt x="0" y="165"/>
                    <a:pt x="0" y="165"/>
                  </a:cubicBezTo>
                  <a:cubicBezTo>
                    <a:pt x="2" y="135"/>
                    <a:pt x="4" y="106"/>
                    <a:pt x="8" y="76"/>
                  </a:cubicBezTo>
                  <a:cubicBezTo>
                    <a:pt x="13" y="34"/>
                    <a:pt x="33" y="0"/>
                    <a:pt x="72" y="2"/>
                  </a:cubicBezTo>
                  <a:cubicBezTo>
                    <a:pt x="103" y="4"/>
                    <a:pt x="123" y="26"/>
                    <a:pt x="123" y="59"/>
                  </a:cubicBezTo>
                  <a:cubicBezTo>
                    <a:pt x="124" y="59"/>
                    <a:pt x="124" y="59"/>
                    <a:pt x="124" y="59"/>
                  </a:cubicBezTo>
                  <a:cubicBezTo>
                    <a:pt x="133" y="50"/>
                    <a:pt x="140" y="46"/>
                    <a:pt x="153" y="39"/>
                  </a:cubicBezTo>
                  <a:cubicBezTo>
                    <a:pt x="174" y="27"/>
                    <a:pt x="231" y="7"/>
                    <a:pt x="231" y="7"/>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0" name="Freeform 62"/>
            <p:cNvSpPr>
              <a:spLocks/>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1" name="Freeform 63"/>
            <p:cNvSpPr>
              <a:spLocks/>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2" name="Freeform 64"/>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3" name="Freeform 65"/>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4" name="Freeform 66"/>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5" name="Freeform 67"/>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close/>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6" name="Freeform 68"/>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7" name="Freeform 69"/>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8" name="Oval 70"/>
            <p:cNvSpPr>
              <a:spLocks noChangeArrowheads="1"/>
            </p:cNvSpPr>
            <p:nvPr userDrawn="1"/>
          </p:nvSpPr>
          <p:spPr bwMode="auto">
            <a:xfrm>
              <a:off x="860425" y="4794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39" name="Oval 71"/>
            <p:cNvSpPr>
              <a:spLocks noChangeArrowheads="1"/>
            </p:cNvSpPr>
            <p:nvPr userDrawn="1"/>
          </p:nvSpPr>
          <p:spPr bwMode="auto">
            <a:xfrm>
              <a:off x="860425" y="479425"/>
              <a:ext cx="23813" cy="23813"/>
            </a:xfrm>
            <a:prstGeom prst="ellipse">
              <a:avLst/>
            </a:pr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0" name="Freeform 72"/>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1" name="Freeform 73"/>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2" name="Oval 74"/>
            <p:cNvSpPr>
              <a:spLocks noChangeArrowheads="1"/>
            </p:cNvSpPr>
            <p:nvPr userDrawn="1"/>
          </p:nvSpPr>
          <p:spPr bwMode="auto">
            <a:xfrm>
              <a:off x="860425" y="10890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3" name="Oval 75"/>
            <p:cNvSpPr>
              <a:spLocks noChangeArrowheads="1"/>
            </p:cNvSpPr>
            <p:nvPr userDrawn="1"/>
          </p:nvSpPr>
          <p:spPr bwMode="auto">
            <a:xfrm>
              <a:off x="860425" y="1089025"/>
              <a:ext cx="23813" cy="23813"/>
            </a:xfrm>
            <a:prstGeom prst="ellipse">
              <a:avLst/>
            </a:pr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4" name="Freeform 76"/>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5" name="Freeform 77"/>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close/>
                </a:path>
              </a:pathLst>
            </a:custGeom>
            <a:no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6" name="Freeform 78"/>
            <p:cNvSpPr>
              <a:spLocks/>
            </p:cNvSpPr>
            <p:nvPr userDrawn="1"/>
          </p:nvSpPr>
          <p:spPr bwMode="auto">
            <a:xfrm>
              <a:off x="904875" y="923925"/>
              <a:ext cx="88900" cy="180975"/>
            </a:xfrm>
            <a:custGeom>
              <a:avLst/>
              <a:gdLst/>
              <a:ahLst/>
              <a:cxnLst>
                <a:cxn ang="0">
                  <a:pos x="0" y="0"/>
                </a:cxn>
                <a:cxn ang="0">
                  <a:pos x="50" y="114"/>
                </a:cxn>
                <a:cxn ang="0">
                  <a:pos x="56" y="112"/>
                </a:cxn>
                <a:cxn ang="0">
                  <a:pos x="0" y="0"/>
                </a:cxn>
              </a:cxnLst>
              <a:rect l="0" t="0" r="r" b="b"/>
              <a:pathLst>
                <a:path w="56" h="114">
                  <a:moveTo>
                    <a:pt x="0" y="0"/>
                  </a:moveTo>
                  <a:lnTo>
                    <a:pt x="50" y="114"/>
                  </a:lnTo>
                  <a:lnTo>
                    <a:pt x="56" y="112"/>
                  </a:lnTo>
                  <a:lnTo>
                    <a:pt x="0" y="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7" name="Freeform 79"/>
            <p:cNvSpPr>
              <a:spLocks/>
            </p:cNvSpPr>
            <p:nvPr userDrawn="1"/>
          </p:nvSpPr>
          <p:spPr bwMode="auto">
            <a:xfrm>
              <a:off x="904875" y="923925"/>
              <a:ext cx="88900" cy="180975"/>
            </a:xfrm>
            <a:custGeom>
              <a:avLst/>
              <a:gdLst/>
              <a:ahLst/>
              <a:cxnLst>
                <a:cxn ang="0">
                  <a:pos x="0" y="0"/>
                </a:cxn>
                <a:cxn ang="0">
                  <a:pos x="50" y="114"/>
                </a:cxn>
                <a:cxn ang="0">
                  <a:pos x="56" y="112"/>
                </a:cxn>
              </a:cxnLst>
              <a:rect l="0" t="0" r="r" b="b"/>
              <a:pathLst>
                <a:path w="56" h="114">
                  <a:moveTo>
                    <a:pt x="0" y="0"/>
                  </a:moveTo>
                  <a:lnTo>
                    <a:pt x="50" y="114"/>
                  </a:lnTo>
                  <a:lnTo>
                    <a:pt x="56" y="112"/>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8" name="Freeform 80"/>
            <p:cNvSpPr>
              <a:spLocks/>
            </p:cNvSpPr>
            <p:nvPr userDrawn="1"/>
          </p:nvSpPr>
          <p:spPr bwMode="auto">
            <a:xfrm>
              <a:off x="552450" y="711200"/>
              <a:ext cx="192088" cy="36513"/>
            </a:xfrm>
            <a:custGeom>
              <a:avLst/>
              <a:gdLst/>
              <a:ahLst/>
              <a:cxnLst>
                <a:cxn ang="0">
                  <a:pos x="121" y="23"/>
                </a:cxn>
                <a:cxn ang="0">
                  <a:pos x="2" y="0"/>
                </a:cxn>
                <a:cxn ang="0">
                  <a:pos x="1" y="0"/>
                </a:cxn>
                <a:cxn ang="0">
                  <a:pos x="0" y="7"/>
                </a:cxn>
                <a:cxn ang="0">
                  <a:pos x="121" y="23"/>
                </a:cxn>
              </a:cxnLst>
              <a:rect l="0" t="0" r="r" b="b"/>
              <a:pathLst>
                <a:path w="121" h="23">
                  <a:moveTo>
                    <a:pt x="121" y="23"/>
                  </a:moveTo>
                  <a:lnTo>
                    <a:pt x="2" y="0"/>
                  </a:lnTo>
                  <a:lnTo>
                    <a:pt x="1" y="0"/>
                  </a:lnTo>
                  <a:lnTo>
                    <a:pt x="0" y="7"/>
                  </a:lnTo>
                  <a:lnTo>
                    <a:pt x="121" y="23"/>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49" name="Freeform 81"/>
            <p:cNvSpPr>
              <a:spLocks/>
            </p:cNvSpPr>
            <p:nvPr userDrawn="1"/>
          </p:nvSpPr>
          <p:spPr bwMode="auto">
            <a:xfrm>
              <a:off x="552450" y="711200"/>
              <a:ext cx="192088" cy="36513"/>
            </a:xfrm>
            <a:custGeom>
              <a:avLst/>
              <a:gdLst/>
              <a:ahLst/>
              <a:cxnLst>
                <a:cxn ang="0">
                  <a:pos x="121" y="23"/>
                </a:cxn>
                <a:cxn ang="0">
                  <a:pos x="2" y="0"/>
                </a:cxn>
                <a:cxn ang="0">
                  <a:pos x="1" y="0"/>
                </a:cxn>
                <a:cxn ang="0">
                  <a:pos x="0" y="7"/>
                </a:cxn>
              </a:cxnLst>
              <a:rect l="0" t="0" r="r" b="b"/>
              <a:pathLst>
                <a:path w="121" h="23">
                  <a:moveTo>
                    <a:pt x="121" y="23"/>
                  </a:moveTo>
                  <a:lnTo>
                    <a:pt x="2" y="0"/>
                  </a:lnTo>
                  <a:lnTo>
                    <a:pt x="1" y="0"/>
                  </a:lnTo>
                  <a:lnTo>
                    <a:pt x="0" y="7"/>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0" name="Freeform 82"/>
            <p:cNvSpPr>
              <a:spLocks/>
            </p:cNvSpPr>
            <p:nvPr userDrawn="1"/>
          </p:nvSpPr>
          <p:spPr bwMode="auto">
            <a:xfrm>
              <a:off x="579438" y="638175"/>
              <a:ext cx="165100" cy="109538"/>
            </a:xfrm>
            <a:custGeom>
              <a:avLst/>
              <a:gdLst/>
              <a:ahLst/>
              <a:cxnLst>
                <a:cxn ang="0">
                  <a:pos x="3" y="0"/>
                </a:cxn>
                <a:cxn ang="0">
                  <a:pos x="0" y="6"/>
                </a:cxn>
                <a:cxn ang="0">
                  <a:pos x="0" y="7"/>
                </a:cxn>
                <a:cxn ang="0">
                  <a:pos x="104" y="69"/>
                </a:cxn>
                <a:cxn ang="0">
                  <a:pos x="3" y="0"/>
                </a:cxn>
              </a:cxnLst>
              <a:rect l="0" t="0" r="r" b="b"/>
              <a:pathLst>
                <a:path w="104" h="69">
                  <a:moveTo>
                    <a:pt x="3" y="0"/>
                  </a:moveTo>
                  <a:lnTo>
                    <a:pt x="0" y="6"/>
                  </a:lnTo>
                  <a:lnTo>
                    <a:pt x="0" y="7"/>
                  </a:lnTo>
                  <a:lnTo>
                    <a:pt x="104" y="69"/>
                  </a:lnTo>
                  <a:lnTo>
                    <a:pt x="3" y="0"/>
                  </a:lnTo>
                  <a:close/>
                </a:path>
              </a:pathLst>
            </a:custGeom>
            <a:solidFill>
              <a:srgbClr val="FFD4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1" name="Freeform 83"/>
            <p:cNvSpPr>
              <a:spLocks/>
            </p:cNvSpPr>
            <p:nvPr userDrawn="1"/>
          </p:nvSpPr>
          <p:spPr bwMode="auto">
            <a:xfrm>
              <a:off x="579438" y="638175"/>
              <a:ext cx="165100" cy="109538"/>
            </a:xfrm>
            <a:custGeom>
              <a:avLst/>
              <a:gdLst/>
              <a:ahLst/>
              <a:cxnLst>
                <a:cxn ang="0">
                  <a:pos x="3" y="0"/>
                </a:cxn>
                <a:cxn ang="0">
                  <a:pos x="0" y="6"/>
                </a:cxn>
                <a:cxn ang="0">
                  <a:pos x="0" y="7"/>
                </a:cxn>
                <a:cxn ang="0">
                  <a:pos x="104" y="69"/>
                </a:cxn>
              </a:cxnLst>
              <a:rect l="0" t="0" r="r" b="b"/>
              <a:pathLst>
                <a:path w="104" h="69">
                  <a:moveTo>
                    <a:pt x="3" y="0"/>
                  </a:moveTo>
                  <a:lnTo>
                    <a:pt x="0" y="6"/>
                  </a:lnTo>
                  <a:lnTo>
                    <a:pt x="0" y="7"/>
                  </a:lnTo>
                  <a:lnTo>
                    <a:pt x="104" y="6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2" name="Freeform 84"/>
            <p:cNvSpPr>
              <a:spLocks/>
            </p:cNvSpPr>
            <p:nvPr userDrawn="1"/>
          </p:nvSpPr>
          <p:spPr bwMode="auto">
            <a:xfrm>
              <a:off x="838200" y="465138"/>
              <a:ext cx="69850" cy="198438"/>
            </a:xfrm>
            <a:custGeom>
              <a:avLst/>
              <a:gdLst/>
              <a:ahLst/>
              <a:cxnLst>
                <a:cxn ang="0">
                  <a:pos x="0" y="0"/>
                </a:cxn>
                <a:cxn ang="0">
                  <a:pos x="22" y="125"/>
                </a:cxn>
                <a:cxn ang="0">
                  <a:pos x="44" y="0"/>
                </a:cxn>
                <a:cxn ang="0">
                  <a:pos x="0" y="0"/>
                </a:cxn>
              </a:cxnLst>
              <a:rect l="0" t="0" r="r" b="b"/>
              <a:pathLst>
                <a:path w="44" h="125">
                  <a:moveTo>
                    <a:pt x="0" y="0"/>
                  </a:moveTo>
                  <a:lnTo>
                    <a:pt x="22" y="125"/>
                  </a:lnTo>
                  <a:lnTo>
                    <a:pt x="44"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3" name="Freeform 85"/>
            <p:cNvSpPr>
              <a:spLocks/>
            </p:cNvSpPr>
            <p:nvPr userDrawn="1"/>
          </p:nvSpPr>
          <p:spPr bwMode="auto">
            <a:xfrm>
              <a:off x="838200" y="465138"/>
              <a:ext cx="69850" cy="198438"/>
            </a:xfrm>
            <a:custGeom>
              <a:avLst/>
              <a:gdLst/>
              <a:ahLst/>
              <a:cxnLst>
                <a:cxn ang="0">
                  <a:pos x="0" y="0"/>
                </a:cxn>
                <a:cxn ang="0">
                  <a:pos x="22" y="125"/>
                </a:cxn>
                <a:cxn ang="0">
                  <a:pos x="44" y="0"/>
                </a:cxn>
              </a:cxnLst>
              <a:rect l="0" t="0" r="r" b="b"/>
              <a:pathLst>
                <a:path w="44" h="125">
                  <a:moveTo>
                    <a:pt x="0" y="0"/>
                  </a:moveTo>
                  <a:lnTo>
                    <a:pt x="22" y="125"/>
                  </a:lnTo>
                  <a:lnTo>
                    <a:pt x="44"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4" name="Freeform 86"/>
            <p:cNvSpPr>
              <a:spLocks/>
            </p:cNvSpPr>
            <p:nvPr userDrawn="1"/>
          </p:nvSpPr>
          <p:spPr bwMode="auto">
            <a:xfrm>
              <a:off x="904875" y="466725"/>
              <a:ext cx="80963" cy="201613"/>
            </a:xfrm>
            <a:custGeom>
              <a:avLst/>
              <a:gdLst/>
              <a:ahLst/>
              <a:cxnLst>
                <a:cxn ang="0">
                  <a:pos x="8" y="0"/>
                </a:cxn>
                <a:cxn ang="0">
                  <a:pos x="0" y="127"/>
                </a:cxn>
                <a:cxn ang="0">
                  <a:pos x="51" y="11"/>
                </a:cxn>
                <a:cxn ang="0">
                  <a:pos x="8" y="0"/>
                </a:cxn>
              </a:cxnLst>
              <a:rect l="0" t="0" r="r" b="b"/>
              <a:pathLst>
                <a:path w="51" h="127">
                  <a:moveTo>
                    <a:pt x="8" y="0"/>
                  </a:moveTo>
                  <a:lnTo>
                    <a:pt x="0" y="127"/>
                  </a:lnTo>
                  <a:lnTo>
                    <a:pt x="51" y="11"/>
                  </a:lnTo>
                  <a:lnTo>
                    <a:pt x="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5" name="Freeform 87"/>
            <p:cNvSpPr>
              <a:spLocks/>
            </p:cNvSpPr>
            <p:nvPr userDrawn="1"/>
          </p:nvSpPr>
          <p:spPr bwMode="auto">
            <a:xfrm>
              <a:off x="904875" y="466725"/>
              <a:ext cx="80963" cy="201613"/>
            </a:xfrm>
            <a:custGeom>
              <a:avLst/>
              <a:gdLst/>
              <a:ahLst/>
              <a:cxnLst>
                <a:cxn ang="0">
                  <a:pos x="8" y="0"/>
                </a:cxn>
                <a:cxn ang="0">
                  <a:pos x="0" y="127"/>
                </a:cxn>
                <a:cxn ang="0">
                  <a:pos x="51" y="11"/>
                </a:cxn>
              </a:cxnLst>
              <a:rect l="0" t="0" r="r" b="b"/>
              <a:pathLst>
                <a:path w="51" h="127">
                  <a:moveTo>
                    <a:pt x="8" y="0"/>
                  </a:moveTo>
                  <a:lnTo>
                    <a:pt x="0" y="127"/>
                  </a:lnTo>
                  <a:lnTo>
                    <a:pt x="51" y="1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6" name="Freeform 88"/>
            <p:cNvSpPr>
              <a:spLocks/>
            </p:cNvSpPr>
            <p:nvPr userDrawn="1"/>
          </p:nvSpPr>
          <p:spPr bwMode="auto">
            <a:xfrm>
              <a:off x="933450" y="487363"/>
              <a:ext cx="123825" cy="192088"/>
            </a:xfrm>
            <a:custGeom>
              <a:avLst/>
              <a:gdLst/>
              <a:ahLst/>
              <a:cxnLst>
                <a:cxn ang="0">
                  <a:pos x="39" y="0"/>
                </a:cxn>
                <a:cxn ang="0">
                  <a:pos x="0" y="121"/>
                </a:cxn>
                <a:cxn ang="0">
                  <a:pos x="78" y="21"/>
                </a:cxn>
                <a:cxn ang="0">
                  <a:pos x="39" y="0"/>
                </a:cxn>
              </a:cxnLst>
              <a:rect l="0" t="0" r="r" b="b"/>
              <a:pathLst>
                <a:path w="78" h="121">
                  <a:moveTo>
                    <a:pt x="39" y="0"/>
                  </a:moveTo>
                  <a:lnTo>
                    <a:pt x="0" y="121"/>
                  </a:lnTo>
                  <a:lnTo>
                    <a:pt x="78" y="21"/>
                  </a:lnTo>
                  <a:lnTo>
                    <a:pt x="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7" name="Freeform 89"/>
            <p:cNvSpPr>
              <a:spLocks/>
            </p:cNvSpPr>
            <p:nvPr userDrawn="1"/>
          </p:nvSpPr>
          <p:spPr bwMode="auto">
            <a:xfrm>
              <a:off x="933450" y="487363"/>
              <a:ext cx="123825" cy="192088"/>
            </a:xfrm>
            <a:custGeom>
              <a:avLst/>
              <a:gdLst/>
              <a:ahLst/>
              <a:cxnLst>
                <a:cxn ang="0">
                  <a:pos x="39" y="0"/>
                </a:cxn>
                <a:cxn ang="0">
                  <a:pos x="0" y="121"/>
                </a:cxn>
                <a:cxn ang="0">
                  <a:pos x="78" y="21"/>
                </a:cxn>
              </a:cxnLst>
              <a:rect l="0" t="0" r="r" b="b"/>
              <a:pathLst>
                <a:path w="78" h="121">
                  <a:moveTo>
                    <a:pt x="39" y="0"/>
                  </a:moveTo>
                  <a:lnTo>
                    <a:pt x="0" y="121"/>
                  </a:lnTo>
                  <a:lnTo>
                    <a:pt x="78" y="2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8" name="Freeform 90"/>
            <p:cNvSpPr>
              <a:spLocks/>
            </p:cNvSpPr>
            <p:nvPr userDrawn="1"/>
          </p:nvSpPr>
          <p:spPr bwMode="auto">
            <a:xfrm>
              <a:off x="960438" y="525463"/>
              <a:ext cx="157163" cy="171450"/>
            </a:xfrm>
            <a:custGeom>
              <a:avLst/>
              <a:gdLst/>
              <a:ahLst/>
              <a:cxnLst>
                <a:cxn ang="0">
                  <a:pos x="66" y="0"/>
                </a:cxn>
                <a:cxn ang="0">
                  <a:pos x="0" y="108"/>
                </a:cxn>
                <a:cxn ang="0">
                  <a:pos x="99" y="29"/>
                </a:cxn>
                <a:cxn ang="0">
                  <a:pos x="66" y="0"/>
                </a:cxn>
              </a:cxnLst>
              <a:rect l="0" t="0" r="r" b="b"/>
              <a:pathLst>
                <a:path w="99" h="108">
                  <a:moveTo>
                    <a:pt x="66" y="0"/>
                  </a:moveTo>
                  <a:lnTo>
                    <a:pt x="0" y="108"/>
                  </a:lnTo>
                  <a:lnTo>
                    <a:pt x="99" y="29"/>
                  </a:lnTo>
                  <a:lnTo>
                    <a:pt x="6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59" name="Freeform 91"/>
            <p:cNvSpPr>
              <a:spLocks/>
            </p:cNvSpPr>
            <p:nvPr userDrawn="1"/>
          </p:nvSpPr>
          <p:spPr bwMode="auto">
            <a:xfrm>
              <a:off x="960438" y="525463"/>
              <a:ext cx="157163" cy="171450"/>
            </a:xfrm>
            <a:custGeom>
              <a:avLst/>
              <a:gdLst/>
              <a:ahLst/>
              <a:cxnLst>
                <a:cxn ang="0">
                  <a:pos x="66" y="0"/>
                </a:cxn>
                <a:cxn ang="0">
                  <a:pos x="0" y="108"/>
                </a:cxn>
                <a:cxn ang="0">
                  <a:pos x="99" y="29"/>
                </a:cxn>
              </a:cxnLst>
              <a:rect l="0" t="0" r="r" b="b"/>
              <a:pathLst>
                <a:path w="99" h="108">
                  <a:moveTo>
                    <a:pt x="66" y="0"/>
                  </a:moveTo>
                  <a:lnTo>
                    <a:pt x="0" y="108"/>
                  </a:lnTo>
                  <a:lnTo>
                    <a:pt x="99" y="2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0" name="Freeform 92"/>
            <p:cNvSpPr>
              <a:spLocks/>
            </p:cNvSpPr>
            <p:nvPr userDrawn="1"/>
          </p:nvSpPr>
          <p:spPr bwMode="auto">
            <a:xfrm>
              <a:off x="981075" y="579438"/>
              <a:ext cx="182563" cy="141288"/>
            </a:xfrm>
            <a:custGeom>
              <a:avLst/>
              <a:gdLst/>
              <a:ahLst/>
              <a:cxnLst>
                <a:cxn ang="0">
                  <a:pos x="90" y="0"/>
                </a:cxn>
                <a:cxn ang="0">
                  <a:pos x="0" y="89"/>
                </a:cxn>
                <a:cxn ang="0">
                  <a:pos x="115" y="36"/>
                </a:cxn>
                <a:cxn ang="0">
                  <a:pos x="90" y="0"/>
                </a:cxn>
              </a:cxnLst>
              <a:rect l="0" t="0" r="r" b="b"/>
              <a:pathLst>
                <a:path w="115" h="89">
                  <a:moveTo>
                    <a:pt x="90" y="0"/>
                  </a:moveTo>
                  <a:lnTo>
                    <a:pt x="0" y="89"/>
                  </a:lnTo>
                  <a:lnTo>
                    <a:pt x="115" y="36"/>
                  </a:lnTo>
                  <a:lnTo>
                    <a:pt x="9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1" name="Freeform 93"/>
            <p:cNvSpPr>
              <a:spLocks/>
            </p:cNvSpPr>
            <p:nvPr userDrawn="1"/>
          </p:nvSpPr>
          <p:spPr bwMode="auto">
            <a:xfrm>
              <a:off x="981075" y="579438"/>
              <a:ext cx="182563" cy="141288"/>
            </a:xfrm>
            <a:custGeom>
              <a:avLst/>
              <a:gdLst/>
              <a:ahLst/>
              <a:cxnLst>
                <a:cxn ang="0">
                  <a:pos x="90" y="0"/>
                </a:cxn>
                <a:cxn ang="0">
                  <a:pos x="0" y="89"/>
                </a:cxn>
                <a:cxn ang="0">
                  <a:pos x="115" y="36"/>
                </a:cxn>
              </a:cxnLst>
              <a:rect l="0" t="0" r="r" b="b"/>
              <a:pathLst>
                <a:path w="115" h="89">
                  <a:moveTo>
                    <a:pt x="90" y="0"/>
                  </a:moveTo>
                  <a:lnTo>
                    <a:pt x="0" y="89"/>
                  </a:lnTo>
                  <a:lnTo>
                    <a:pt x="115" y="3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2" name="Freeform 94"/>
            <p:cNvSpPr>
              <a:spLocks/>
            </p:cNvSpPr>
            <p:nvPr userDrawn="1"/>
          </p:nvSpPr>
          <p:spPr bwMode="auto">
            <a:xfrm>
              <a:off x="995363" y="646113"/>
              <a:ext cx="198438" cy="103188"/>
            </a:xfrm>
            <a:custGeom>
              <a:avLst/>
              <a:gdLst/>
              <a:ahLst/>
              <a:cxnLst>
                <a:cxn ang="0">
                  <a:pos x="109" y="0"/>
                </a:cxn>
                <a:cxn ang="0">
                  <a:pos x="0" y="65"/>
                </a:cxn>
                <a:cxn ang="0">
                  <a:pos x="125" y="41"/>
                </a:cxn>
                <a:cxn ang="0">
                  <a:pos x="109" y="0"/>
                </a:cxn>
              </a:cxnLst>
              <a:rect l="0" t="0" r="r" b="b"/>
              <a:pathLst>
                <a:path w="125" h="65">
                  <a:moveTo>
                    <a:pt x="109" y="0"/>
                  </a:moveTo>
                  <a:lnTo>
                    <a:pt x="0" y="65"/>
                  </a:lnTo>
                  <a:lnTo>
                    <a:pt x="125" y="41"/>
                  </a:lnTo>
                  <a:lnTo>
                    <a:pt x="10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3" name="Freeform 95"/>
            <p:cNvSpPr>
              <a:spLocks/>
            </p:cNvSpPr>
            <p:nvPr userDrawn="1"/>
          </p:nvSpPr>
          <p:spPr bwMode="auto">
            <a:xfrm>
              <a:off x="995363" y="646113"/>
              <a:ext cx="198438" cy="103188"/>
            </a:xfrm>
            <a:custGeom>
              <a:avLst/>
              <a:gdLst/>
              <a:ahLst/>
              <a:cxnLst>
                <a:cxn ang="0">
                  <a:pos x="109" y="0"/>
                </a:cxn>
                <a:cxn ang="0">
                  <a:pos x="0" y="65"/>
                </a:cxn>
                <a:cxn ang="0">
                  <a:pos x="125" y="41"/>
                </a:cxn>
              </a:cxnLst>
              <a:rect l="0" t="0" r="r" b="b"/>
              <a:pathLst>
                <a:path w="125" h="65">
                  <a:moveTo>
                    <a:pt x="109" y="0"/>
                  </a:moveTo>
                  <a:lnTo>
                    <a:pt x="0" y="65"/>
                  </a:lnTo>
                  <a:lnTo>
                    <a:pt x="125" y="41"/>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4" name="Freeform 96"/>
            <p:cNvSpPr>
              <a:spLocks/>
            </p:cNvSpPr>
            <p:nvPr userDrawn="1"/>
          </p:nvSpPr>
          <p:spPr bwMode="auto">
            <a:xfrm>
              <a:off x="1003300" y="720725"/>
              <a:ext cx="200025" cy="69850"/>
            </a:xfrm>
            <a:custGeom>
              <a:avLst/>
              <a:gdLst/>
              <a:ahLst/>
              <a:cxnLst>
                <a:cxn ang="0">
                  <a:pos x="121" y="0"/>
                </a:cxn>
                <a:cxn ang="0">
                  <a:pos x="0" y="37"/>
                </a:cxn>
                <a:cxn ang="0">
                  <a:pos x="126" y="44"/>
                </a:cxn>
                <a:cxn ang="0">
                  <a:pos x="121" y="0"/>
                </a:cxn>
              </a:cxnLst>
              <a:rect l="0" t="0" r="r" b="b"/>
              <a:pathLst>
                <a:path w="126" h="44">
                  <a:moveTo>
                    <a:pt x="121" y="0"/>
                  </a:moveTo>
                  <a:lnTo>
                    <a:pt x="0" y="37"/>
                  </a:lnTo>
                  <a:lnTo>
                    <a:pt x="126" y="44"/>
                  </a:lnTo>
                  <a:lnTo>
                    <a:pt x="121"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5" name="Freeform 97"/>
            <p:cNvSpPr>
              <a:spLocks/>
            </p:cNvSpPr>
            <p:nvPr userDrawn="1"/>
          </p:nvSpPr>
          <p:spPr bwMode="auto">
            <a:xfrm>
              <a:off x="1003300" y="720725"/>
              <a:ext cx="200025" cy="69850"/>
            </a:xfrm>
            <a:custGeom>
              <a:avLst/>
              <a:gdLst/>
              <a:ahLst/>
              <a:cxnLst>
                <a:cxn ang="0">
                  <a:pos x="121" y="0"/>
                </a:cxn>
                <a:cxn ang="0">
                  <a:pos x="0" y="37"/>
                </a:cxn>
                <a:cxn ang="0">
                  <a:pos x="126" y="44"/>
                </a:cxn>
              </a:cxnLst>
              <a:rect l="0" t="0" r="r" b="b"/>
              <a:pathLst>
                <a:path w="126" h="44">
                  <a:moveTo>
                    <a:pt x="121" y="0"/>
                  </a:moveTo>
                  <a:lnTo>
                    <a:pt x="0" y="37"/>
                  </a:lnTo>
                  <a:lnTo>
                    <a:pt x="126" y="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6" name="Freeform 98"/>
            <p:cNvSpPr>
              <a:spLocks/>
            </p:cNvSpPr>
            <p:nvPr userDrawn="1"/>
          </p:nvSpPr>
          <p:spPr bwMode="auto">
            <a:xfrm>
              <a:off x="1003300" y="800100"/>
              <a:ext cx="200025" cy="69850"/>
            </a:xfrm>
            <a:custGeom>
              <a:avLst/>
              <a:gdLst/>
              <a:ahLst/>
              <a:cxnLst>
                <a:cxn ang="0">
                  <a:pos x="126" y="0"/>
                </a:cxn>
                <a:cxn ang="0">
                  <a:pos x="0" y="7"/>
                </a:cxn>
                <a:cxn ang="0">
                  <a:pos x="121" y="44"/>
                </a:cxn>
                <a:cxn ang="0">
                  <a:pos x="126" y="0"/>
                </a:cxn>
              </a:cxnLst>
              <a:rect l="0" t="0" r="r" b="b"/>
              <a:pathLst>
                <a:path w="126" h="44">
                  <a:moveTo>
                    <a:pt x="126" y="0"/>
                  </a:moveTo>
                  <a:lnTo>
                    <a:pt x="0" y="7"/>
                  </a:lnTo>
                  <a:lnTo>
                    <a:pt x="121" y="44"/>
                  </a:lnTo>
                  <a:lnTo>
                    <a:pt x="12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7" name="Freeform 99"/>
            <p:cNvSpPr>
              <a:spLocks/>
            </p:cNvSpPr>
            <p:nvPr userDrawn="1"/>
          </p:nvSpPr>
          <p:spPr bwMode="auto">
            <a:xfrm>
              <a:off x="1003300" y="800100"/>
              <a:ext cx="200025" cy="69850"/>
            </a:xfrm>
            <a:custGeom>
              <a:avLst/>
              <a:gdLst/>
              <a:ahLst/>
              <a:cxnLst>
                <a:cxn ang="0">
                  <a:pos x="126" y="0"/>
                </a:cxn>
                <a:cxn ang="0">
                  <a:pos x="0" y="7"/>
                </a:cxn>
                <a:cxn ang="0">
                  <a:pos x="121" y="44"/>
                </a:cxn>
              </a:cxnLst>
              <a:rect l="0" t="0" r="r" b="b"/>
              <a:pathLst>
                <a:path w="126" h="44">
                  <a:moveTo>
                    <a:pt x="126" y="0"/>
                  </a:moveTo>
                  <a:lnTo>
                    <a:pt x="0" y="7"/>
                  </a:lnTo>
                  <a:lnTo>
                    <a:pt x="121" y="4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8" name="Freeform 100"/>
            <p:cNvSpPr>
              <a:spLocks/>
            </p:cNvSpPr>
            <p:nvPr userDrawn="1"/>
          </p:nvSpPr>
          <p:spPr bwMode="auto">
            <a:xfrm>
              <a:off x="995363" y="842963"/>
              <a:ext cx="198438" cy="101600"/>
            </a:xfrm>
            <a:custGeom>
              <a:avLst/>
              <a:gdLst/>
              <a:ahLst/>
              <a:cxnLst>
                <a:cxn ang="0">
                  <a:pos x="125" y="23"/>
                </a:cxn>
                <a:cxn ang="0">
                  <a:pos x="0" y="0"/>
                </a:cxn>
                <a:cxn ang="0">
                  <a:pos x="109" y="64"/>
                </a:cxn>
                <a:cxn ang="0">
                  <a:pos x="125" y="23"/>
                </a:cxn>
              </a:cxnLst>
              <a:rect l="0" t="0" r="r" b="b"/>
              <a:pathLst>
                <a:path w="125" h="64">
                  <a:moveTo>
                    <a:pt x="125" y="23"/>
                  </a:moveTo>
                  <a:lnTo>
                    <a:pt x="0" y="0"/>
                  </a:lnTo>
                  <a:lnTo>
                    <a:pt x="109" y="64"/>
                  </a:lnTo>
                  <a:lnTo>
                    <a:pt x="125"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69" name="Freeform 101"/>
            <p:cNvSpPr>
              <a:spLocks/>
            </p:cNvSpPr>
            <p:nvPr userDrawn="1"/>
          </p:nvSpPr>
          <p:spPr bwMode="auto">
            <a:xfrm>
              <a:off x="995363" y="842963"/>
              <a:ext cx="198438" cy="101600"/>
            </a:xfrm>
            <a:custGeom>
              <a:avLst/>
              <a:gdLst/>
              <a:ahLst/>
              <a:cxnLst>
                <a:cxn ang="0">
                  <a:pos x="125" y="23"/>
                </a:cxn>
                <a:cxn ang="0">
                  <a:pos x="0" y="0"/>
                </a:cxn>
                <a:cxn ang="0">
                  <a:pos x="109" y="64"/>
                </a:cxn>
              </a:cxnLst>
              <a:rect l="0" t="0" r="r" b="b"/>
              <a:pathLst>
                <a:path w="125" h="64">
                  <a:moveTo>
                    <a:pt x="125" y="23"/>
                  </a:moveTo>
                  <a:lnTo>
                    <a:pt x="0" y="0"/>
                  </a:lnTo>
                  <a:lnTo>
                    <a:pt x="109" y="64"/>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0" name="Freeform 102"/>
            <p:cNvSpPr>
              <a:spLocks/>
            </p:cNvSpPr>
            <p:nvPr userDrawn="1"/>
          </p:nvSpPr>
          <p:spPr bwMode="auto">
            <a:xfrm>
              <a:off x="981075" y="869950"/>
              <a:ext cx="182563" cy="141288"/>
            </a:xfrm>
            <a:custGeom>
              <a:avLst/>
              <a:gdLst/>
              <a:ahLst/>
              <a:cxnLst>
                <a:cxn ang="0">
                  <a:pos x="115" y="53"/>
                </a:cxn>
                <a:cxn ang="0">
                  <a:pos x="0" y="0"/>
                </a:cxn>
                <a:cxn ang="0">
                  <a:pos x="90" y="89"/>
                </a:cxn>
                <a:cxn ang="0">
                  <a:pos x="115" y="53"/>
                </a:cxn>
              </a:cxnLst>
              <a:rect l="0" t="0" r="r" b="b"/>
              <a:pathLst>
                <a:path w="115" h="89">
                  <a:moveTo>
                    <a:pt x="115" y="53"/>
                  </a:moveTo>
                  <a:lnTo>
                    <a:pt x="0" y="0"/>
                  </a:lnTo>
                  <a:lnTo>
                    <a:pt x="90" y="89"/>
                  </a:lnTo>
                  <a:lnTo>
                    <a:pt x="115" y="5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1" name="Freeform 103"/>
            <p:cNvSpPr>
              <a:spLocks/>
            </p:cNvSpPr>
            <p:nvPr userDrawn="1"/>
          </p:nvSpPr>
          <p:spPr bwMode="auto">
            <a:xfrm>
              <a:off x="981075" y="869950"/>
              <a:ext cx="182563" cy="141288"/>
            </a:xfrm>
            <a:custGeom>
              <a:avLst/>
              <a:gdLst/>
              <a:ahLst/>
              <a:cxnLst>
                <a:cxn ang="0">
                  <a:pos x="115" y="53"/>
                </a:cxn>
                <a:cxn ang="0">
                  <a:pos x="0" y="0"/>
                </a:cxn>
                <a:cxn ang="0">
                  <a:pos x="90" y="89"/>
                </a:cxn>
              </a:cxnLst>
              <a:rect l="0" t="0" r="r" b="b"/>
              <a:pathLst>
                <a:path w="115" h="89">
                  <a:moveTo>
                    <a:pt x="115" y="53"/>
                  </a:moveTo>
                  <a:lnTo>
                    <a:pt x="0" y="0"/>
                  </a:lnTo>
                  <a:lnTo>
                    <a:pt x="90" y="8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2" name="Freeform 104"/>
            <p:cNvSpPr>
              <a:spLocks/>
            </p:cNvSpPr>
            <p:nvPr userDrawn="1"/>
          </p:nvSpPr>
          <p:spPr bwMode="auto">
            <a:xfrm>
              <a:off x="960438" y="893763"/>
              <a:ext cx="157163" cy="171450"/>
            </a:xfrm>
            <a:custGeom>
              <a:avLst/>
              <a:gdLst/>
              <a:ahLst/>
              <a:cxnLst>
                <a:cxn ang="0">
                  <a:pos x="99" y="79"/>
                </a:cxn>
                <a:cxn ang="0">
                  <a:pos x="0" y="0"/>
                </a:cxn>
                <a:cxn ang="0">
                  <a:pos x="66" y="108"/>
                </a:cxn>
                <a:cxn ang="0">
                  <a:pos x="99" y="79"/>
                </a:cxn>
              </a:cxnLst>
              <a:rect l="0" t="0" r="r" b="b"/>
              <a:pathLst>
                <a:path w="99" h="108">
                  <a:moveTo>
                    <a:pt x="99" y="79"/>
                  </a:moveTo>
                  <a:lnTo>
                    <a:pt x="0" y="0"/>
                  </a:lnTo>
                  <a:lnTo>
                    <a:pt x="66" y="108"/>
                  </a:lnTo>
                  <a:lnTo>
                    <a:pt x="99" y="7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3" name="Freeform 105"/>
            <p:cNvSpPr>
              <a:spLocks/>
            </p:cNvSpPr>
            <p:nvPr userDrawn="1"/>
          </p:nvSpPr>
          <p:spPr bwMode="auto">
            <a:xfrm>
              <a:off x="960438" y="893763"/>
              <a:ext cx="157163" cy="171450"/>
            </a:xfrm>
            <a:custGeom>
              <a:avLst/>
              <a:gdLst/>
              <a:ahLst/>
              <a:cxnLst>
                <a:cxn ang="0">
                  <a:pos x="99" y="79"/>
                </a:cxn>
                <a:cxn ang="0">
                  <a:pos x="0" y="0"/>
                </a:cxn>
                <a:cxn ang="0">
                  <a:pos x="66" y="108"/>
                </a:cxn>
              </a:cxnLst>
              <a:rect l="0" t="0" r="r" b="b"/>
              <a:pathLst>
                <a:path w="99" h="108">
                  <a:moveTo>
                    <a:pt x="99" y="79"/>
                  </a:moveTo>
                  <a:lnTo>
                    <a:pt x="0" y="0"/>
                  </a:lnTo>
                  <a:lnTo>
                    <a:pt x="66" y="108"/>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4" name="Freeform 106"/>
            <p:cNvSpPr>
              <a:spLocks/>
            </p:cNvSpPr>
            <p:nvPr userDrawn="1"/>
          </p:nvSpPr>
          <p:spPr bwMode="auto">
            <a:xfrm>
              <a:off x="933450" y="912813"/>
              <a:ext cx="123825" cy="190500"/>
            </a:xfrm>
            <a:custGeom>
              <a:avLst/>
              <a:gdLst/>
              <a:ahLst/>
              <a:cxnLst>
                <a:cxn ang="0">
                  <a:pos x="78" y="100"/>
                </a:cxn>
                <a:cxn ang="0">
                  <a:pos x="0" y="0"/>
                </a:cxn>
                <a:cxn ang="0">
                  <a:pos x="39" y="120"/>
                </a:cxn>
                <a:cxn ang="0">
                  <a:pos x="78" y="100"/>
                </a:cxn>
              </a:cxnLst>
              <a:rect l="0" t="0" r="r" b="b"/>
              <a:pathLst>
                <a:path w="78" h="120">
                  <a:moveTo>
                    <a:pt x="78" y="100"/>
                  </a:moveTo>
                  <a:lnTo>
                    <a:pt x="0" y="0"/>
                  </a:lnTo>
                  <a:lnTo>
                    <a:pt x="39" y="120"/>
                  </a:lnTo>
                  <a:lnTo>
                    <a:pt x="78" y="10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5" name="Freeform 107"/>
            <p:cNvSpPr>
              <a:spLocks/>
            </p:cNvSpPr>
            <p:nvPr userDrawn="1"/>
          </p:nvSpPr>
          <p:spPr bwMode="auto">
            <a:xfrm>
              <a:off x="933450" y="912813"/>
              <a:ext cx="123825" cy="190500"/>
            </a:xfrm>
            <a:custGeom>
              <a:avLst/>
              <a:gdLst/>
              <a:ahLst/>
              <a:cxnLst>
                <a:cxn ang="0">
                  <a:pos x="78" y="100"/>
                </a:cxn>
                <a:cxn ang="0">
                  <a:pos x="0" y="0"/>
                </a:cxn>
                <a:cxn ang="0">
                  <a:pos x="39" y="120"/>
                </a:cxn>
              </a:cxnLst>
              <a:rect l="0" t="0" r="r" b="b"/>
              <a:pathLst>
                <a:path w="78" h="120">
                  <a:moveTo>
                    <a:pt x="78" y="100"/>
                  </a:moveTo>
                  <a:lnTo>
                    <a:pt x="0" y="0"/>
                  </a:lnTo>
                  <a:lnTo>
                    <a:pt x="39" y="12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6" name="Freeform 108"/>
            <p:cNvSpPr>
              <a:spLocks/>
            </p:cNvSpPr>
            <p:nvPr userDrawn="1"/>
          </p:nvSpPr>
          <p:spPr bwMode="auto">
            <a:xfrm>
              <a:off x="838200" y="927100"/>
              <a:ext cx="69850" cy="198438"/>
            </a:xfrm>
            <a:custGeom>
              <a:avLst/>
              <a:gdLst/>
              <a:ahLst/>
              <a:cxnLst>
                <a:cxn ang="0">
                  <a:pos x="44" y="125"/>
                </a:cxn>
                <a:cxn ang="0">
                  <a:pos x="22" y="0"/>
                </a:cxn>
                <a:cxn ang="0">
                  <a:pos x="0" y="125"/>
                </a:cxn>
                <a:cxn ang="0">
                  <a:pos x="44" y="125"/>
                </a:cxn>
              </a:cxnLst>
              <a:rect l="0" t="0" r="r" b="b"/>
              <a:pathLst>
                <a:path w="44" h="125">
                  <a:moveTo>
                    <a:pt x="44" y="125"/>
                  </a:moveTo>
                  <a:lnTo>
                    <a:pt x="22" y="0"/>
                  </a:lnTo>
                  <a:lnTo>
                    <a:pt x="0" y="125"/>
                  </a:lnTo>
                  <a:lnTo>
                    <a:pt x="44" y="12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7" name="Freeform 109"/>
            <p:cNvSpPr>
              <a:spLocks/>
            </p:cNvSpPr>
            <p:nvPr userDrawn="1"/>
          </p:nvSpPr>
          <p:spPr bwMode="auto">
            <a:xfrm>
              <a:off x="838200" y="927100"/>
              <a:ext cx="69850" cy="198438"/>
            </a:xfrm>
            <a:custGeom>
              <a:avLst/>
              <a:gdLst/>
              <a:ahLst/>
              <a:cxnLst>
                <a:cxn ang="0">
                  <a:pos x="44" y="125"/>
                </a:cxn>
                <a:cxn ang="0">
                  <a:pos x="22" y="0"/>
                </a:cxn>
                <a:cxn ang="0">
                  <a:pos x="0" y="125"/>
                </a:cxn>
              </a:cxnLst>
              <a:rect l="0" t="0" r="r" b="b"/>
              <a:pathLst>
                <a:path w="44" h="125">
                  <a:moveTo>
                    <a:pt x="44" y="125"/>
                  </a:moveTo>
                  <a:lnTo>
                    <a:pt x="22" y="0"/>
                  </a:lnTo>
                  <a:lnTo>
                    <a:pt x="0" y="125"/>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8" name="Freeform 110"/>
            <p:cNvSpPr>
              <a:spLocks/>
            </p:cNvSpPr>
            <p:nvPr userDrawn="1"/>
          </p:nvSpPr>
          <p:spPr bwMode="auto">
            <a:xfrm>
              <a:off x="760413" y="923925"/>
              <a:ext cx="80963" cy="200025"/>
            </a:xfrm>
            <a:custGeom>
              <a:avLst/>
              <a:gdLst/>
              <a:ahLst/>
              <a:cxnLst>
                <a:cxn ang="0">
                  <a:pos x="42" y="126"/>
                </a:cxn>
                <a:cxn ang="0">
                  <a:pos x="51" y="0"/>
                </a:cxn>
                <a:cxn ang="0">
                  <a:pos x="0" y="116"/>
                </a:cxn>
                <a:cxn ang="0">
                  <a:pos x="42" y="126"/>
                </a:cxn>
              </a:cxnLst>
              <a:rect l="0" t="0" r="r" b="b"/>
              <a:pathLst>
                <a:path w="51" h="126">
                  <a:moveTo>
                    <a:pt x="42" y="126"/>
                  </a:moveTo>
                  <a:lnTo>
                    <a:pt x="51" y="0"/>
                  </a:lnTo>
                  <a:lnTo>
                    <a:pt x="0" y="116"/>
                  </a:lnTo>
                  <a:lnTo>
                    <a:pt x="42" y="1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79" name="Freeform 111"/>
            <p:cNvSpPr>
              <a:spLocks/>
            </p:cNvSpPr>
            <p:nvPr userDrawn="1"/>
          </p:nvSpPr>
          <p:spPr bwMode="auto">
            <a:xfrm>
              <a:off x="760413" y="923925"/>
              <a:ext cx="80963" cy="200025"/>
            </a:xfrm>
            <a:custGeom>
              <a:avLst/>
              <a:gdLst/>
              <a:ahLst/>
              <a:cxnLst>
                <a:cxn ang="0">
                  <a:pos x="42" y="126"/>
                </a:cxn>
                <a:cxn ang="0">
                  <a:pos x="51" y="0"/>
                </a:cxn>
                <a:cxn ang="0">
                  <a:pos x="0" y="116"/>
                </a:cxn>
              </a:cxnLst>
              <a:rect l="0" t="0" r="r" b="b"/>
              <a:pathLst>
                <a:path w="51" h="126">
                  <a:moveTo>
                    <a:pt x="42" y="126"/>
                  </a:moveTo>
                  <a:lnTo>
                    <a:pt x="51" y="0"/>
                  </a:lnTo>
                  <a:lnTo>
                    <a:pt x="0" y="11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0" name="Freeform 112"/>
            <p:cNvSpPr>
              <a:spLocks/>
            </p:cNvSpPr>
            <p:nvPr userDrawn="1"/>
          </p:nvSpPr>
          <p:spPr bwMode="auto">
            <a:xfrm>
              <a:off x="688975" y="912813"/>
              <a:ext cx="122238" cy="190500"/>
            </a:xfrm>
            <a:custGeom>
              <a:avLst/>
              <a:gdLst/>
              <a:ahLst/>
              <a:cxnLst>
                <a:cxn ang="0">
                  <a:pos x="39" y="120"/>
                </a:cxn>
                <a:cxn ang="0">
                  <a:pos x="77" y="0"/>
                </a:cxn>
                <a:cxn ang="0">
                  <a:pos x="0" y="100"/>
                </a:cxn>
                <a:cxn ang="0">
                  <a:pos x="39" y="120"/>
                </a:cxn>
              </a:cxnLst>
              <a:rect l="0" t="0" r="r" b="b"/>
              <a:pathLst>
                <a:path w="77" h="120">
                  <a:moveTo>
                    <a:pt x="39" y="120"/>
                  </a:moveTo>
                  <a:lnTo>
                    <a:pt x="77" y="0"/>
                  </a:lnTo>
                  <a:lnTo>
                    <a:pt x="0" y="100"/>
                  </a:lnTo>
                  <a:lnTo>
                    <a:pt x="39" y="1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1" name="Freeform 113"/>
            <p:cNvSpPr>
              <a:spLocks/>
            </p:cNvSpPr>
            <p:nvPr userDrawn="1"/>
          </p:nvSpPr>
          <p:spPr bwMode="auto">
            <a:xfrm>
              <a:off x="688975" y="912813"/>
              <a:ext cx="122238" cy="190500"/>
            </a:xfrm>
            <a:custGeom>
              <a:avLst/>
              <a:gdLst/>
              <a:ahLst/>
              <a:cxnLst>
                <a:cxn ang="0">
                  <a:pos x="39" y="120"/>
                </a:cxn>
                <a:cxn ang="0">
                  <a:pos x="77" y="0"/>
                </a:cxn>
                <a:cxn ang="0">
                  <a:pos x="0" y="100"/>
                </a:cxn>
              </a:cxnLst>
              <a:rect l="0" t="0" r="r" b="b"/>
              <a:pathLst>
                <a:path w="77" h="120">
                  <a:moveTo>
                    <a:pt x="39" y="120"/>
                  </a:moveTo>
                  <a:lnTo>
                    <a:pt x="77" y="0"/>
                  </a:lnTo>
                  <a:lnTo>
                    <a:pt x="0" y="10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2" name="Freeform 114"/>
            <p:cNvSpPr>
              <a:spLocks/>
            </p:cNvSpPr>
            <p:nvPr userDrawn="1"/>
          </p:nvSpPr>
          <p:spPr bwMode="auto">
            <a:xfrm>
              <a:off x="628650" y="893763"/>
              <a:ext cx="157163" cy="171450"/>
            </a:xfrm>
            <a:custGeom>
              <a:avLst/>
              <a:gdLst/>
              <a:ahLst/>
              <a:cxnLst>
                <a:cxn ang="0">
                  <a:pos x="32" y="108"/>
                </a:cxn>
                <a:cxn ang="0">
                  <a:pos x="99" y="0"/>
                </a:cxn>
                <a:cxn ang="0">
                  <a:pos x="0" y="79"/>
                </a:cxn>
                <a:cxn ang="0">
                  <a:pos x="32" y="108"/>
                </a:cxn>
              </a:cxnLst>
              <a:rect l="0" t="0" r="r" b="b"/>
              <a:pathLst>
                <a:path w="99" h="108">
                  <a:moveTo>
                    <a:pt x="32" y="108"/>
                  </a:moveTo>
                  <a:lnTo>
                    <a:pt x="99" y="0"/>
                  </a:lnTo>
                  <a:lnTo>
                    <a:pt x="0" y="79"/>
                  </a:lnTo>
                  <a:lnTo>
                    <a:pt x="32" y="1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3" name="Freeform 115"/>
            <p:cNvSpPr>
              <a:spLocks/>
            </p:cNvSpPr>
            <p:nvPr userDrawn="1"/>
          </p:nvSpPr>
          <p:spPr bwMode="auto">
            <a:xfrm>
              <a:off x="628650" y="893763"/>
              <a:ext cx="157163" cy="171450"/>
            </a:xfrm>
            <a:custGeom>
              <a:avLst/>
              <a:gdLst/>
              <a:ahLst/>
              <a:cxnLst>
                <a:cxn ang="0">
                  <a:pos x="32" y="108"/>
                </a:cxn>
                <a:cxn ang="0">
                  <a:pos x="99" y="0"/>
                </a:cxn>
                <a:cxn ang="0">
                  <a:pos x="0" y="79"/>
                </a:cxn>
              </a:cxnLst>
              <a:rect l="0" t="0" r="r" b="b"/>
              <a:pathLst>
                <a:path w="99" h="108">
                  <a:moveTo>
                    <a:pt x="32" y="108"/>
                  </a:moveTo>
                  <a:lnTo>
                    <a:pt x="99" y="0"/>
                  </a:lnTo>
                  <a:lnTo>
                    <a:pt x="0" y="79"/>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4" name="Freeform 116"/>
            <p:cNvSpPr>
              <a:spLocks/>
            </p:cNvSpPr>
            <p:nvPr userDrawn="1"/>
          </p:nvSpPr>
          <p:spPr bwMode="auto">
            <a:xfrm>
              <a:off x="581025" y="869950"/>
              <a:ext cx="184150" cy="141288"/>
            </a:xfrm>
            <a:custGeom>
              <a:avLst/>
              <a:gdLst/>
              <a:ahLst/>
              <a:cxnLst>
                <a:cxn ang="0">
                  <a:pos x="25" y="89"/>
                </a:cxn>
                <a:cxn ang="0">
                  <a:pos x="116" y="0"/>
                </a:cxn>
                <a:cxn ang="0">
                  <a:pos x="0" y="53"/>
                </a:cxn>
                <a:cxn ang="0">
                  <a:pos x="25" y="89"/>
                </a:cxn>
              </a:cxnLst>
              <a:rect l="0" t="0" r="r" b="b"/>
              <a:pathLst>
                <a:path w="116" h="89">
                  <a:moveTo>
                    <a:pt x="25" y="89"/>
                  </a:moveTo>
                  <a:lnTo>
                    <a:pt x="116" y="0"/>
                  </a:lnTo>
                  <a:lnTo>
                    <a:pt x="0" y="53"/>
                  </a:lnTo>
                  <a:lnTo>
                    <a:pt x="25" y="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5" name="Freeform 117"/>
            <p:cNvSpPr>
              <a:spLocks/>
            </p:cNvSpPr>
            <p:nvPr userDrawn="1"/>
          </p:nvSpPr>
          <p:spPr bwMode="auto">
            <a:xfrm>
              <a:off x="581025" y="869950"/>
              <a:ext cx="184150" cy="141288"/>
            </a:xfrm>
            <a:custGeom>
              <a:avLst/>
              <a:gdLst/>
              <a:ahLst/>
              <a:cxnLst>
                <a:cxn ang="0">
                  <a:pos x="25" y="89"/>
                </a:cxn>
                <a:cxn ang="0">
                  <a:pos x="116" y="0"/>
                </a:cxn>
                <a:cxn ang="0">
                  <a:pos x="0" y="53"/>
                </a:cxn>
              </a:cxnLst>
              <a:rect l="0" t="0" r="r" b="b"/>
              <a:pathLst>
                <a:path w="116" h="89">
                  <a:moveTo>
                    <a:pt x="25" y="89"/>
                  </a:moveTo>
                  <a:lnTo>
                    <a:pt x="116" y="0"/>
                  </a:lnTo>
                  <a:lnTo>
                    <a:pt x="0" y="5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6" name="Freeform 118"/>
            <p:cNvSpPr>
              <a:spLocks/>
            </p:cNvSpPr>
            <p:nvPr userDrawn="1"/>
          </p:nvSpPr>
          <p:spPr bwMode="auto">
            <a:xfrm>
              <a:off x="552450" y="842963"/>
              <a:ext cx="196850" cy="101600"/>
            </a:xfrm>
            <a:custGeom>
              <a:avLst/>
              <a:gdLst/>
              <a:ahLst/>
              <a:cxnLst>
                <a:cxn ang="0">
                  <a:pos x="15" y="64"/>
                </a:cxn>
                <a:cxn ang="0">
                  <a:pos x="124" y="0"/>
                </a:cxn>
                <a:cxn ang="0">
                  <a:pos x="0" y="23"/>
                </a:cxn>
                <a:cxn ang="0">
                  <a:pos x="15" y="64"/>
                </a:cxn>
              </a:cxnLst>
              <a:rect l="0" t="0" r="r" b="b"/>
              <a:pathLst>
                <a:path w="124" h="64">
                  <a:moveTo>
                    <a:pt x="15" y="64"/>
                  </a:moveTo>
                  <a:lnTo>
                    <a:pt x="124" y="0"/>
                  </a:lnTo>
                  <a:lnTo>
                    <a:pt x="0" y="23"/>
                  </a:lnTo>
                  <a:lnTo>
                    <a:pt x="15" y="6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7" name="Freeform 119"/>
            <p:cNvSpPr>
              <a:spLocks/>
            </p:cNvSpPr>
            <p:nvPr userDrawn="1"/>
          </p:nvSpPr>
          <p:spPr bwMode="auto">
            <a:xfrm>
              <a:off x="552450" y="842963"/>
              <a:ext cx="196850" cy="101600"/>
            </a:xfrm>
            <a:custGeom>
              <a:avLst/>
              <a:gdLst/>
              <a:ahLst/>
              <a:cxnLst>
                <a:cxn ang="0">
                  <a:pos x="15" y="64"/>
                </a:cxn>
                <a:cxn ang="0">
                  <a:pos x="124" y="0"/>
                </a:cxn>
                <a:cxn ang="0">
                  <a:pos x="0" y="23"/>
                </a:cxn>
              </a:cxnLst>
              <a:rect l="0" t="0" r="r" b="b"/>
              <a:pathLst>
                <a:path w="124" h="64">
                  <a:moveTo>
                    <a:pt x="15" y="64"/>
                  </a:moveTo>
                  <a:lnTo>
                    <a:pt x="124" y="0"/>
                  </a:lnTo>
                  <a:lnTo>
                    <a:pt x="0" y="23"/>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8" name="Freeform 120"/>
            <p:cNvSpPr>
              <a:spLocks/>
            </p:cNvSpPr>
            <p:nvPr userDrawn="1"/>
          </p:nvSpPr>
          <p:spPr bwMode="auto">
            <a:xfrm>
              <a:off x="541338" y="800100"/>
              <a:ext cx="200025" cy="69850"/>
            </a:xfrm>
            <a:custGeom>
              <a:avLst/>
              <a:gdLst/>
              <a:ahLst/>
              <a:cxnLst>
                <a:cxn ang="0">
                  <a:pos x="5" y="44"/>
                </a:cxn>
                <a:cxn ang="0">
                  <a:pos x="126" y="7"/>
                </a:cxn>
                <a:cxn ang="0">
                  <a:pos x="0" y="0"/>
                </a:cxn>
                <a:cxn ang="0">
                  <a:pos x="5" y="44"/>
                </a:cxn>
              </a:cxnLst>
              <a:rect l="0" t="0" r="r" b="b"/>
              <a:pathLst>
                <a:path w="126" h="44">
                  <a:moveTo>
                    <a:pt x="5" y="44"/>
                  </a:moveTo>
                  <a:lnTo>
                    <a:pt x="126" y="7"/>
                  </a:lnTo>
                  <a:lnTo>
                    <a:pt x="0" y="0"/>
                  </a:lnTo>
                  <a:lnTo>
                    <a:pt x="5"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89" name="Freeform 121"/>
            <p:cNvSpPr>
              <a:spLocks/>
            </p:cNvSpPr>
            <p:nvPr userDrawn="1"/>
          </p:nvSpPr>
          <p:spPr bwMode="auto">
            <a:xfrm>
              <a:off x="541338" y="800100"/>
              <a:ext cx="200025" cy="69850"/>
            </a:xfrm>
            <a:custGeom>
              <a:avLst/>
              <a:gdLst/>
              <a:ahLst/>
              <a:cxnLst>
                <a:cxn ang="0">
                  <a:pos x="5" y="44"/>
                </a:cxn>
                <a:cxn ang="0">
                  <a:pos x="126" y="7"/>
                </a:cxn>
                <a:cxn ang="0">
                  <a:pos x="0" y="0"/>
                </a:cxn>
              </a:cxnLst>
              <a:rect l="0" t="0" r="r" b="b"/>
              <a:pathLst>
                <a:path w="126" h="44">
                  <a:moveTo>
                    <a:pt x="5" y="44"/>
                  </a:moveTo>
                  <a:lnTo>
                    <a:pt x="126" y="7"/>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0" name="Freeform 122"/>
            <p:cNvSpPr>
              <a:spLocks/>
            </p:cNvSpPr>
            <p:nvPr userDrawn="1"/>
          </p:nvSpPr>
          <p:spPr bwMode="auto">
            <a:xfrm>
              <a:off x="541338" y="720725"/>
              <a:ext cx="200025" cy="69850"/>
            </a:xfrm>
            <a:custGeom>
              <a:avLst/>
              <a:gdLst/>
              <a:ahLst/>
              <a:cxnLst>
                <a:cxn ang="0">
                  <a:pos x="0" y="44"/>
                </a:cxn>
                <a:cxn ang="0">
                  <a:pos x="126" y="37"/>
                </a:cxn>
                <a:cxn ang="0">
                  <a:pos x="5" y="0"/>
                </a:cxn>
                <a:cxn ang="0">
                  <a:pos x="0" y="44"/>
                </a:cxn>
              </a:cxnLst>
              <a:rect l="0" t="0" r="r" b="b"/>
              <a:pathLst>
                <a:path w="126" h="44">
                  <a:moveTo>
                    <a:pt x="0" y="44"/>
                  </a:moveTo>
                  <a:lnTo>
                    <a:pt x="126" y="37"/>
                  </a:lnTo>
                  <a:lnTo>
                    <a:pt x="5" y="0"/>
                  </a:lnTo>
                  <a:lnTo>
                    <a:pt x="0"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1" name="Freeform 123"/>
            <p:cNvSpPr>
              <a:spLocks/>
            </p:cNvSpPr>
            <p:nvPr userDrawn="1"/>
          </p:nvSpPr>
          <p:spPr bwMode="auto">
            <a:xfrm>
              <a:off x="541338" y="720725"/>
              <a:ext cx="200025" cy="69850"/>
            </a:xfrm>
            <a:custGeom>
              <a:avLst/>
              <a:gdLst/>
              <a:ahLst/>
              <a:cxnLst>
                <a:cxn ang="0">
                  <a:pos x="0" y="44"/>
                </a:cxn>
                <a:cxn ang="0">
                  <a:pos x="126" y="37"/>
                </a:cxn>
                <a:cxn ang="0">
                  <a:pos x="5" y="0"/>
                </a:cxn>
              </a:cxnLst>
              <a:rect l="0" t="0" r="r" b="b"/>
              <a:pathLst>
                <a:path w="126" h="44">
                  <a:moveTo>
                    <a:pt x="0" y="44"/>
                  </a:moveTo>
                  <a:lnTo>
                    <a:pt x="126" y="37"/>
                  </a:lnTo>
                  <a:lnTo>
                    <a:pt x="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2" name="Freeform 124"/>
            <p:cNvSpPr>
              <a:spLocks/>
            </p:cNvSpPr>
            <p:nvPr userDrawn="1"/>
          </p:nvSpPr>
          <p:spPr bwMode="auto">
            <a:xfrm>
              <a:off x="552450" y="646113"/>
              <a:ext cx="196850" cy="103188"/>
            </a:xfrm>
            <a:custGeom>
              <a:avLst/>
              <a:gdLst/>
              <a:ahLst/>
              <a:cxnLst>
                <a:cxn ang="0">
                  <a:pos x="0" y="41"/>
                </a:cxn>
                <a:cxn ang="0">
                  <a:pos x="124" y="65"/>
                </a:cxn>
                <a:cxn ang="0">
                  <a:pos x="15" y="0"/>
                </a:cxn>
                <a:cxn ang="0">
                  <a:pos x="0" y="41"/>
                </a:cxn>
              </a:cxnLst>
              <a:rect l="0" t="0" r="r" b="b"/>
              <a:pathLst>
                <a:path w="124" h="65">
                  <a:moveTo>
                    <a:pt x="0" y="41"/>
                  </a:moveTo>
                  <a:lnTo>
                    <a:pt x="124" y="65"/>
                  </a:lnTo>
                  <a:lnTo>
                    <a:pt x="15" y="0"/>
                  </a:lnTo>
                  <a:lnTo>
                    <a:pt x="0"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3" name="Freeform 125"/>
            <p:cNvSpPr>
              <a:spLocks/>
            </p:cNvSpPr>
            <p:nvPr userDrawn="1"/>
          </p:nvSpPr>
          <p:spPr bwMode="auto">
            <a:xfrm>
              <a:off x="552450" y="646113"/>
              <a:ext cx="196850" cy="103188"/>
            </a:xfrm>
            <a:custGeom>
              <a:avLst/>
              <a:gdLst/>
              <a:ahLst/>
              <a:cxnLst>
                <a:cxn ang="0">
                  <a:pos x="0" y="41"/>
                </a:cxn>
                <a:cxn ang="0">
                  <a:pos x="124" y="65"/>
                </a:cxn>
                <a:cxn ang="0">
                  <a:pos x="15" y="0"/>
                </a:cxn>
              </a:cxnLst>
              <a:rect l="0" t="0" r="r" b="b"/>
              <a:pathLst>
                <a:path w="124" h="65">
                  <a:moveTo>
                    <a:pt x="0" y="41"/>
                  </a:moveTo>
                  <a:lnTo>
                    <a:pt x="124" y="65"/>
                  </a:lnTo>
                  <a:lnTo>
                    <a:pt x="1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4" name="Freeform 126"/>
            <p:cNvSpPr>
              <a:spLocks/>
            </p:cNvSpPr>
            <p:nvPr userDrawn="1"/>
          </p:nvSpPr>
          <p:spPr bwMode="auto">
            <a:xfrm>
              <a:off x="581025" y="579438"/>
              <a:ext cx="184150" cy="141288"/>
            </a:xfrm>
            <a:custGeom>
              <a:avLst/>
              <a:gdLst/>
              <a:ahLst/>
              <a:cxnLst>
                <a:cxn ang="0">
                  <a:pos x="0" y="36"/>
                </a:cxn>
                <a:cxn ang="0">
                  <a:pos x="116" y="89"/>
                </a:cxn>
                <a:cxn ang="0">
                  <a:pos x="25" y="0"/>
                </a:cxn>
                <a:cxn ang="0">
                  <a:pos x="0" y="36"/>
                </a:cxn>
              </a:cxnLst>
              <a:rect l="0" t="0" r="r" b="b"/>
              <a:pathLst>
                <a:path w="116" h="89">
                  <a:moveTo>
                    <a:pt x="0" y="36"/>
                  </a:moveTo>
                  <a:lnTo>
                    <a:pt x="116" y="89"/>
                  </a:lnTo>
                  <a:lnTo>
                    <a:pt x="25"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5" name="Freeform 127"/>
            <p:cNvSpPr>
              <a:spLocks/>
            </p:cNvSpPr>
            <p:nvPr userDrawn="1"/>
          </p:nvSpPr>
          <p:spPr bwMode="auto">
            <a:xfrm>
              <a:off x="581025" y="579438"/>
              <a:ext cx="184150" cy="141288"/>
            </a:xfrm>
            <a:custGeom>
              <a:avLst/>
              <a:gdLst/>
              <a:ahLst/>
              <a:cxnLst>
                <a:cxn ang="0">
                  <a:pos x="0" y="36"/>
                </a:cxn>
                <a:cxn ang="0">
                  <a:pos x="116" y="89"/>
                </a:cxn>
                <a:cxn ang="0">
                  <a:pos x="25" y="0"/>
                </a:cxn>
              </a:cxnLst>
              <a:rect l="0" t="0" r="r" b="b"/>
              <a:pathLst>
                <a:path w="116" h="89">
                  <a:moveTo>
                    <a:pt x="0" y="36"/>
                  </a:moveTo>
                  <a:lnTo>
                    <a:pt x="116" y="89"/>
                  </a:lnTo>
                  <a:lnTo>
                    <a:pt x="2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6" name="Freeform 128"/>
            <p:cNvSpPr>
              <a:spLocks/>
            </p:cNvSpPr>
            <p:nvPr userDrawn="1"/>
          </p:nvSpPr>
          <p:spPr bwMode="auto">
            <a:xfrm>
              <a:off x="628650" y="525463"/>
              <a:ext cx="157163" cy="171450"/>
            </a:xfrm>
            <a:custGeom>
              <a:avLst/>
              <a:gdLst/>
              <a:ahLst/>
              <a:cxnLst>
                <a:cxn ang="0">
                  <a:pos x="0" y="29"/>
                </a:cxn>
                <a:cxn ang="0">
                  <a:pos x="99" y="108"/>
                </a:cxn>
                <a:cxn ang="0">
                  <a:pos x="32" y="0"/>
                </a:cxn>
                <a:cxn ang="0">
                  <a:pos x="0" y="29"/>
                </a:cxn>
              </a:cxnLst>
              <a:rect l="0" t="0" r="r" b="b"/>
              <a:pathLst>
                <a:path w="99" h="108">
                  <a:moveTo>
                    <a:pt x="0" y="29"/>
                  </a:moveTo>
                  <a:lnTo>
                    <a:pt x="99" y="108"/>
                  </a:lnTo>
                  <a:lnTo>
                    <a:pt x="32" y="0"/>
                  </a:lnTo>
                  <a:lnTo>
                    <a:pt x="0" y="2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7" name="Freeform 129"/>
            <p:cNvSpPr>
              <a:spLocks/>
            </p:cNvSpPr>
            <p:nvPr userDrawn="1"/>
          </p:nvSpPr>
          <p:spPr bwMode="auto">
            <a:xfrm>
              <a:off x="628650" y="525463"/>
              <a:ext cx="157163" cy="171450"/>
            </a:xfrm>
            <a:custGeom>
              <a:avLst/>
              <a:gdLst/>
              <a:ahLst/>
              <a:cxnLst>
                <a:cxn ang="0">
                  <a:pos x="0" y="29"/>
                </a:cxn>
                <a:cxn ang="0">
                  <a:pos x="99" y="108"/>
                </a:cxn>
                <a:cxn ang="0">
                  <a:pos x="32" y="0"/>
                </a:cxn>
              </a:cxnLst>
              <a:rect l="0" t="0" r="r" b="b"/>
              <a:pathLst>
                <a:path w="99" h="108">
                  <a:moveTo>
                    <a:pt x="0" y="29"/>
                  </a:moveTo>
                  <a:lnTo>
                    <a:pt x="99" y="108"/>
                  </a:lnTo>
                  <a:lnTo>
                    <a:pt x="3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8" name="Freeform 130"/>
            <p:cNvSpPr>
              <a:spLocks/>
            </p:cNvSpPr>
            <p:nvPr userDrawn="1"/>
          </p:nvSpPr>
          <p:spPr bwMode="auto">
            <a:xfrm>
              <a:off x="688975" y="487363"/>
              <a:ext cx="122238" cy="192088"/>
            </a:xfrm>
            <a:custGeom>
              <a:avLst/>
              <a:gdLst/>
              <a:ahLst/>
              <a:cxnLst>
                <a:cxn ang="0">
                  <a:pos x="0" y="21"/>
                </a:cxn>
                <a:cxn ang="0">
                  <a:pos x="77" y="121"/>
                </a:cxn>
                <a:cxn ang="0">
                  <a:pos x="39" y="0"/>
                </a:cxn>
                <a:cxn ang="0">
                  <a:pos x="0" y="21"/>
                </a:cxn>
              </a:cxnLst>
              <a:rect l="0" t="0" r="r" b="b"/>
              <a:pathLst>
                <a:path w="77" h="121">
                  <a:moveTo>
                    <a:pt x="0" y="21"/>
                  </a:moveTo>
                  <a:lnTo>
                    <a:pt x="77" y="121"/>
                  </a:lnTo>
                  <a:lnTo>
                    <a:pt x="39" y="0"/>
                  </a:lnTo>
                  <a:lnTo>
                    <a:pt x="0"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299" name="Freeform 131"/>
            <p:cNvSpPr>
              <a:spLocks/>
            </p:cNvSpPr>
            <p:nvPr userDrawn="1"/>
          </p:nvSpPr>
          <p:spPr bwMode="auto">
            <a:xfrm>
              <a:off x="688975" y="487363"/>
              <a:ext cx="122238" cy="192088"/>
            </a:xfrm>
            <a:custGeom>
              <a:avLst/>
              <a:gdLst/>
              <a:ahLst/>
              <a:cxnLst>
                <a:cxn ang="0">
                  <a:pos x="0" y="21"/>
                </a:cxn>
                <a:cxn ang="0">
                  <a:pos x="77" y="121"/>
                </a:cxn>
                <a:cxn ang="0">
                  <a:pos x="39" y="0"/>
                </a:cxn>
              </a:cxnLst>
              <a:rect l="0" t="0" r="r" b="b"/>
              <a:pathLst>
                <a:path w="77" h="121">
                  <a:moveTo>
                    <a:pt x="0" y="21"/>
                  </a:moveTo>
                  <a:lnTo>
                    <a:pt x="77" y="121"/>
                  </a:lnTo>
                  <a:lnTo>
                    <a:pt x="3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0" name="Freeform 132"/>
            <p:cNvSpPr>
              <a:spLocks/>
            </p:cNvSpPr>
            <p:nvPr userDrawn="1"/>
          </p:nvSpPr>
          <p:spPr bwMode="auto">
            <a:xfrm>
              <a:off x="760413" y="466725"/>
              <a:ext cx="80963" cy="201613"/>
            </a:xfrm>
            <a:custGeom>
              <a:avLst/>
              <a:gdLst/>
              <a:ahLst/>
              <a:cxnLst>
                <a:cxn ang="0">
                  <a:pos x="0" y="11"/>
                </a:cxn>
                <a:cxn ang="0">
                  <a:pos x="51" y="127"/>
                </a:cxn>
                <a:cxn ang="0">
                  <a:pos x="42" y="0"/>
                </a:cxn>
                <a:cxn ang="0">
                  <a:pos x="0" y="11"/>
                </a:cxn>
              </a:cxnLst>
              <a:rect l="0" t="0" r="r" b="b"/>
              <a:pathLst>
                <a:path w="51" h="127">
                  <a:moveTo>
                    <a:pt x="0" y="11"/>
                  </a:moveTo>
                  <a:lnTo>
                    <a:pt x="51" y="127"/>
                  </a:lnTo>
                  <a:lnTo>
                    <a:pt x="42" y="0"/>
                  </a:lnTo>
                  <a:lnTo>
                    <a:pt x="0"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1" name="Freeform 133"/>
            <p:cNvSpPr>
              <a:spLocks/>
            </p:cNvSpPr>
            <p:nvPr userDrawn="1"/>
          </p:nvSpPr>
          <p:spPr bwMode="auto">
            <a:xfrm>
              <a:off x="760413" y="466725"/>
              <a:ext cx="80963" cy="201613"/>
            </a:xfrm>
            <a:custGeom>
              <a:avLst/>
              <a:gdLst/>
              <a:ahLst/>
              <a:cxnLst>
                <a:cxn ang="0">
                  <a:pos x="0" y="11"/>
                </a:cxn>
                <a:cxn ang="0">
                  <a:pos x="51" y="127"/>
                </a:cxn>
                <a:cxn ang="0">
                  <a:pos x="42" y="0"/>
                </a:cxn>
              </a:cxnLst>
              <a:rect l="0" t="0" r="r" b="b"/>
              <a:pathLst>
                <a:path w="51" h="127">
                  <a:moveTo>
                    <a:pt x="0" y="11"/>
                  </a:moveTo>
                  <a:lnTo>
                    <a:pt x="51" y="127"/>
                  </a:lnTo>
                  <a:lnTo>
                    <a:pt x="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2" name="Freeform 134"/>
            <p:cNvSpPr>
              <a:spLocks/>
            </p:cNvSpPr>
            <p:nvPr userDrawn="1"/>
          </p:nvSpPr>
          <p:spPr bwMode="auto">
            <a:xfrm>
              <a:off x="1049338" y="538163"/>
              <a:ext cx="41275" cy="58738"/>
            </a:xfrm>
            <a:custGeom>
              <a:avLst/>
              <a:gdLst/>
              <a:ahLst/>
              <a:cxnLst>
                <a:cxn ang="0">
                  <a:pos x="137" y="0"/>
                </a:cxn>
                <a:cxn ang="0">
                  <a:pos x="0" y="168"/>
                </a:cxn>
                <a:cxn ang="0">
                  <a:pos x="102" y="261"/>
                </a:cxn>
                <a:cxn ang="0">
                  <a:pos x="136" y="228"/>
                </a:cxn>
                <a:cxn ang="0">
                  <a:pos x="69" y="165"/>
                </a:cxn>
                <a:cxn ang="0">
                  <a:pos x="181" y="37"/>
                </a:cxn>
              </a:cxnLst>
              <a:rect l="0" t="0" r="r" b="b"/>
              <a:pathLst>
                <a:path w="181" h="261">
                  <a:moveTo>
                    <a:pt x="137" y="0"/>
                  </a:moveTo>
                  <a:cubicBezTo>
                    <a:pt x="0" y="168"/>
                    <a:pt x="0" y="168"/>
                    <a:pt x="0" y="168"/>
                  </a:cubicBezTo>
                  <a:cubicBezTo>
                    <a:pt x="36" y="197"/>
                    <a:pt x="70" y="228"/>
                    <a:pt x="102" y="261"/>
                  </a:cubicBezTo>
                  <a:cubicBezTo>
                    <a:pt x="136" y="228"/>
                    <a:pt x="136" y="228"/>
                    <a:pt x="136" y="228"/>
                  </a:cubicBezTo>
                  <a:cubicBezTo>
                    <a:pt x="114" y="206"/>
                    <a:pt x="92" y="185"/>
                    <a:pt x="69" y="165"/>
                  </a:cubicBezTo>
                  <a:cubicBezTo>
                    <a:pt x="181" y="37"/>
                    <a:pt x="181" y="37"/>
                    <a:pt x="181" y="3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3" name="Freeform 135"/>
            <p:cNvSpPr>
              <a:spLocks/>
            </p:cNvSpPr>
            <p:nvPr userDrawn="1"/>
          </p:nvSpPr>
          <p:spPr bwMode="auto">
            <a:xfrm>
              <a:off x="1133475" y="673100"/>
              <a:ext cx="50800" cy="26988"/>
            </a:xfrm>
            <a:custGeom>
              <a:avLst/>
              <a:gdLst/>
              <a:ahLst/>
              <a:cxnLst>
                <a:cxn ang="0">
                  <a:pos x="223" y="54"/>
                </a:cxn>
                <a:cxn ang="0">
                  <a:pos x="18" y="127"/>
                </a:cxn>
                <a:cxn ang="0">
                  <a:pos x="0" y="80"/>
                </a:cxn>
                <a:cxn ang="0">
                  <a:pos x="203" y="0"/>
                </a:cxn>
              </a:cxnLst>
              <a:rect l="0" t="0" r="r" b="b"/>
              <a:pathLst>
                <a:path w="223" h="127">
                  <a:moveTo>
                    <a:pt x="223" y="54"/>
                  </a:moveTo>
                  <a:cubicBezTo>
                    <a:pt x="18" y="127"/>
                    <a:pt x="18" y="127"/>
                    <a:pt x="18" y="127"/>
                  </a:cubicBezTo>
                  <a:cubicBezTo>
                    <a:pt x="13" y="112"/>
                    <a:pt x="6" y="96"/>
                    <a:pt x="0" y="80"/>
                  </a:cubicBezTo>
                  <a:cubicBezTo>
                    <a:pt x="203" y="0"/>
                    <a:pt x="203" y="0"/>
                    <a:pt x="203" y="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4" name="Freeform 136"/>
            <p:cNvSpPr>
              <a:spLocks/>
            </p:cNvSpPr>
            <p:nvPr userDrawn="1"/>
          </p:nvSpPr>
          <p:spPr bwMode="auto">
            <a:xfrm>
              <a:off x="1152525" y="731838"/>
              <a:ext cx="50800" cy="49213"/>
            </a:xfrm>
            <a:custGeom>
              <a:avLst/>
              <a:gdLst/>
              <a:ahLst/>
              <a:cxnLst>
                <a:cxn ang="0">
                  <a:pos x="225" y="162"/>
                </a:cxn>
                <a:cxn ang="0">
                  <a:pos x="57" y="128"/>
                </a:cxn>
                <a:cxn ang="0">
                  <a:pos x="57" y="128"/>
                </a:cxn>
                <a:cxn ang="0">
                  <a:pos x="212" y="57"/>
                </a:cxn>
                <a:cxn ang="0">
                  <a:pos x="203" y="0"/>
                </a:cxn>
                <a:cxn ang="0">
                  <a:pos x="0" y="106"/>
                </a:cxn>
                <a:cxn ang="0">
                  <a:pos x="7" y="165"/>
                </a:cxn>
                <a:cxn ang="0">
                  <a:pos x="228" y="217"/>
                </a:cxn>
              </a:cxnLst>
              <a:rect l="0" t="0" r="r" b="b"/>
              <a:pathLst>
                <a:path w="228" h="217">
                  <a:moveTo>
                    <a:pt x="225" y="162"/>
                  </a:moveTo>
                  <a:cubicBezTo>
                    <a:pt x="57" y="128"/>
                    <a:pt x="57" y="128"/>
                    <a:pt x="57" y="128"/>
                  </a:cubicBezTo>
                  <a:cubicBezTo>
                    <a:pt x="57" y="128"/>
                    <a:pt x="57" y="128"/>
                    <a:pt x="57" y="128"/>
                  </a:cubicBezTo>
                  <a:cubicBezTo>
                    <a:pt x="212" y="57"/>
                    <a:pt x="212" y="57"/>
                    <a:pt x="212" y="57"/>
                  </a:cubicBezTo>
                  <a:cubicBezTo>
                    <a:pt x="203" y="0"/>
                    <a:pt x="203" y="0"/>
                    <a:pt x="203" y="0"/>
                  </a:cubicBezTo>
                  <a:cubicBezTo>
                    <a:pt x="0" y="106"/>
                    <a:pt x="0" y="106"/>
                    <a:pt x="0" y="106"/>
                  </a:cubicBezTo>
                  <a:cubicBezTo>
                    <a:pt x="3" y="125"/>
                    <a:pt x="5" y="145"/>
                    <a:pt x="7" y="165"/>
                  </a:cubicBezTo>
                  <a:cubicBezTo>
                    <a:pt x="228" y="217"/>
                    <a:pt x="228" y="217"/>
                    <a:pt x="228" y="21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5" name="Freeform 137"/>
            <p:cNvSpPr>
              <a:spLocks/>
            </p:cNvSpPr>
            <p:nvPr userDrawn="1"/>
          </p:nvSpPr>
          <p:spPr bwMode="auto">
            <a:xfrm>
              <a:off x="1133475" y="890588"/>
              <a:ext cx="53975" cy="39688"/>
            </a:xfrm>
            <a:custGeom>
              <a:avLst/>
              <a:gdLst/>
              <a:ahLst/>
              <a:cxnLst>
                <a:cxn ang="0">
                  <a:pos x="180" y="180"/>
                </a:cxn>
                <a:cxn ang="0">
                  <a:pos x="130" y="158"/>
                </a:cxn>
                <a:cxn ang="0">
                  <a:pos x="151" y="108"/>
                </a:cxn>
                <a:cxn ang="0">
                  <a:pos x="0" y="47"/>
                </a:cxn>
                <a:cxn ang="0">
                  <a:pos x="18" y="0"/>
                </a:cxn>
                <a:cxn ang="0">
                  <a:pos x="172" y="55"/>
                </a:cxn>
                <a:cxn ang="0">
                  <a:pos x="188" y="5"/>
                </a:cxn>
                <a:cxn ang="0">
                  <a:pos x="240" y="21"/>
                </a:cxn>
              </a:cxnLst>
              <a:rect l="0" t="0" r="r" b="b"/>
              <a:pathLst>
                <a:path w="240" h="180">
                  <a:moveTo>
                    <a:pt x="180" y="180"/>
                  </a:moveTo>
                  <a:cubicBezTo>
                    <a:pt x="130" y="158"/>
                    <a:pt x="130" y="158"/>
                    <a:pt x="130" y="158"/>
                  </a:cubicBezTo>
                  <a:cubicBezTo>
                    <a:pt x="138" y="142"/>
                    <a:pt x="145" y="125"/>
                    <a:pt x="151" y="108"/>
                  </a:cubicBezTo>
                  <a:cubicBezTo>
                    <a:pt x="0" y="47"/>
                    <a:pt x="0" y="47"/>
                    <a:pt x="0" y="47"/>
                  </a:cubicBezTo>
                  <a:cubicBezTo>
                    <a:pt x="7" y="32"/>
                    <a:pt x="13" y="15"/>
                    <a:pt x="18" y="0"/>
                  </a:cubicBezTo>
                  <a:cubicBezTo>
                    <a:pt x="172" y="55"/>
                    <a:pt x="172" y="55"/>
                    <a:pt x="172" y="55"/>
                  </a:cubicBezTo>
                  <a:cubicBezTo>
                    <a:pt x="177" y="38"/>
                    <a:pt x="183" y="22"/>
                    <a:pt x="188" y="5"/>
                  </a:cubicBezTo>
                  <a:cubicBezTo>
                    <a:pt x="240" y="21"/>
                    <a:pt x="240" y="21"/>
                    <a:pt x="240" y="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6" name="Freeform 138"/>
            <p:cNvSpPr>
              <a:spLocks/>
            </p:cNvSpPr>
            <p:nvPr userDrawn="1"/>
          </p:nvSpPr>
          <p:spPr bwMode="auto">
            <a:xfrm>
              <a:off x="1101725" y="950913"/>
              <a:ext cx="46038" cy="38100"/>
            </a:xfrm>
            <a:custGeom>
              <a:avLst/>
              <a:gdLst/>
              <a:ahLst/>
              <a:cxnLst>
                <a:cxn ang="0">
                  <a:pos x="177" y="169"/>
                </a:cxn>
                <a:cxn ang="0">
                  <a:pos x="0" y="42"/>
                </a:cxn>
                <a:cxn ang="0">
                  <a:pos x="29" y="0"/>
                </a:cxn>
                <a:cxn ang="0">
                  <a:pos x="210" y="121"/>
                </a:cxn>
              </a:cxnLst>
              <a:rect l="0" t="0" r="r" b="b"/>
              <a:pathLst>
                <a:path w="210" h="169">
                  <a:moveTo>
                    <a:pt x="177" y="169"/>
                  </a:moveTo>
                  <a:cubicBezTo>
                    <a:pt x="0" y="42"/>
                    <a:pt x="0" y="42"/>
                    <a:pt x="0" y="42"/>
                  </a:cubicBezTo>
                  <a:cubicBezTo>
                    <a:pt x="10" y="28"/>
                    <a:pt x="20" y="14"/>
                    <a:pt x="29" y="0"/>
                  </a:cubicBezTo>
                  <a:cubicBezTo>
                    <a:pt x="210" y="121"/>
                    <a:pt x="210" y="121"/>
                    <a:pt x="210" y="12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7" name="Freeform 139"/>
            <p:cNvSpPr>
              <a:spLocks/>
            </p:cNvSpPr>
            <p:nvPr userDrawn="1"/>
          </p:nvSpPr>
          <p:spPr bwMode="auto">
            <a:xfrm>
              <a:off x="1055688" y="1003300"/>
              <a:ext cx="49213" cy="52388"/>
            </a:xfrm>
            <a:custGeom>
              <a:avLst/>
              <a:gdLst/>
              <a:ahLst/>
              <a:cxnLst>
                <a:cxn ang="0">
                  <a:pos x="97" y="235"/>
                </a:cxn>
                <a:cxn ang="0">
                  <a:pos x="63" y="192"/>
                </a:cxn>
                <a:cxn ang="0">
                  <a:pos x="105" y="158"/>
                </a:cxn>
                <a:cxn ang="0">
                  <a:pos x="0" y="34"/>
                </a:cxn>
                <a:cxn ang="0">
                  <a:pos x="38" y="0"/>
                </a:cxn>
                <a:cxn ang="0">
                  <a:pos x="148" y="120"/>
                </a:cxn>
                <a:cxn ang="0">
                  <a:pos x="186" y="84"/>
                </a:cxn>
                <a:cxn ang="0">
                  <a:pos x="224" y="123"/>
                </a:cxn>
              </a:cxnLst>
              <a:rect l="0" t="0" r="r" b="b"/>
              <a:pathLst>
                <a:path w="224" h="235">
                  <a:moveTo>
                    <a:pt x="97" y="235"/>
                  </a:moveTo>
                  <a:cubicBezTo>
                    <a:pt x="63" y="192"/>
                    <a:pt x="63" y="192"/>
                    <a:pt x="63" y="192"/>
                  </a:cubicBezTo>
                  <a:cubicBezTo>
                    <a:pt x="78" y="181"/>
                    <a:pt x="92" y="170"/>
                    <a:pt x="105" y="158"/>
                  </a:cubicBezTo>
                  <a:cubicBezTo>
                    <a:pt x="0" y="34"/>
                    <a:pt x="0" y="34"/>
                    <a:pt x="0" y="34"/>
                  </a:cubicBezTo>
                  <a:cubicBezTo>
                    <a:pt x="13" y="23"/>
                    <a:pt x="26" y="12"/>
                    <a:pt x="38" y="0"/>
                  </a:cubicBezTo>
                  <a:cubicBezTo>
                    <a:pt x="148" y="120"/>
                    <a:pt x="148" y="120"/>
                    <a:pt x="148" y="120"/>
                  </a:cubicBezTo>
                  <a:cubicBezTo>
                    <a:pt x="161" y="108"/>
                    <a:pt x="174" y="96"/>
                    <a:pt x="186" y="84"/>
                  </a:cubicBezTo>
                  <a:cubicBezTo>
                    <a:pt x="224" y="123"/>
                    <a:pt x="224" y="123"/>
                    <a:pt x="224" y="1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8" name="Freeform 140"/>
            <p:cNvSpPr>
              <a:spLocks/>
            </p:cNvSpPr>
            <p:nvPr userDrawn="1"/>
          </p:nvSpPr>
          <p:spPr bwMode="auto">
            <a:xfrm>
              <a:off x="998538" y="1042988"/>
              <a:ext cx="33338" cy="49213"/>
            </a:xfrm>
            <a:custGeom>
              <a:avLst/>
              <a:gdLst/>
              <a:ahLst/>
              <a:cxnLst>
                <a:cxn ang="0">
                  <a:pos x="97" y="219"/>
                </a:cxn>
                <a:cxn ang="0">
                  <a:pos x="0" y="24"/>
                </a:cxn>
                <a:cxn ang="0">
                  <a:pos x="44" y="0"/>
                </a:cxn>
                <a:cxn ang="0">
                  <a:pos x="149" y="191"/>
                </a:cxn>
              </a:cxnLst>
              <a:rect l="0" t="0" r="r" b="b"/>
              <a:pathLst>
                <a:path w="149" h="219">
                  <a:moveTo>
                    <a:pt x="97" y="219"/>
                  </a:moveTo>
                  <a:cubicBezTo>
                    <a:pt x="0" y="24"/>
                    <a:pt x="0" y="24"/>
                    <a:pt x="0" y="24"/>
                  </a:cubicBezTo>
                  <a:cubicBezTo>
                    <a:pt x="15" y="16"/>
                    <a:pt x="30" y="8"/>
                    <a:pt x="44" y="0"/>
                  </a:cubicBezTo>
                  <a:cubicBezTo>
                    <a:pt x="149" y="191"/>
                    <a:pt x="149" y="191"/>
                    <a:pt x="149" y="1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09" name="Freeform 141"/>
            <p:cNvSpPr>
              <a:spLocks/>
            </p:cNvSpPr>
            <p:nvPr userDrawn="1"/>
          </p:nvSpPr>
          <p:spPr bwMode="auto">
            <a:xfrm>
              <a:off x="904875" y="923925"/>
              <a:ext cx="80963" cy="200025"/>
            </a:xfrm>
            <a:custGeom>
              <a:avLst/>
              <a:gdLst/>
              <a:ahLst/>
              <a:cxnLst>
                <a:cxn ang="0">
                  <a:pos x="51" y="116"/>
                </a:cxn>
                <a:cxn ang="0">
                  <a:pos x="0" y="0"/>
                </a:cxn>
                <a:cxn ang="0">
                  <a:pos x="8" y="126"/>
                </a:cxn>
                <a:cxn ang="0">
                  <a:pos x="51" y="116"/>
                </a:cxn>
              </a:cxnLst>
              <a:rect l="0" t="0" r="r" b="b"/>
              <a:pathLst>
                <a:path w="51" h="126">
                  <a:moveTo>
                    <a:pt x="51" y="116"/>
                  </a:moveTo>
                  <a:lnTo>
                    <a:pt x="0" y="0"/>
                  </a:lnTo>
                  <a:lnTo>
                    <a:pt x="8" y="126"/>
                  </a:lnTo>
                  <a:lnTo>
                    <a:pt x="51" y="1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0" name="Freeform 142"/>
            <p:cNvSpPr>
              <a:spLocks/>
            </p:cNvSpPr>
            <p:nvPr userDrawn="1"/>
          </p:nvSpPr>
          <p:spPr bwMode="auto">
            <a:xfrm>
              <a:off x="904875" y="923925"/>
              <a:ext cx="80963" cy="200025"/>
            </a:xfrm>
            <a:custGeom>
              <a:avLst/>
              <a:gdLst/>
              <a:ahLst/>
              <a:cxnLst>
                <a:cxn ang="0">
                  <a:pos x="51" y="116"/>
                </a:cxn>
                <a:cxn ang="0">
                  <a:pos x="0" y="0"/>
                </a:cxn>
                <a:cxn ang="0">
                  <a:pos x="8" y="126"/>
                </a:cxn>
              </a:cxnLst>
              <a:rect l="0" t="0" r="r" b="b"/>
              <a:pathLst>
                <a:path w="51" h="126">
                  <a:moveTo>
                    <a:pt x="51" y="116"/>
                  </a:moveTo>
                  <a:lnTo>
                    <a:pt x="0" y="0"/>
                  </a:lnTo>
                  <a:lnTo>
                    <a:pt x="8" y="12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1" name="Freeform 143"/>
            <p:cNvSpPr>
              <a:spLocks noEditPoints="1"/>
            </p:cNvSpPr>
            <p:nvPr userDrawn="1"/>
          </p:nvSpPr>
          <p:spPr bwMode="auto">
            <a:xfrm>
              <a:off x="919163" y="1065213"/>
              <a:ext cx="57150" cy="57150"/>
            </a:xfrm>
            <a:custGeom>
              <a:avLst/>
              <a:gdLst/>
              <a:ahLst/>
              <a:cxnLst>
                <a:cxn ang="0">
                  <a:pos x="211" y="211"/>
                </a:cxn>
                <a:cxn ang="0">
                  <a:pos x="254" y="74"/>
                </a:cxn>
                <a:cxn ang="0">
                  <a:pos x="221" y="0"/>
                </a:cxn>
                <a:cxn ang="0">
                  <a:pos x="210" y="43"/>
                </a:cxn>
                <a:cxn ang="0">
                  <a:pos x="143" y="64"/>
                </a:cxn>
                <a:cxn ang="0">
                  <a:pos x="127" y="9"/>
                </a:cxn>
                <a:cxn ang="0">
                  <a:pos x="0" y="37"/>
                </a:cxn>
                <a:cxn ang="0">
                  <a:pos x="8" y="83"/>
                </a:cxn>
                <a:cxn ang="0">
                  <a:pos x="89" y="66"/>
                </a:cxn>
                <a:cxn ang="0">
                  <a:pos x="98" y="103"/>
                </a:cxn>
                <a:cxn ang="0">
                  <a:pos x="23" y="118"/>
                </a:cxn>
                <a:cxn ang="0">
                  <a:pos x="30" y="160"/>
                </a:cxn>
                <a:cxn ang="0">
                  <a:pos x="109" y="144"/>
                </a:cxn>
                <a:cxn ang="0">
                  <a:pos x="117" y="179"/>
                </a:cxn>
                <a:cxn ang="0">
                  <a:pos x="29" y="197"/>
                </a:cxn>
                <a:cxn ang="0">
                  <a:pos x="38" y="251"/>
                </a:cxn>
                <a:cxn ang="0">
                  <a:pos x="174" y="178"/>
                </a:cxn>
                <a:cxn ang="0">
                  <a:pos x="153" y="104"/>
                </a:cxn>
                <a:cxn ang="0">
                  <a:pos x="199" y="91"/>
                </a:cxn>
                <a:cxn ang="0">
                  <a:pos x="176" y="178"/>
                </a:cxn>
                <a:cxn ang="0">
                  <a:pos x="174" y="178"/>
                </a:cxn>
              </a:cxnLst>
              <a:rect l="0" t="0" r="r" b="b"/>
              <a:pathLst>
                <a:path w="254" h="251">
                  <a:moveTo>
                    <a:pt x="211" y="211"/>
                  </a:moveTo>
                  <a:cubicBezTo>
                    <a:pt x="254" y="74"/>
                    <a:pt x="254" y="74"/>
                    <a:pt x="254" y="74"/>
                  </a:cubicBezTo>
                  <a:cubicBezTo>
                    <a:pt x="221" y="0"/>
                    <a:pt x="221" y="0"/>
                    <a:pt x="221" y="0"/>
                  </a:cubicBezTo>
                  <a:cubicBezTo>
                    <a:pt x="210" y="43"/>
                    <a:pt x="210" y="43"/>
                    <a:pt x="210" y="43"/>
                  </a:cubicBezTo>
                  <a:cubicBezTo>
                    <a:pt x="188" y="50"/>
                    <a:pt x="166" y="57"/>
                    <a:pt x="143" y="64"/>
                  </a:cubicBezTo>
                  <a:cubicBezTo>
                    <a:pt x="127" y="9"/>
                    <a:pt x="127" y="9"/>
                    <a:pt x="127" y="9"/>
                  </a:cubicBezTo>
                  <a:cubicBezTo>
                    <a:pt x="85" y="20"/>
                    <a:pt x="43" y="29"/>
                    <a:pt x="0" y="37"/>
                  </a:cubicBezTo>
                  <a:cubicBezTo>
                    <a:pt x="8" y="83"/>
                    <a:pt x="8" y="83"/>
                    <a:pt x="8" y="83"/>
                  </a:cubicBezTo>
                  <a:cubicBezTo>
                    <a:pt x="34" y="78"/>
                    <a:pt x="60" y="73"/>
                    <a:pt x="89" y="66"/>
                  </a:cubicBezTo>
                  <a:cubicBezTo>
                    <a:pt x="98" y="103"/>
                    <a:pt x="98" y="103"/>
                    <a:pt x="98" y="103"/>
                  </a:cubicBezTo>
                  <a:cubicBezTo>
                    <a:pt x="71" y="109"/>
                    <a:pt x="47" y="114"/>
                    <a:pt x="23" y="118"/>
                  </a:cubicBezTo>
                  <a:cubicBezTo>
                    <a:pt x="30" y="160"/>
                    <a:pt x="30" y="160"/>
                    <a:pt x="30" y="160"/>
                  </a:cubicBezTo>
                  <a:cubicBezTo>
                    <a:pt x="55" y="155"/>
                    <a:pt x="80" y="150"/>
                    <a:pt x="109" y="144"/>
                  </a:cubicBezTo>
                  <a:cubicBezTo>
                    <a:pt x="117" y="179"/>
                    <a:pt x="117" y="179"/>
                    <a:pt x="117" y="179"/>
                  </a:cubicBezTo>
                  <a:cubicBezTo>
                    <a:pt x="86" y="186"/>
                    <a:pt x="57" y="192"/>
                    <a:pt x="29" y="197"/>
                  </a:cubicBezTo>
                  <a:cubicBezTo>
                    <a:pt x="38" y="251"/>
                    <a:pt x="38" y="251"/>
                    <a:pt x="38" y="251"/>
                  </a:cubicBezTo>
                  <a:moveTo>
                    <a:pt x="174" y="178"/>
                  </a:moveTo>
                  <a:cubicBezTo>
                    <a:pt x="153" y="104"/>
                    <a:pt x="153" y="104"/>
                    <a:pt x="153" y="104"/>
                  </a:cubicBezTo>
                  <a:cubicBezTo>
                    <a:pt x="168" y="100"/>
                    <a:pt x="184" y="96"/>
                    <a:pt x="199" y="91"/>
                  </a:cubicBezTo>
                  <a:cubicBezTo>
                    <a:pt x="176" y="178"/>
                    <a:pt x="176" y="178"/>
                    <a:pt x="176" y="178"/>
                  </a:cubicBezTo>
                  <a:lnTo>
                    <a:pt x="174" y="17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2" name="Freeform 144"/>
            <p:cNvSpPr>
              <a:spLocks/>
            </p:cNvSpPr>
            <p:nvPr userDrawn="1"/>
          </p:nvSpPr>
          <p:spPr bwMode="auto">
            <a:xfrm>
              <a:off x="787400" y="1068388"/>
              <a:ext cx="23813" cy="49213"/>
            </a:xfrm>
            <a:custGeom>
              <a:avLst/>
              <a:gdLst/>
              <a:ahLst/>
              <a:cxnLst>
                <a:cxn ang="0">
                  <a:pos x="0" y="210"/>
                </a:cxn>
                <a:cxn ang="0">
                  <a:pos x="56" y="0"/>
                </a:cxn>
                <a:cxn ang="0">
                  <a:pos x="105" y="12"/>
                </a:cxn>
                <a:cxn ang="0">
                  <a:pos x="57" y="225"/>
                </a:cxn>
              </a:cxnLst>
              <a:rect l="0" t="0" r="r" b="b"/>
              <a:pathLst>
                <a:path w="105" h="225">
                  <a:moveTo>
                    <a:pt x="0" y="210"/>
                  </a:moveTo>
                  <a:cubicBezTo>
                    <a:pt x="56" y="0"/>
                    <a:pt x="56" y="0"/>
                    <a:pt x="56" y="0"/>
                  </a:cubicBezTo>
                  <a:cubicBezTo>
                    <a:pt x="72" y="4"/>
                    <a:pt x="89" y="8"/>
                    <a:pt x="105" y="12"/>
                  </a:cubicBezTo>
                  <a:cubicBezTo>
                    <a:pt x="57" y="225"/>
                    <a:pt x="57" y="225"/>
                    <a:pt x="57" y="22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3" name="Freeform 145"/>
            <p:cNvSpPr>
              <a:spLocks/>
            </p:cNvSpPr>
            <p:nvPr userDrawn="1"/>
          </p:nvSpPr>
          <p:spPr bwMode="auto">
            <a:xfrm>
              <a:off x="720725" y="1036638"/>
              <a:ext cx="31750" cy="58738"/>
            </a:xfrm>
            <a:custGeom>
              <a:avLst/>
              <a:gdLst/>
              <a:ahLst/>
              <a:cxnLst>
                <a:cxn ang="0">
                  <a:pos x="54" y="262"/>
                </a:cxn>
                <a:cxn ang="0">
                  <a:pos x="147" y="65"/>
                </a:cxn>
                <a:cxn ang="0">
                  <a:pos x="25" y="0"/>
                </a:cxn>
                <a:cxn ang="0">
                  <a:pos x="0" y="40"/>
                </a:cxn>
                <a:cxn ang="0">
                  <a:pos x="80" y="84"/>
                </a:cxn>
                <a:cxn ang="0">
                  <a:pos x="2" y="236"/>
                </a:cxn>
              </a:cxnLst>
              <a:rect l="0" t="0" r="r" b="b"/>
              <a:pathLst>
                <a:path w="147" h="262">
                  <a:moveTo>
                    <a:pt x="54" y="262"/>
                  </a:moveTo>
                  <a:cubicBezTo>
                    <a:pt x="147" y="65"/>
                    <a:pt x="147" y="65"/>
                    <a:pt x="147" y="65"/>
                  </a:cubicBezTo>
                  <a:cubicBezTo>
                    <a:pt x="105" y="46"/>
                    <a:pt x="64" y="24"/>
                    <a:pt x="25" y="0"/>
                  </a:cubicBezTo>
                  <a:cubicBezTo>
                    <a:pt x="0" y="40"/>
                    <a:pt x="0" y="40"/>
                    <a:pt x="0" y="40"/>
                  </a:cubicBezTo>
                  <a:cubicBezTo>
                    <a:pt x="26" y="56"/>
                    <a:pt x="53" y="71"/>
                    <a:pt x="80" y="84"/>
                  </a:cubicBezTo>
                  <a:cubicBezTo>
                    <a:pt x="2" y="236"/>
                    <a:pt x="2" y="236"/>
                    <a:pt x="2" y="23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4" name="Freeform 146"/>
            <p:cNvSpPr>
              <a:spLocks/>
            </p:cNvSpPr>
            <p:nvPr userDrawn="1"/>
          </p:nvSpPr>
          <p:spPr bwMode="auto">
            <a:xfrm>
              <a:off x="655638" y="993775"/>
              <a:ext cx="39688" cy="58738"/>
            </a:xfrm>
            <a:custGeom>
              <a:avLst/>
              <a:gdLst/>
              <a:ahLst/>
              <a:cxnLst>
                <a:cxn ang="0">
                  <a:pos x="44" y="262"/>
                </a:cxn>
                <a:cxn ang="0">
                  <a:pos x="181" y="93"/>
                </a:cxn>
                <a:cxn ang="0">
                  <a:pos x="78" y="0"/>
                </a:cxn>
                <a:cxn ang="0">
                  <a:pos x="45" y="33"/>
                </a:cxn>
                <a:cxn ang="0">
                  <a:pos x="112" y="96"/>
                </a:cxn>
                <a:cxn ang="0">
                  <a:pos x="0" y="223"/>
                </a:cxn>
              </a:cxnLst>
              <a:rect l="0" t="0" r="r" b="b"/>
              <a:pathLst>
                <a:path w="181" h="262">
                  <a:moveTo>
                    <a:pt x="44" y="262"/>
                  </a:moveTo>
                  <a:cubicBezTo>
                    <a:pt x="181" y="93"/>
                    <a:pt x="181" y="93"/>
                    <a:pt x="181" y="93"/>
                  </a:cubicBezTo>
                  <a:cubicBezTo>
                    <a:pt x="145" y="64"/>
                    <a:pt x="111" y="33"/>
                    <a:pt x="78" y="0"/>
                  </a:cubicBezTo>
                  <a:cubicBezTo>
                    <a:pt x="45" y="33"/>
                    <a:pt x="45" y="33"/>
                    <a:pt x="45" y="33"/>
                  </a:cubicBezTo>
                  <a:cubicBezTo>
                    <a:pt x="67" y="55"/>
                    <a:pt x="89" y="76"/>
                    <a:pt x="112" y="96"/>
                  </a:cubicBezTo>
                  <a:cubicBezTo>
                    <a:pt x="0" y="223"/>
                    <a:pt x="0" y="223"/>
                    <a:pt x="0" y="22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5" name="Freeform 147"/>
            <p:cNvSpPr>
              <a:spLocks/>
            </p:cNvSpPr>
            <p:nvPr userDrawn="1"/>
          </p:nvSpPr>
          <p:spPr bwMode="auto">
            <a:xfrm>
              <a:off x="587375" y="949325"/>
              <a:ext cx="57150" cy="53975"/>
            </a:xfrm>
            <a:custGeom>
              <a:avLst/>
              <a:gdLst/>
              <a:ahLst/>
              <a:cxnLst>
                <a:cxn ang="0">
                  <a:pos x="0" y="57"/>
                </a:cxn>
                <a:cxn ang="0">
                  <a:pos x="220" y="0"/>
                </a:cxn>
                <a:cxn ang="0">
                  <a:pos x="254" y="49"/>
                </a:cxn>
                <a:cxn ang="0">
                  <a:pos x="124" y="236"/>
                </a:cxn>
                <a:cxn ang="0">
                  <a:pos x="88" y="191"/>
                </a:cxn>
                <a:cxn ang="0">
                  <a:pos x="193" y="56"/>
                </a:cxn>
                <a:cxn ang="0">
                  <a:pos x="192" y="56"/>
                </a:cxn>
                <a:cxn ang="0">
                  <a:pos x="29" y="104"/>
                </a:cxn>
              </a:cxnLst>
              <a:rect l="0" t="0" r="r" b="b"/>
              <a:pathLst>
                <a:path w="254" h="236">
                  <a:moveTo>
                    <a:pt x="0" y="57"/>
                  </a:moveTo>
                  <a:cubicBezTo>
                    <a:pt x="220" y="0"/>
                    <a:pt x="220" y="0"/>
                    <a:pt x="220" y="0"/>
                  </a:cubicBezTo>
                  <a:cubicBezTo>
                    <a:pt x="231" y="16"/>
                    <a:pt x="242" y="33"/>
                    <a:pt x="254" y="49"/>
                  </a:cubicBezTo>
                  <a:cubicBezTo>
                    <a:pt x="124" y="236"/>
                    <a:pt x="124" y="236"/>
                    <a:pt x="124" y="236"/>
                  </a:cubicBezTo>
                  <a:cubicBezTo>
                    <a:pt x="88" y="191"/>
                    <a:pt x="88" y="191"/>
                    <a:pt x="88" y="191"/>
                  </a:cubicBezTo>
                  <a:cubicBezTo>
                    <a:pt x="193" y="56"/>
                    <a:pt x="193" y="56"/>
                    <a:pt x="193" y="56"/>
                  </a:cubicBezTo>
                  <a:cubicBezTo>
                    <a:pt x="192" y="56"/>
                    <a:pt x="192" y="56"/>
                    <a:pt x="192" y="56"/>
                  </a:cubicBezTo>
                  <a:cubicBezTo>
                    <a:pt x="29" y="104"/>
                    <a:pt x="29" y="104"/>
                    <a:pt x="29" y="10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6" name="Freeform 148"/>
            <p:cNvSpPr>
              <a:spLocks/>
            </p:cNvSpPr>
            <p:nvPr userDrawn="1"/>
          </p:nvSpPr>
          <p:spPr bwMode="auto">
            <a:xfrm>
              <a:off x="542925" y="815975"/>
              <a:ext cx="50800" cy="38100"/>
            </a:xfrm>
            <a:custGeom>
              <a:avLst/>
              <a:gdLst/>
              <a:ahLst/>
              <a:cxnLst>
                <a:cxn ang="0">
                  <a:pos x="0" y="4"/>
                </a:cxn>
                <a:cxn ang="0">
                  <a:pos x="54" y="0"/>
                </a:cxn>
                <a:cxn ang="0">
                  <a:pos x="59" y="54"/>
                </a:cxn>
                <a:cxn ang="0">
                  <a:pos x="221" y="38"/>
                </a:cxn>
                <a:cxn ang="0">
                  <a:pos x="227" y="88"/>
                </a:cxn>
                <a:cxn ang="0">
                  <a:pos x="66" y="111"/>
                </a:cxn>
                <a:cxn ang="0">
                  <a:pos x="74" y="163"/>
                </a:cxn>
                <a:cxn ang="0">
                  <a:pos x="20" y="173"/>
                </a:cxn>
              </a:cxnLst>
              <a:rect l="0" t="0" r="r" b="b"/>
              <a:pathLst>
                <a:path w="227" h="173">
                  <a:moveTo>
                    <a:pt x="0" y="4"/>
                  </a:moveTo>
                  <a:cubicBezTo>
                    <a:pt x="54" y="0"/>
                    <a:pt x="54" y="0"/>
                    <a:pt x="54" y="0"/>
                  </a:cubicBezTo>
                  <a:cubicBezTo>
                    <a:pt x="56" y="18"/>
                    <a:pt x="57" y="36"/>
                    <a:pt x="59" y="54"/>
                  </a:cubicBezTo>
                  <a:cubicBezTo>
                    <a:pt x="221" y="38"/>
                    <a:pt x="221" y="38"/>
                    <a:pt x="221" y="38"/>
                  </a:cubicBezTo>
                  <a:cubicBezTo>
                    <a:pt x="223" y="54"/>
                    <a:pt x="225" y="72"/>
                    <a:pt x="227" y="88"/>
                  </a:cubicBezTo>
                  <a:cubicBezTo>
                    <a:pt x="66" y="111"/>
                    <a:pt x="66" y="111"/>
                    <a:pt x="66" y="111"/>
                  </a:cubicBezTo>
                  <a:cubicBezTo>
                    <a:pt x="68" y="128"/>
                    <a:pt x="71" y="145"/>
                    <a:pt x="74" y="163"/>
                  </a:cubicBezTo>
                  <a:cubicBezTo>
                    <a:pt x="20" y="173"/>
                    <a:pt x="20" y="173"/>
                    <a:pt x="20" y="17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7" name="Freeform 149"/>
            <p:cNvSpPr>
              <a:spLocks noEditPoints="1"/>
            </p:cNvSpPr>
            <p:nvPr userDrawn="1"/>
          </p:nvSpPr>
          <p:spPr bwMode="auto">
            <a:xfrm>
              <a:off x="542925" y="738188"/>
              <a:ext cx="52388" cy="39688"/>
            </a:xfrm>
            <a:custGeom>
              <a:avLst/>
              <a:gdLst/>
              <a:ahLst/>
              <a:cxnLst>
                <a:cxn ang="0">
                  <a:pos x="8" y="75"/>
                </a:cxn>
                <a:cxn ang="0">
                  <a:pos x="18" y="76"/>
                </a:cxn>
                <a:cxn ang="0">
                  <a:pos x="82" y="2"/>
                </a:cxn>
                <a:cxn ang="0">
                  <a:pos x="133" y="59"/>
                </a:cxn>
                <a:cxn ang="0">
                  <a:pos x="134" y="59"/>
                </a:cxn>
                <a:cxn ang="0">
                  <a:pos x="163" y="39"/>
                </a:cxn>
                <a:cxn ang="0">
                  <a:pos x="241" y="7"/>
                </a:cxn>
                <a:cxn ang="0">
                  <a:pos x="231" y="63"/>
                </a:cxn>
                <a:cxn ang="0">
                  <a:pos x="182" y="78"/>
                </a:cxn>
                <a:cxn ang="0">
                  <a:pos x="142" y="111"/>
                </a:cxn>
                <a:cxn ang="0">
                  <a:pos x="142" y="119"/>
                </a:cxn>
                <a:cxn ang="0">
                  <a:pos x="223" y="127"/>
                </a:cxn>
                <a:cxn ang="0">
                  <a:pos x="219" y="177"/>
                </a:cxn>
                <a:cxn ang="0">
                  <a:pos x="0" y="164"/>
                </a:cxn>
                <a:cxn ang="0">
                  <a:pos x="54" y="86"/>
                </a:cxn>
                <a:cxn ang="0">
                  <a:pos x="52" y="111"/>
                </a:cxn>
                <a:cxn ang="0">
                  <a:pos x="104" y="116"/>
                </a:cxn>
                <a:cxn ang="0">
                  <a:pos x="107" y="93"/>
                </a:cxn>
                <a:cxn ang="0">
                  <a:pos x="85" y="57"/>
                </a:cxn>
                <a:cxn ang="0">
                  <a:pos x="54" y="86"/>
                </a:cxn>
              </a:cxnLst>
              <a:rect l="0" t="0" r="r" b="b"/>
              <a:pathLst>
                <a:path w="241" h="177">
                  <a:moveTo>
                    <a:pt x="8" y="75"/>
                  </a:moveTo>
                  <a:cubicBezTo>
                    <a:pt x="18" y="76"/>
                    <a:pt x="18" y="76"/>
                    <a:pt x="18" y="76"/>
                  </a:cubicBezTo>
                  <a:cubicBezTo>
                    <a:pt x="23" y="34"/>
                    <a:pt x="43" y="0"/>
                    <a:pt x="82" y="2"/>
                  </a:cubicBezTo>
                  <a:cubicBezTo>
                    <a:pt x="113" y="5"/>
                    <a:pt x="133" y="26"/>
                    <a:pt x="133" y="59"/>
                  </a:cubicBezTo>
                  <a:cubicBezTo>
                    <a:pt x="134" y="59"/>
                    <a:pt x="134" y="59"/>
                    <a:pt x="134" y="59"/>
                  </a:cubicBezTo>
                  <a:cubicBezTo>
                    <a:pt x="143" y="50"/>
                    <a:pt x="150" y="46"/>
                    <a:pt x="163" y="39"/>
                  </a:cubicBezTo>
                  <a:cubicBezTo>
                    <a:pt x="184" y="27"/>
                    <a:pt x="241" y="7"/>
                    <a:pt x="241" y="7"/>
                  </a:cubicBezTo>
                  <a:cubicBezTo>
                    <a:pt x="236" y="26"/>
                    <a:pt x="233" y="44"/>
                    <a:pt x="231" y="63"/>
                  </a:cubicBezTo>
                  <a:cubicBezTo>
                    <a:pt x="231" y="63"/>
                    <a:pt x="197" y="72"/>
                    <a:pt x="182" y="78"/>
                  </a:cubicBezTo>
                  <a:cubicBezTo>
                    <a:pt x="163" y="85"/>
                    <a:pt x="145" y="96"/>
                    <a:pt x="142" y="111"/>
                  </a:cubicBezTo>
                  <a:cubicBezTo>
                    <a:pt x="142" y="114"/>
                    <a:pt x="142" y="117"/>
                    <a:pt x="142" y="119"/>
                  </a:cubicBezTo>
                  <a:cubicBezTo>
                    <a:pt x="223" y="127"/>
                    <a:pt x="223" y="127"/>
                    <a:pt x="223" y="127"/>
                  </a:cubicBezTo>
                  <a:cubicBezTo>
                    <a:pt x="221" y="144"/>
                    <a:pt x="220" y="160"/>
                    <a:pt x="219" y="177"/>
                  </a:cubicBezTo>
                  <a:cubicBezTo>
                    <a:pt x="0" y="164"/>
                    <a:pt x="0" y="164"/>
                    <a:pt x="0" y="164"/>
                  </a:cubicBezTo>
                  <a:moveTo>
                    <a:pt x="54" y="86"/>
                  </a:moveTo>
                  <a:cubicBezTo>
                    <a:pt x="53" y="94"/>
                    <a:pt x="53" y="102"/>
                    <a:pt x="52" y="111"/>
                  </a:cubicBezTo>
                  <a:cubicBezTo>
                    <a:pt x="104" y="116"/>
                    <a:pt x="104" y="116"/>
                    <a:pt x="104" y="116"/>
                  </a:cubicBezTo>
                  <a:cubicBezTo>
                    <a:pt x="105" y="109"/>
                    <a:pt x="106" y="100"/>
                    <a:pt x="107" y="93"/>
                  </a:cubicBezTo>
                  <a:cubicBezTo>
                    <a:pt x="108" y="80"/>
                    <a:pt x="106" y="60"/>
                    <a:pt x="85" y="57"/>
                  </a:cubicBezTo>
                  <a:cubicBezTo>
                    <a:pt x="67" y="55"/>
                    <a:pt x="57" y="65"/>
                    <a:pt x="54" y="8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8" name="Freeform 150"/>
            <p:cNvSpPr>
              <a:spLocks noEditPoints="1"/>
            </p:cNvSpPr>
            <p:nvPr userDrawn="1"/>
          </p:nvSpPr>
          <p:spPr bwMode="auto">
            <a:xfrm>
              <a:off x="561975" y="671513"/>
              <a:ext cx="57150" cy="47625"/>
            </a:xfrm>
            <a:custGeom>
              <a:avLst/>
              <a:gdLst/>
              <a:ahLst/>
              <a:cxnLst>
                <a:cxn ang="0">
                  <a:pos x="20" y="0"/>
                </a:cxn>
                <a:cxn ang="0">
                  <a:pos x="256" y="7"/>
                </a:cxn>
                <a:cxn ang="0">
                  <a:pos x="231" y="60"/>
                </a:cxn>
                <a:cxn ang="0">
                  <a:pos x="182" y="58"/>
                </a:cxn>
                <a:cxn ang="0">
                  <a:pos x="156" y="127"/>
                </a:cxn>
                <a:cxn ang="0">
                  <a:pos x="194" y="158"/>
                </a:cxn>
                <a:cxn ang="0">
                  <a:pos x="178" y="212"/>
                </a:cxn>
                <a:cxn ang="0">
                  <a:pos x="0" y="55"/>
                </a:cxn>
                <a:cxn ang="0">
                  <a:pos x="54" y="47"/>
                </a:cxn>
                <a:cxn ang="0">
                  <a:pos x="122" y="99"/>
                </a:cxn>
                <a:cxn ang="0">
                  <a:pos x="140" y="53"/>
                </a:cxn>
                <a:cxn ang="0">
                  <a:pos x="54" y="46"/>
                </a:cxn>
                <a:cxn ang="0">
                  <a:pos x="54" y="47"/>
                </a:cxn>
              </a:cxnLst>
              <a:rect l="0" t="0" r="r" b="b"/>
              <a:pathLst>
                <a:path w="256" h="212">
                  <a:moveTo>
                    <a:pt x="20" y="0"/>
                  </a:moveTo>
                  <a:cubicBezTo>
                    <a:pt x="256" y="7"/>
                    <a:pt x="256" y="7"/>
                    <a:pt x="256" y="7"/>
                  </a:cubicBezTo>
                  <a:cubicBezTo>
                    <a:pt x="247" y="24"/>
                    <a:pt x="239" y="42"/>
                    <a:pt x="231" y="60"/>
                  </a:cubicBezTo>
                  <a:cubicBezTo>
                    <a:pt x="182" y="58"/>
                    <a:pt x="182" y="58"/>
                    <a:pt x="182" y="58"/>
                  </a:cubicBezTo>
                  <a:cubicBezTo>
                    <a:pt x="173" y="80"/>
                    <a:pt x="164" y="103"/>
                    <a:pt x="156" y="127"/>
                  </a:cubicBezTo>
                  <a:cubicBezTo>
                    <a:pt x="194" y="158"/>
                    <a:pt x="194" y="158"/>
                    <a:pt x="194" y="158"/>
                  </a:cubicBezTo>
                  <a:cubicBezTo>
                    <a:pt x="189" y="176"/>
                    <a:pt x="183" y="194"/>
                    <a:pt x="178" y="212"/>
                  </a:cubicBezTo>
                  <a:cubicBezTo>
                    <a:pt x="0" y="55"/>
                    <a:pt x="0" y="55"/>
                    <a:pt x="0" y="55"/>
                  </a:cubicBezTo>
                  <a:moveTo>
                    <a:pt x="54" y="47"/>
                  </a:moveTo>
                  <a:cubicBezTo>
                    <a:pt x="122" y="99"/>
                    <a:pt x="122" y="99"/>
                    <a:pt x="122" y="99"/>
                  </a:cubicBezTo>
                  <a:cubicBezTo>
                    <a:pt x="128" y="84"/>
                    <a:pt x="133" y="69"/>
                    <a:pt x="140" y="53"/>
                  </a:cubicBezTo>
                  <a:cubicBezTo>
                    <a:pt x="54" y="46"/>
                    <a:pt x="54" y="46"/>
                    <a:pt x="54" y="46"/>
                  </a:cubicBezTo>
                  <a:lnTo>
                    <a:pt x="54" y="4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19" name="Freeform 151"/>
            <p:cNvSpPr>
              <a:spLocks/>
            </p:cNvSpPr>
            <p:nvPr userDrawn="1"/>
          </p:nvSpPr>
          <p:spPr bwMode="auto">
            <a:xfrm>
              <a:off x="636588" y="533400"/>
              <a:ext cx="63500" cy="65088"/>
            </a:xfrm>
            <a:custGeom>
              <a:avLst/>
              <a:gdLst/>
              <a:ahLst/>
              <a:cxnLst>
                <a:cxn ang="0">
                  <a:pos x="48" y="93"/>
                </a:cxn>
                <a:cxn ang="0">
                  <a:pos x="207" y="146"/>
                </a:cxn>
                <a:cxn ang="0">
                  <a:pos x="115" y="34"/>
                </a:cxn>
                <a:cxn ang="0">
                  <a:pos x="158" y="0"/>
                </a:cxn>
                <a:cxn ang="0">
                  <a:pos x="288" y="174"/>
                </a:cxn>
                <a:cxn ang="0">
                  <a:pos x="244" y="209"/>
                </a:cxn>
                <a:cxn ang="0">
                  <a:pos x="91" y="159"/>
                </a:cxn>
                <a:cxn ang="0">
                  <a:pos x="188" y="260"/>
                </a:cxn>
                <a:cxn ang="0">
                  <a:pos x="155" y="292"/>
                </a:cxn>
                <a:cxn ang="0">
                  <a:pos x="0" y="140"/>
                </a:cxn>
              </a:cxnLst>
              <a:rect l="0" t="0" r="r" b="b"/>
              <a:pathLst>
                <a:path w="288" h="292">
                  <a:moveTo>
                    <a:pt x="48" y="93"/>
                  </a:moveTo>
                  <a:cubicBezTo>
                    <a:pt x="207" y="146"/>
                    <a:pt x="207" y="146"/>
                    <a:pt x="207" y="146"/>
                  </a:cubicBezTo>
                  <a:cubicBezTo>
                    <a:pt x="115" y="34"/>
                    <a:pt x="115" y="34"/>
                    <a:pt x="115" y="34"/>
                  </a:cubicBezTo>
                  <a:cubicBezTo>
                    <a:pt x="158" y="0"/>
                    <a:pt x="158" y="0"/>
                    <a:pt x="158" y="0"/>
                  </a:cubicBezTo>
                  <a:cubicBezTo>
                    <a:pt x="288" y="174"/>
                    <a:pt x="288" y="174"/>
                    <a:pt x="288" y="174"/>
                  </a:cubicBezTo>
                  <a:cubicBezTo>
                    <a:pt x="273" y="186"/>
                    <a:pt x="259" y="197"/>
                    <a:pt x="244" y="209"/>
                  </a:cubicBezTo>
                  <a:cubicBezTo>
                    <a:pt x="91" y="159"/>
                    <a:pt x="91" y="159"/>
                    <a:pt x="91" y="159"/>
                  </a:cubicBezTo>
                  <a:cubicBezTo>
                    <a:pt x="188" y="260"/>
                    <a:pt x="188" y="260"/>
                    <a:pt x="188" y="260"/>
                  </a:cubicBezTo>
                  <a:cubicBezTo>
                    <a:pt x="177" y="271"/>
                    <a:pt x="166" y="281"/>
                    <a:pt x="155" y="292"/>
                  </a:cubicBezTo>
                  <a:cubicBezTo>
                    <a:pt x="0" y="140"/>
                    <a:pt x="0" y="140"/>
                    <a:pt x="0" y="14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0" name="Freeform 152"/>
            <p:cNvSpPr>
              <a:spLocks/>
            </p:cNvSpPr>
            <p:nvPr userDrawn="1"/>
          </p:nvSpPr>
          <p:spPr bwMode="auto">
            <a:xfrm>
              <a:off x="923925" y="473075"/>
              <a:ext cx="42863" cy="52388"/>
            </a:xfrm>
            <a:custGeom>
              <a:avLst/>
              <a:gdLst/>
              <a:ahLst/>
              <a:cxnLst>
                <a:cxn ang="0">
                  <a:pos x="24" y="158"/>
                </a:cxn>
                <a:cxn ang="0">
                  <a:pos x="69" y="179"/>
                </a:cxn>
                <a:cxn ang="0">
                  <a:pos x="108" y="165"/>
                </a:cxn>
                <a:cxn ang="0">
                  <a:pos x="67" y="125"/>
                </a:cxn>
                <a:cxn ang="0">
                  <a:pos x="33" y="54"/>
                </a:cxn>
                <a:cxn ang="0">
                  <a:pos x="132" y="10"/>
                </a:cxn>
                <a:cxn ang="0">
                  <a:pos x="194" y="39"/>
                </a:cxn>
                <a:cxn ang="0">
                  <a:pos x="170" y="73"/>
                </a:cxn>
                <a:cxn ang="0">
                  <a:pos x="129" y="54"/>
                </a:cxn>
                <a:cxn ang="0">
                  <a:pos x="88" y="68"/>
                </a:cxn>
                <a:cxn ang="0">
                  <a:pos x="113" y="96"/>
                </a:cxn>
                <a:cxn ang="0">
                  <a:pos x="164" y="173"/>
                </a:cxn>
                <a:cxn ang="0">
                  <a:pos x="61" y="222"/>
                </a:cxn>
                <a:cxn ang="0">
                  <a:pos x="0" y="195"/>
                </a:cxn>
                <a:cxn ang="0">
                  <a:pos x="24" y="158"/>
                </a:cxn>
              </a:cxnLst>
              <a:rect l="0" t="0" r="r" b="b"/>
              <a:pathLst>
                <a:path w="194" h="233">
                  <a:moveTo>
                    <a:pt x="24" y="158"/>
                  </a:moveTo>
                  <a:cubicBezTo>
                    <a:pt x="35" y="165"/>
                    <a:pt x="54" y="175"/>
                    <a:pt x="69" y="179"/>
                  </a:cubicBezTo>
                  <a:cubicBezTo>
                    <a:pt x="85" y="183"/>
                    <a:pt x="104" y="184"/>
                    <a:pt x="108" y="165"/>
                  </a:cubicBezTo>
                  <a:cubicBezTo>
                    <a:pt x="113" y="146"/>
                    <a:pt x="89" y="138"/>
                    <a:pt x="67" y="125"/>
                  </a:cubicBezTo>
                  <a:cubicBezTo>
                    <a:pt x="45" y="112"/>
                    <a:pt x="24" y="94"/>
                    <a:pt x="33" y="54"/>
                  </a:cubicBezTo>
                  <a:cubicBezTo>
                    <a:pt x="44" y="10"/>
                    <a:pt x="94" y="0"/>
                    <a:pt x="132" y="10"/>
                  </a:cubicBezTo>
                  <a:cubicBezTo>
                    <a:pt x="155" y="16"/>
                    <a:pt x="175" y="26"/>
                    <a:pt x="194" y="39"/>
                  </a:cubicBezTo>
                  <a:cubicBezTo>
                    <a:pt x="170" y="73"/>
                    <a:pt x="170" y="73"/>
                    <a:pt x="170" y="73"/>
                  </a:cubicBezTo>
                  <a:cubicBezTo>
                    <a:pt x="158" y="65"/>
                    <a:pt x="140" y="57"/>
                    <a:pt x="129" y="54"/>
                  </a:cubicBezTo>
                  <a:cubicBezTo>
                    <a:pt x="103" y="48"/>
                    <a:pt x="91" y="55"/>
                    <a:pt x="88" y="68"/>
                  </a:cubicBezTo>
                  <a:cubicBezTo>
                    <a:pt x="86" y="76"/>
                    <a:pt x="90" y="85"/>
                    <a:pt x="113" y="96"/>
                  </a:cubicBezTo>
                  <a:cubicBezTo>
                    <a:pt x="163" y="120"/>
                    <a:pt x="172" y="145"/>
                    <a:pt x="164" y="173"/>
                  </a:cubicBezTo>
                  <a:cubicBezTo>
                    <a:pt x="152" y="224"/>
                    <a:pt x="107" y="233"/>
                    <a:pt x="61" y="222"/>
                  </a:cubicBezTo>
                  <a:cubicBezTo>
                    <a:pt x="40" y="217"/>
                    <a:pt x="19" y="207"/>
                    <a:pt x="0" y="195"/>
                  </a:cubicBezTo>
                  <a:lnTo>
                    <a:pt x="24" y="15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1" name="Freeform 153"/>
            <p:cNvSpPr>
              <a:spLocks noEditPoints="1"/>
            </p:cNvSpPr>
            <p:nvPr userDrawn="1"/>
          </p:nvSpPr>
          <p:spPr bwMode="auto">
            <a:xfrm>
              <a:off x="985838" y="495300"/>
              <a:ext cx="57150" cy="60325"/>
            </a:xfrm>
            <a:custGeom>
              <a:avLst/>
              <a:gdLst/>
              <a:ahLst/>
              <a:cxnLst>
                <a:cxn ang="0">
                  <a:pos x="181" y="33"/>
                </a:cxn>
                <a:cxn ang="0">
                  <a:pos x="230" y="185"/>
                </a:cxn>
                <a:cxn ang="0">
                  <a:pos x="77" y="231"/>
                </a:cxn>
                <a:cxn ang="0">
                  <a:pos x="28" y="79"/>
                </a:cxn>
                <a:cxn ang="0">
                  <a:pos x="181" y="33"/>
                </a:cxn>
                <a:cxn ang="0">
                  <a:pos x="97" y="192"/>
                </a:cxn>
                <a:cxn ang="0">
                  <a:pos x="179" y="158"/>
                </a:cxn>
                <a:cxn ang="0">
                  <a:pos x="160" y="72"/>
                </a:cxn>
                <a:cxn ang="0">
                  <a:pos x="78" y="105"/>
                </a:cxn>
                <a:cxn ang="0">
                  <a:pos x="97" y="192"/>
                </a:cxn>
              </a:cxnLst>
              <a:rect l="0" t="0" r="r" b="b"/>
              <a:pathLst>
                <a:path w="258" h="264">
                  <a:moveTo>
                    <a:pt x="181" y="33"/>
                  </a:moveTo>
                  <a:cubicBezTo>
                    <a:pt x="244" y="66"/>
                    <a:pt x="258" y="130"/>
                    <a:pt x="230" y="185"/>
                  </a:cubicBezTo>
                  <a:cubicBezTo>
                    <a:pt x="201" y="239"/>
                    <a:pt x="140" y="264"/>
                    <a:pt x="77" y="231"/>
                  </a:cubicBezTo>
                  <a:cubicBezTo>
                    <a:pt x="13" y="197"/>
                    <a:pt x="0" y="133"/>
                    <a:pt x="28" y="79"/>
                  </a:cubicBezTo>
                  <a:cubicBezTo>
                    <a:pt x="56" y="25"/>
                    <a:pt x="117" y="0"/>
                    <a:pt x="181" y="33"/>
                  </a:cubicBezTo>
                  <a:moveTo>
                    <a:pt x="97" y="192"/>
                  </a:moveTo>
                  <a:cubicBezTo>
                    <a:pt x="125" y="206"/>
                    <a:pt x="158" y="199"/>
                    <a:pt x="179" y="158"/>
                  </a:cubicBezTo>
                  <a:cubicBezTo>
                    <a:pt x="201" y="117"/>
                    <a:pt x="188" y="86"/>
                    <a:pt x="160" y="72"/>
                  </a:cubicBezTo>
                  <a:cubicBezTo>
                    <a:pt x="132" y="57"/>
                    <a:pt x="100" y="64"/>
                    <a:pt x="78" y="105"/>
                  </a:cubicBezTo>
                  <a:cubicBezTo>
                    <a:pt x="57" y="146"/>
                    <a:pt x="69" y="177"/>
                    <a:pt x="97"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2" name="Freeform 154"/>
            <p:cNvSpPr>
              <a:spLocks/>
            </p:cNvSpPr>
            <p:nvPr userDrawn="1"/>
          </p:nvSpPr>
          <p:spPr bwMode="auto">
            <a:xfrm>
              <a:off x="1149350" y="812800"/>
              <a:ext cx="50800" cy="39688"/>
            </a:xfrm>
            <a:custGeom>
              <a:avLst/>
              <a:gdLst/>
              <a:ahLst/>
              <a:cxnLst>
                <a:cxn ang="0">
                  <a:pos x="64" y="18"/>
                </a:cxn>
                <a:cxn ang="0">
                  <a:pos x="49" y="65"/>
                </a:cxn>
                <a:cxn ang="0">
                  <a:pos x="68" y="103"/>
                </a:cxn>
                <a:cxn ang="0">
                  <a:pos x="103" y="57"/>
                </a:cxn>
                <a:cxn ang="0">
                  <a:pos x="169" y="15"/>
                </a:cxn>
                <a:cxn ang="0">
                  <a:pos x="225" y="108"/>
                </a:cxn>
                <a:cxn ang="0">
                  <a:pos x="203" y="173"/>
                </a:cxn>
                <a:cxn ang="0">
                  <a:pos x="166" y="153"/>
                </a:cxn>
                <a:cxn ang="0">
                  <a:pos x="180" y="110"/>
                </a:cxn>
                <a:cxn ang="0">
                  <a:pos x="162" y="71"/>
                </a:cxn>
                <a:cxn ang="0">
                  <a:pos x="137" y="99"/>
                </a:cxn>
                <a:cxn ang="0">
                  <a:pos x="66" y="160"/>
                </a:cxn>
                <a:cxn ang="0">
                  <a:pos x="5" y="63"/>
                </a:cxn>
                <a:cxn ang="0">
                  <a:pos x="25" y="0"/>
                </a:cxn>
                <a:cxn ang="0">
                  <a:pos x="64" y="18"/>
                </a:cxn>
              </a:cxnLst>
              <a:rect l="0" t="0" r="r" b="b"/>
              <a:pathLst>
                <a:path w="230" h="173">
                  <a:moveTo>
                    <a:pt x="64" y="18"/>
                  </a:moveTo>
                  <a:cubicBezTo>
                    <a:pt x="59" y="30"/>
                    <a:pt x="51" y="50"/>
                    <a:pt x="49" y="65"/>
                  </a:cubicBezTo>
                  <a:cubicBezTo>
                    <a:pt x="47" y="82"/>
                    <a:pt x="49" y="100"/>
                    <a:pt x="68" y="103"/>
                  </a:cubicBezTo>
                  <a:cubicBezTo>
                    <a:pt x="88" y="105"/>
                    <a:pt x="92" y="81"/>
                    <a:pt x="103" y="57"/>
                  </a:cubicBezTo>
                  <a:cubicBezTo>
                    <a:pt x="113" y="33"/>
                    <a:pt x="129" y="10"/>
                    <a:pt x="169" y="15"/>
                  </a:cubicBezTo>
                  <a:cubicBezTo>
                    <a:pt x="214" y="20"/>
                    <a:pt x="230" y="68"/>
                    <a:pt x="225" y="108"/>
                  </a:cubicBezTo>
                  <a:cubicBezTo>
                    <a:pt x="222" y="131"/>
                    <a:pt x="214" y="152"/>
                    <a:pt x="203" y="173"/>
                  </a:cubicBezTo>
                  <a:cubicBezTo>
                    <a:pt x="166" y="153"/>
                    <a:pt x="166" y="153"/>
                    <a:pt x="166" y="153"/>
                  </a:cubicBezTo>
                  <a:cubicBezTo>
                    <a:pt x="173" y="140"/>
                    <a:pt x="179" y="121"/>
                    <a:pt x="180" y="110"/>
                  </a:cubicBezTo>
                  <a:cubicBezTo>
                    <a:pt x="184" y="84"/>
                    <a:pt x="175" y="73"/>
                    <a:pt x="162" y="71"/>
                  </a:cubicBezTo>
                  <a:cubicBezTo>
                    <a:pt x="154" y="70"/>
                    <a:pt x="146" y="75"/>
                    <a:pt x="137" y="99"/>
                  </a:cubicBezTo>
                  <a:cubicBezTo>
                    <a:pt x="119" y="151"/>
                    <a:pt x="96" y="163"/>
                    <a:pt x="66" y="160"/>
                  </a:cubicBezTo>
                  <a:cubicBezTo>
                    <a:pt x="15" y="153"/>
                    <a:pt x="0" y="109"/>
                    <a:pt x="5" y="63"/>
                  </a:cubicBezTo>
                  <a:cubicBezTo>
                    <a:pt x="8" y="41"/>
                    <a:pt x="16" y="19"/>
                    <a:pt x="25" y="0"/>
                  </a:cubicBezTo>
                  <a:lnTo>
                    <a:pt x="64" y="1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3" name="Freeform 155"/>
            <p:cNvSpPr>
              <a:spLocks/>
            </p:cNvSpPr>
            <p:nvPr userDrawn="1"/>
          </p:nvSpPr>
          <p:spPr bwMode="auto">
            <a:xfrm>
              <a:off x="560388" y="879475"/>
              <a:ext cx="53975" cy="47625"/>
            </a:xfrm>
            <a:custGeom>
              <a:avLst/>
              <a:gdLst/>
              <a:ahLst/>
              <a:cxnLst>
                <a:cxn ang="0">
                  <a:pos x="195" y="143"/>
                </a:cxn>
                <a:cxn ang="0">
                  <a:pos x="186" y="94"/>
                </a:cxn>
                <a:cxn ang="0">
                  <a:pos x="152" y="69"/>
                </a:cxn>
                <a:cxn ang="0">
                  <a:pos x="143" y="126"/>
                </a:cxn>
                <a:cxn ang="0">
                  <a:pos x="104" y="194"/>
                </a:cxn>
                <a:cxn ang="0">
                  <a:pos x="11" y="138"/>
                </a:cxn>
                <a:cxn ang="0">
                  <a:pos x="0" y="70"/>
                </a:cxn>
                <a:cxn ang="0">
                  <a:pos x="42" y="71"/>
                </a:cxn>
                <a:cxn ang="0">
                  <a:pos x="50" y="116"/>
                </a:cxn>
                <a:cxn ang="0">
                  <a:pos x="84" y="141"/>
                </a:cxn>
                <a:cxn ang="0">
                  <a:pos x="93" y="105"/>
                </a:cxn>
                <a:cxn ang="0">
                  <a:pos x="127" y="18"/>
                </a:cxn>
                <a:cxn ang="0">
                  <a:pos x="226" y="76"/>
                </a:cxn>
                <a:cxn ang="0">
                  <a:pos x="239" y="141"/>
                </a:cxn>
                <a:cxn ang="0">
                  <a:pos x="195" y="143"/>
                </a:cxn>
              </a:cxnLst>
              <a:rect l="0" t="0" r="r" b="b"/>
              <a:pathLst>
                <a:path w="239" h="210">
                  <a:moveTo>
                    <a:pt x="195" y="143"/>
                  </a:moveTo>
                  <a:cubicBezTo>
                    <a:pt x="194" y="129"/>
                    <a:pt x="192" y="108"/>
                    <a:pt x="186" y="94"/>
                  </a:cubicBezTo>
                  <a:cubicBezTo>
                    <a:pt x="180" y="78"/>
                    <a:pt x="171" y="62"/>
                    <a:pt x="152" y="69"/>
                  </a:cubicBezTo>
                  <a:cubicBezTo>
                    <a:pt x="134" y="76"/>
                    <a:pt x="141" y="100"/>
                    <a:pt x="143" y="126"/>
                  </a:cubicBezTo>
                  <a:cubicBezTo>
                    <a:pt x="145" y="152"/>
                    <a:pt x="142" y="179"/>
                    <a:pt x="104" y="194"/>
                  </a:cubicBezTo>
                  <a:cubicBezTo>
                    <a:pt x="61" y="210"/>
                    <a:pt x="26" y="175"/>
                    <a:pt x="11" y="138"/>
                  </a:cubicBezTo>
                  <a:cubicBezTo>
                    <a:pt x="3" y="116"/>
                    <a:pt x="0" y="93"/>
                    <a:pt x="0" y="70"/>
                  </a:cubicBezTo>
                  <a:cubicBezTo>
                    <a:pt x="42" y="71"/>
                    <a:pt x="42" y="71"/>
                    <a:pt x="42" y="71"/>
                  </a:cubicBezTo>
                  <a:cubicBezTo>
                    <a:pt x="42" y="86"/>
                    <a:pt x="46" y="105"/>
                    <a:pt x="50" y="116"/>
                  </a:cubicBezTo>
                  <a:cubicBezTo>
                    <a:pt x="59" y="140"/>
                    <a:pt x="71" y="146"/>
                    <a:pt x="84" y="141"/>
                  </a:cubicBezTo>
                  <a:cubicBezTo>
                    <a:pt x="92" y="138"/>
                    <a:pt x="97" y="130"/>
                    <a:pt x="93" y="105"/>
                  </a:cubicBezTo>
                  <a:cubicBezTo>
                    <a:pt x="85" y="50"/>
                    <a:pt x="100" y="29"/>
                    <a:pt x="127" y="18"/>
                  </a:cubicBezTo>
                  <a:cubicBezTo>
                    <a:pt x="176" y="0"/>
                    <a:pt x="210" y="32"/>
                    <a:pt x="226" y="76"/>
                  </a:cubicBezTo>
                  <a:cubicBezTo>
                    <a:pt x="234" y="96"/>
                    <a:pt x="238" y="119"/>
                    <a:pt x="239" y="141"/>
                  </a:cubicBezTo>
                  <a:lnTo>
                    <a:pt x="195" y="1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4" name="Freeform 156"/>
            <p:cNvSpPr>
              <a:spLocks noEditPoints="1"/>
            </p:cNvSpPr>
            <p:nvPr userDrawn="1"/>
          </p:nvSpPr>
          <p:spPr bwMode="auto">
            <a:xfrm>
              <a:off x="701675" y="495300"/>
              <a:ext cx="57150" cy="60325"/>
            </a:xfrm>
            <a:custGeom>
              <a:avLst/>
              <a:gdLst/>
              <a:ahLst/>
              <a:cxnLst>
                <a:cxn ang="0">
                  <a:pos x="77" y="33"/>
                </a:cxn>
                <a:cxn ang="0">
                  <a:pos x="230" y="79"/>
                </a:cxn>
                <a:cxn ang="0">
                  <a:pos x="181" y="231"/>
                </a:cxn>
                <a:cxn ang="0">
                  <a:pos x="28" y="185"/>
                </a:cxn>
                <a:cxn ang="0">
                  <a:pos x="77" y="33"/>
                </a:cxn>
                <a:cxn ang="0">
                  <a:pos x="161" y="192"/>
                </a:cxn>
                <a:cxn ang="0">
                  <a:pos x="180" y="105"/>
                </a:cxn>
                <a:cxn ang="0">
                  <a:pos x="98" y="72"/>
                </a:cxn>
                <a:cxn ang="0">
                  <a:pos x="79" y="159"/>
                </a:cxn>
                <a:cxn ang="0">
                  <a:pos x="161" y="192"/>
                </a:cxn>
              </a:cxnLst>
              <a:rect l="0" t="0" r="r" b="b"/>
              <a:pathLst>
                <a:path w="258" h="264">
                  <a:moveTo>
                    <a:pt x="77" y="33"/>
                  </a:moveTo>
                  <a:cubicBezTo>
                    <a:pt x="141" y="0"/>
                    <a:pt x="201" y="25"/>
                    <a:pt x="230" y="79"/>
                  </a:cubicBezTo>
                  <a:cubicBezTo>
                    <a:pt x="258" y="133"/>
                    <a:pt x="245" y="197"/>
                    <a:pt x="181" y="231"/>
                  </a:cubicBezTo>
                  <a:cubicBezTo>
                    <a:pt x="117" y="264"/>
                    <a:pt x="57" y="239"/>
                    <a:pt x="28" y="185"/>
                  </a:cubicBezTo>
                  <a:cubicBezTo>
                    <a:pt x="0" y="130"/>
                    <a:pt x="14" y="67"/>
                    <a:pt x="77" y="33"/>
                  </a:cubicBezTo>
                  <a:moveTo>
                    <a:pt x="161" y="192"/>
                  </a:moveTo>
                  <a:cubicBezTo>
                    <a:pt x="189" y="177"/>
                    <a:pt x="201" y="146"/>
                    <a:pt x="180" y="105"/>
                  </a:cubicBezTo>
                  <a:cubicBezTo>
                    <a:pt x="158" y="64"/>
                    <a:pt x="126" y="57"/>
                    <a:pt x="98" y="72"/>
                  </a:cubicBezTo>
                  <a:cubicBezTo>
                    <a:pt x="70" y="87"/>
                    <a:pt x="57" y="118"/>
                    <a:pt x="79" y="159"/>
                  </a:cubicBezTo>
                  <a:cubicBezTo>
                    <a:pt x="100" y="199"/>
                    <a:pt x="133" y="206"/>
                    <a:pt x="161" y="192"/>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5" name="Freeform 157"/>
            <p:cNvSpPr>
              <a:spLocks/>
            </p:cNvSpPr>
            <p:nvPr userDrawn="1"/>
          </p:nvSpPr>
          <p:spPr bwMode="auto">
            <a:xfrm>
              <a:off x="777875" y="473075"/>
              <a:ext cx="44450" cy="52388"/>
            </a:xfrm>
            <a:custGeom>
              <a:avLst/>
              <a:gdLst/>
              <a:ahLst/>
              <a:cxnLst>
                <a:cxn ang="0">
                  <a:pos x="51" y="187"/>
                </a:cxn>
                <a:cxn ang="0">
                  <a:pos x="100" y="185"/>
                </a:cxn>
                <a:cxn ang="0">
                  <a:pos x="129" y="154"/>
                </a:cxn>
                <a:cxn ang="0">
                  <a:pos x="74" y="138"/>
                </a:cxn>
                <a:cxn ang="0">
                  <a:pos x="11" y="91"/>
                </a:cxn>
                <a:cxn ang="0">
                  <a:pos x="78" y="5"/>
                </a:cxn>
                <a:cxn ang="0">
                  <a:pos x="147" y="3"/>
                </a:cxn>
                <a:cxn ang="0">
                  <a:pos x="141" y="44"/>
                </a:cxn>
                <a:cxn ang="0">
                  <a:pos x="96" y="46"/>
                </a:cxn>
                <a:cxn ang="0">
                  <a:pos x="66" y="77"/>
                </a:cxn>
                <a:cxn ang="0">
                  <a:pos x="101" y="90"/>
                </a:cxn>
                <a:cxn ang="0">
                  <a:pos x="183" y="135"/>
                </a:cxn>
                <a:cxn ang="0">
                  <a:pos x="114" y="227"/>
                </a:cxn>
                <a:cxn ang="0">
                  <a:pos x="47" y="231"/>
                </a:cxn>
                <a:cxn ang="0">
                  <a:pos x="51" y="187"/>
                </a:cxn>
              </a:cxnLst>
              <a:rect l="0" t="0" r="r" b="b"/>
              <a:pathLst>
                <a:path w="195" h="232">
                  <a:moveTo>
                    <a:pt x="51" y="187"/>
                  </a:moveTo>
                  <a:cubicBezTo>
                    <a:pt x="64" y="188"/>
                    <a:pt x="86" y="188"/>
                    <a:pt x="100" y="185"/>
                  </a:cubicBezTo>
                  <a:cubicBezTo>
                    <a:pt x="117" y="180"/>
                    <a:pt x="133" y="173"/>
                    <a:pt x="129" y="154"/>
                  </a:cubicBezTo>
                  <a:cubicBezTo>
                    <a:pt x="124" y="135"/>
                    <a:pt x="100" y="139"/>
                    <a:pt x="74" y="138"/>
                  </a:cubicBezTo>
                  <a:cubicBezTo>
                    <a:pt x="48" y="137"/>
                    <a:pt x="21" y="130"/>
                    <a:pt x="11" y="91"/>
                  </a:cubicBezTo>
                  <a:cubicBezTo>
                    <a:pt x="0" y="46"/>
                    <a:pt x="39" y="15"/>
                    <a:pt x="78" y="5"/>
                  </a:cubicBezTo>
                  <a:cubicBezTo>
                    <a:pt x="101" y="0"/>
                    <a:pt x="124" y="0"/>
                    <a:pt x="147" y="3"/>
                  </a:cubicBezTo>
                  <a:cubicBezTo>
                    <a:pt x="141" y="44"/>
                    <a:pt x="141" y="44"/>
                    <a:pt x="141" y="44"/>
                  </a:cubicBezTo>
                  <a:cubicBezTo>
                    <a:pt x="126" y="43"/>
                    <a:pt x="106" y="44"/>
                    <a:pt x="96" y="46"/>
                  </a:cubicBezTo>
                  <a:cubicBezTo>
                    <a:pt x="70" y="53"/>
                    <a:pt x="63" y="64"/>
                    <a:pt x="66" y="77"/>
                  </a:cubicBezTo>
                  <a:cubicBezTo>
                    <a:pt x="68" y="85"/>
                    <a:pt x="76" y="91"/>
                    <a:pt x="101" y="90"/>
                  </a:cubicBezTo>
                  <a:cubicBezTo>
                    <a:pt x="156" y="89"/>
                    <a:pt x="175" y="106"/>
                    <a:pt x="183" y="135"/>
                  </a:cubicBezTo>
                  <a:cubicBezTo>
                    <a:pt x="195" y="186"/>
                    <a:pt x="159" y="215"/>
                    <a:pt x="114" y="227"/>
                  </a:cubicBezTo>
                  <a:cubicBezTo>
                    <a:pt x="93" y="232"/>
                    <a:pt x="69" y="232"/>
                    <a:pt x="47" y="231"/>
                  </a:cubicBezTo>
                  <a:lnTo>
                    <a:pt x="51" y="1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6" name="Oval 158"/>
            <p:cNvSpPr>
              <a:spLocks noChangeArrowheads="1"/>
            </p:cNvSpPr>
            <p:nvPr userDrawn="1"/>
          </p:nvSpPr>
          <p:spPr bwMode="auto">
            <a:xfrm>
              <a:off x="860425" y="4794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7" name="Freeform 159"/>
            <p:cNvSpPr>
              <a:spLocks/>
            </p:cNvSpPr>
            <p:nvPr userDrawn="1"/>
          </p:nvSpPr>
          <p:spPr bwMode="auto">
            <a:xfrm>
              <a:off x="1109663" y="609600"/>
              <a:ext cx="26988" cy="26988"/>
            </a:xfrm>
            <a:custGeom>
              <a:avLst/>
              <a:gdLst/>
              <a:ahLst/>
              <a:cxnLst>
                <a:cxn ang="0">
                  <a:pos x="17" y="91"/>
                </a:cxn>
                <a:cxn ang="0">
                  <a:pos x="91" y="104"/>
                </a:cxn>
                <a:cxn ang="0">
                  <a:pos x="104" y="31"/>
                </a:cxn>
                <a:cxn ang="0">
                  <a:pos x="30" y="17"/>
                </a:cxn>
                <a:cxn ang="0">
                  <a:pos x="17" y="91"/>
                </a:cxn>
              </a:cxnLst>
              <a:rect l="0" t="0" r="r" b="b"/>
              <a:pathLst>
                <a:path w="121" h="121">
                  <a:moveTo>
                    <a:pt x="17" y="91"/>
                  </a:moveTo>
                  <a:cubicBezTo>
                    <a:pt x="33" y="115"/>
                    <a:pt x="67" y="121"/>
                    <a:pt x="91" y="104"/>
                  </a:cubicBezTo>
                  <a:cubicBezTo>
                    <a:pt x="115" y="88"/>
                    <a:pt x="121" y="55"/>
                    <a:pt x="104" y="31"/>
                  </a:cubicBezTo>
                  <a:cubicBezTo>
                    <a:pt x="88" y="6"/>
                    <a:pt x="55" y="0"/>
                    <a:pt x="30" y="17"/>
                  </a:cubicBezTo>
                  <a:cubicBezTo>
                    <a:pt x="6" y="33"/>
                    <a:pt x="0" y="67"/>
                    <a:pt x="17"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8" name="Oval 160"/>
            <p:cNvSpPr>
              <a:spLocks noChangeArrowheads="1"/>
            </p:cNvSpPr>
            <p:nvPr userDrawn="1"/>
          </p:nvSpPr>
          <p:spPr bwMode="auto">
            <a:xfrm>
              <a:off x="860425" y="1089025"/>
              <a:ext cx="23813" cy="238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29" name="Freeform 161"/>
            <p:cNvSpPr>
              <a:spLocks/>
            </p:cNvSpPr>
            <p:nvPr userDrawn="1"/>
          </p:nvSpPr>
          <p:spPr bwMode="auto">
            <a:xfrm>
              <a:off x="608013" y="609600"/>
              <a:ext cx="26988" cy="26988"/>
            </a:xfrm>
            <a:custGeom>
              <a:avLst/>
              <a:gdLst/>
              <a:ahLst/>
              <a:cxnLst>
                <a:cxn ang="0">
                  <a:pos x="104" y="91"/>
                </a:cxn>
                <a:cxn ang="0">
                  <a:pos x="91" y="17"/>
                </a:cxn>
                <a:cxn ang="0">
                  <a:pos x="17" y="31"/>
                </a:cxn>
                <a:cxn ang="0">
                  <a:pos x="30" y="104"/>
                </a:cxn>
                <a:cxn ang="0">
                  <a:pos x="104" y="91"/>
                </a:cxn>
              </a:cxnLst>
              <a:rect l="0" t="0" r="r" b="b"/>
              <a:pathLst>
                <a:path w="121" h="121">
                  <a:moveTo>
                    <a:pt x="104" y="91"/>
                  </a:moveTo>
                  <a:cubicBezTo>
                    <a:pt x="121" y="67"/>
                    <a:pt x="115" y="33"/>
                    <a:pt x="91" y="17"/>
                  </a:cubicBezTo>
                  <a:cubicBezTo>
                    <a:pt x="67" y="0"/>
                    <a:pt x="34" y="6"/>
                    <a:pt x="17" y="31"/>
                  </a:cubicBezTo>
                  <a:cubicBezTo>
                    <a:pt x="0" y="55"/>
                    <a:pt x="6" y="88"/>
                    <a:pt x="30" y="104"/>
                  </a:cubicBezTo>
                  <a:cubicBezTo>
                    <a:pt x="55" y="121"/>
                    <a:pt x="88" y="115"/>
                    <a:pt x="104" y="9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30" name="Freeform 162"/>
            <p:cNvSpPr>
              <a:spLocks/>
            </p:cNvSpPr>
            <p:nvPr userDrawn="1"/>
          </p:nvSpPr>
          <p:spPr bwMode="auto">
            <a:xfrm>
              <a:off x="822325" y="744538"/>
              <a:ext cx="95250" cy="111125"/>
            </a:xfrm>
            <a:custGeom>
              <a:avLst/>
              <a:gdLst/>
              <a:ahLst/>
              <a:cxnLst>
                <a:cxn ang="0">
                  <a:pos x="429" y="430"/>
                </a:cxn>
                <a:cxn ang="0">
                  <a:pos x="364" y="457"/>
                </a:cxn>
                <a:cxn ang="0">
                  <a:pos x="311" y="457"/>
                </a:cxn>
                <a:cxn ang="0">
                  <a:pos x="237" y="494"/>
                </a:cxn>
                <a:cxn ang="0">
                  <a:pos x="218" y="494"/>
                </a:cxn>
                <a:cxn ang="0">
                  <a:pos x="144" y="457"/>
                </a:cxn>
                <a:cxn ang="0">
                  <a:pos x="91" y="457"/>
                </a:cxn>
                <a:cxn ang="0">
                  <a:pos x="0" y="366"/>
                </a:cxn>
                <a:cxn ang="0">
                  <a:pos x="0" y="0"/>
                </a:cxn>
              </a:cxnLst>
              <a:rect l="0" t="0" r="r" b="b"/>
              <a:pathLst>
                <a:path w="429" h="494">
                  <a:moveTo>
                    <a:pt x="429" y="430"/>
                  </a:moveTo>
                  <a:cubicBezTo>
                    <a:pt x="413" y="447"/>
                    <a:pt x="390" y="457"/>
                    <a:pt x="364" y="457"/>
                  </a:cubicBezTo>
                  <a:cubicBezTo>
                    <a:pt x="311" y="457"/>
                    <a:pt x="311" y="457"/>
                    <a:pt x="311" y="457"/>
                  </a:cubicBezTo>
                  <a:cubicBezTo>
                    <a:pt x="281" y="457"/>
                    <a:pt x="254" y="472"/>
                    <a:pt x="237" y="494"/>
                  </a:cubicBezTo>
                  <a:cubicBezTo>
                    <a:pt x="218" y="494"/>
                    <a:pt x="218" y="494"/>
                    <a:pt x="218" y="494"/>
                  </a:cubicBezTo>
                  <a:cubicBezTo>
                    <a:pt x="201" y="472"/>
                    <a:pt x="174" y="457"/>
                    <a:pt x="144" y="457"/>
                  </a:cubicBezTo>
                  <a:cubicBezTo>
                    <a:pt x="91" y="457"/>
                    <a:pt x="91" y="457"/>
                    <a:pt x="91" y="457"/>
                  </a:cubicBezTo>
                  <a:cubicBezTo>
                    <a:pt x="41" y="457"/>
                    <a:pt x="0" y="416"/>
                    <a:pt x="0" y="366"/>
                  </a:cubicBezTo>
                  <a:cubicBezTo>
                    <a:pt x="0" y="0"/>
                    <a:pt x="0" y="0"/>
                    <a:pt x="0" y="0"/>
                  </a:cubicBezTo>
                </a:path>
              </a:pathLst>
            </a:custGeom>
            <a:solidFill>
              <a:srgbClr val="E3032E"/>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31" name="Freeform 163"/>
            <p:cNvSpPr>
              <a:spLocks/>
            </p:cNvSpPr>
            <p:nvPr userDrawn="1"/>
          </p:nvSpPr>
          <p:spPr bwMode="auto">
            <a:xfrm>
              <a:off x="822325" y="744538"/>
              <a:ext cx="101600" cy="96838"/>
            </a:xfrm>
            <a:custGeom>
              <a:avLst/>
              <a:gdLst/>
              <a:ahLst/>
              <a:cxnLst>
                <a:cxn ang="0">
                  <a:pos x="0" y="0"/>
                </a:cxn>
                <a:cxn ang="0">
                  <a:pos x="456" y="0"/>
                </a:cxn>
                <a:cxn ang="0">
                  <a:pos x="456" y="366"/>
                </a:cxn>
                <a:cxn ang="0">
                  <a:pos x="429" y="430"/>
                </a:cxn>
              </a:cxnLst>
              <a:rect l="0" t="0" r="r" b="b"/>
              <a:pathLst>
                <a:path w="456" h="430">
                  <a:moveTo>
                    <a:pt x="0" y="0"/>
                  </a:moveTo>
                  <a:cubicBezTo>
                    <a:pt x="456" y="0"/>
                    <a:pt x="456" y="0"/>
                    <a:pt x="456" y="0"/>
                  </a:cubicBezTo>
                  <a:cubicBezTo>
                    <a:pt x="456" y="366"/>
                    <a:pt x="456" y="366"/>
                    <a:pt x="456" y="366"/>
                  </a:cubicBezTo>
                  <a:cubicBezTo>
                    <a:pt x="456" y="391"/>
                    <a:pt x="446" y="413"/>
                    <a:pt x="429" y="43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sp>
          <p:nvSpPr>
            <p:cNvPr id="7332" name="Freeform 164"/>
            <p:cNvSpPr>
              <a:spLocks noEditPoints="1"/>
            </p:cNvSpPr>
            <p:nvPr userDrawn="1"/>
          </p:nvSpPr>
          <p:spPr bwMode="auto">
            <a:xfrm>
              <a:off x="815975" y="739775"/>
              <a:ext cx="112713" cy="120650"/>
            </a:xfrm>
            <a:custGeom>
              <a:avLst/>
              <a:gdLst/>
              <a:ahLst/>
              <a:cxnLst>
                <a:cxn ang="0">
                  <a:pos x="503" y="389"/>
                </a:cxn>
                <a:cxn ang="0">
                  <a:pos x="388" y="504"/>
                </a:cxn>
                <a:cxn ang="0">
                  <a:pos x="335" y="504"/>
                </a:cxn>
                <a:cxn ang="0">
                  <a:pos x="272" y="545"/>
                </a:cxn>
                <a:cxn ang="0">
                  <a:pos x="231" y="545"/>
                </a:cxn>
                <a:cxn ang="0">
                  <a:pos x="168" y="504"/>
                </a:cxn>
                <a:cxn ang="0">
                  <a:pos x="115" y="504"/>
                </a:cxn>
                <a:cxn ang="0">
                  <a:pos x="0" y="389"/>
                </a:cxn>
                <a:cxn ang="0">
                  <a:pos x="0" y="0"/>
                </a:cxn>
                <a:cxn ang="0">
                  <a:pos x="503" y="0"/>
                </a:cxn>
                <a:cxn ang="0">
                  <a:pos x="503" y="389"/>
                </a:cxn>
                <a:cxn ang="0">
                  <a:pos x="456" y="47"/>
                </a:cxn>
                <a:cxn ang="0">
                  <a:pos x="47" y="47"/>
                </a:cxn>
                <a:cxn ang="0">
                  <a:pos x="47" y="389"/>
                </a:cxn>
                <a:cxn ang="0">
                  <a:pos x="115" y="457"/>
                </a:cxn>
                <a:cxn ang="0">
                  <a:pos x="168" y="457"/>
                </a:cxn>
                <a:cxn ang="0">
                  <a:pos x="251" y="492"/>
                </a:cxn>
                <a:cxn ang="0">
                  <a:pos x="252" y="492"/>
                </a:cxn>
                <a:cxn ang="0">
                  <a:pos x="335" y="457"/>
                </a:cxn>
                <a:cxn ang="0">
                  <a:pos x="388" y="457"/>
                </a:cxn>
                <a:cxn ang="0">
                  <a:pos x="456" y="389"/>
                </a:cxn>
                <a:cxn ang="0">
                  <a:pos x="456" y="47"/>
                </a:cxn>
              </a:cxnLst>
              <a:rect l="0" t="0" r="r" b="b"/>
              <a:pathLst>
                <a:path w="503" h="545">
                  <a:moveTo>
                    <a:pt x="503" y="389"/>
                  </a:moveTo>
                  <a:cubicBezTo>
                    <a:pt x="503" y="452"/>
                    <a:pt x="452" y="504"/>
                    <a:pt x="388" y="504"/>
                  </a:cubicBezTo>
                  <a:cubicBezTo>
                    <a:pt x="335" y="504"/>
                    <a:pt x="335" y="504"/>
                    <a:pt x="335" y="504"/>
                  </a:cubicBezTo>
                  <a:cubicBezTo>
                    <a:pt x="307" y="504"/>
                    <a:pt x="282" y="521"/>
                    <a:pt x="272" y="545"/>
                  </a:cubicBezTo>
                  <a:cubicBezTo>
                    <a:pt x="231" y="545"/>
                    <a:pt x="231" y="545"/>
                    <a:pt x="231" y="545"/>
                  </a:cubicBezTo>
                  <a:cubicBezTo>
                    <a:pt x="221" y="521"/>
                    <a:pt x="197" y="504"/>
                    <a:pt x="168" y="504"/>
                  </a:cubicBezTo>
                  <a:cubicBezTo>
                    <a:pt x="115" y="504"/>
                    <a:pt x="115" y="504"/>
                    <a:pt x="115" y="504"/>
                  </a:cubicBezTo>
                  <a:cubicBezTo>
                    <a:pt x="51" y="504"/>
                    <a:pt x="0" y="452"/>
                    <a:pt x="0" y="389"/>
                  </a:cubicBezTo>
                  <a:cubicBezTo>
                    <a:pt x="0" y="0"/>
                    <a:pt x="0" y="0"/>
                    <a:pt x="0" y="0"/>
                  </a:cubicBezTo>
                  <a:cubicBezTo>
                    <a:pt x="503" y="0"/>
                    <a:pt x="503" y="0"/>
                    <a:pt x="503" y="0"/>
                  </a:cubicBezTo>
                  <a:lnTo>
                    <a:pt x="503" y="389"/>
                  </a:lnTo>
                  <a:close/>
                  <a:moveTo>
                    <a:pt x="456" y="47"/>
                  </a:moveTo>
                  <a:cubicBezTo>
                    <a:pt x="47" y="47"/>
                    <a:pt x="47" y="47"/>
                    <a:pt x="47" y="47"/>
                  </a:cubicBezTo>
                  <a:cubicBezTo>
                    <a:pt x="47" y="389"/>
                    <a:pt x="47" y="389"/>
                    <a:pt x="47" y="389"/>
                  </a:cubicBezTo>
                  <a:cubicBezTo>
                    <a:pt x="47" y="426"/>
                    <a:pt x="77" y="457"/>
                    <a:pt x="115" y="457"/>
                  </a:cubicBezTo>
                  <a:cubicBezTo>
                    <a:pt x="168" y="457"/>
                    <a:pt x="168" y="457"/>
                    <a:pt x="168" y="457"/>
                  </a:cubicBezTo>
                  <a:cubicBezTo>
                    <a:pt x="201" y="457"/>
                    <a:pt x="230" y="470"/>
                    <a:pt x="251" y="492"/>
                  </a:cubicBezTo>
                  <a:cubicBezTo>
                    <a:pt x="252" y="492"/>
                    <a:pt x="252" y="492"/>
                    <a:pt x="252" y="492"/>
                  </a:cubicBezTo>
                  <a:cubicBezTo>
                    <a:pt x="273" y="470"/>
                    <a:pt x="302" y="457"/>
                    <a:pt x="335" y="457"/>
                  </a:cubicBezTo>
                  <a:cubicBezTo>
                    <a:pt x="388" y="457"/>
                    <a:pt x="388" y="457"/>
                    <a:pt x="388" y="457"/>
                  </a:cubicBezTo>
                  <a:cubicBezTo>
                    <a:pt x="426" y="457"/>
                    <a:pt x="456" y="426"/>
                    <a:pt x="456" y="389"/>
                  </a:cubicBezTo>
                  <a:lnTo>
                    <a:pt x="456"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sz="1799"/>
            </a:p>
          </p:txBody>
        </p:sp>
      </p:grpSp>
      <p:sp>
        <p:nvSpPr>
          <p:cNvPr id="2" name="Titel 1"/>
          <p:cNvSpPr>
            <a:spLocks noGrp="1"/>
          </p:cNvSpPr>
          <p:nvPr userDrawn="1">
            <p:ph type="ctrTitle" hasCustomPrompt="1"/>
          </p:nvPr>
        </p:nvSpPr>
        <p:spPr bwMode="white">
          <a:xfrm>
            <a:off x="2545688" y="1835002"/>
            <a:ext cx="5619874" cy="1470025"/>
          </a:xfrm>
        </p:spPr>
        <p:txBody>
          <a:bodyPr anchor="t" anchorCtr="0"/>
          <a:lstStyle>
            <a:lvl1pPr algn="l">
              <a:defRPr sz="4199">
                <a:solidFill>
                  <a:schemeClr val="bg2"/>
                </a:solidFill>
              </a:defRPr>
            </a:lvl1pPr>
          </a:lstStyle>
          <a:p>
            <a:r>
              <a:rPr lang="en-GB" dirty="0"/>
              <a:t>Title (max. 2 lines)</a:t>
            </a:r>
          </a:p>
        </p:txBody>
      </p:sp>
      <p:sp>
        <p:nvSpPr>
          <p:cNvPr id="3" name="Ondertitel 2"/>
          <p:cNvSpPr>
            <a:spLocks noGrp="1"/>
          </p:cNvSpPr>
          <p:nvPr userDrawn="1">
            <p:ph type="subTitle" idx="1" hasCustomPrompt="1"/>
          </p:nvPr>
        </p:nvSpPr>
        <p:spPr bwMode="white">
          <a:xfrm>
            <a:off x="2545688" y="3482165"/>
            <a:ext cx="5619874" cy="288000"/>
          </a:xfrm>
        </p:spPr>
        <p:txBody>
          <a:bodyPr/>
          <a:lstStyle>
            <a:lvl1pPr marL="0" indent="0" algn="l">
              <a:buNone/>
              <a:defRPr>
                <a:solidFill>
                  <a:schemeClr val="bg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dirty="0"/>
              <a:t>[Name]</a:t>
            </a:r>
          </a:p>
        </p:txBody>
      </p:sp>
      <p:sp>
        <p:nvSpPr>
          <p:cNvPr id="9" name="Tijdelijke aanduiding voor tekst 8"/>
          <p:cNvSpPr>
            <a:spLocks noGrp="1"/>
          </p:cNvSpPr>
          <p:nvPr userDrawn="1">
            <p:ph type="body" sz="quarter" idx="13" hasCustomPrompt="1"/>
          </p:nvPr>
        </p:nvSpPr>
        <p:spPr bwMode="white">
          <a:xfrm>
            <a:off x="2545688" y="3781579"/>
            <a:ext cx="5619874" cy="288000"/>
          </a:xfrm>
        </p:spPr>
        <p:txBody>
          <a:bodyPr/>
          <a:lstStyle>
            <a:lvl1pPr>
              <a:defRPr b="0">
                <a:solidFill>
                  <a:schemeClr val="bg2"/>
                </a:solidFill>
              </a:defRPr>
            </a:lvl1pPr>
          </a:lstStyle>
          <a:p>
            <a:pPr lvl="0"/>
            <a:r>
              <a:rPr lang="en-GB" dirty="0"/>
              <a:t>[Job description]</a:t>
            </a:r>
          </a:p>
        </p:txBody>
      </p:sp>
      <p:sp>
        <p:nvSpPr>
          <p:cNvPr id="4" name="Tijdelijke aanduiding voor datum 3"/>
          <p:cNvSpPr>
            <a:spLocks noGrp="1"/>
          </p:cNvSpPr>
          <p:nvPr userDrawn="1">
            <p:ph type="dt" sz="half" idx="10"/>
          </p:nvPr>
        </p:nvSpPr>
        <p:spPr bwMode="white">
          <a:xfrm>
            <a:off x="2548137" y="6139997"/>
            <a:ext cx="3724030" cy="365125"/>
          </a:xfrm>
        </p:spPr>
        <p:txBody>
          <a:bodyPr/>
          <a:lstStyle>
            <a:lvl1pPr algn="l">
              <a:defRPr sz="1200" b="0">
                <a:solidFill>
                  <a:schemeClr val="bg2"/>
                </a:solidFill>
              </a:defRPr>
            </a:lvl1pPr>
          </a:lstStyle>
          <a:p>
            <a:endParaRPr lang="en-GB"/>
          </a:p>
        </p:txBody>
      </p:sp>
      <p:sp>
        <p:nvSpPr>
          <p:cNvPr id="236" name="Tijdelijke aanduiding voor tekst 15"/>
          <p:cNvSpPr>
            <a:spLocks noGrp="1" noChangeAspect="1"/>
          </p:cNvSpPr>
          <p:nvPr>
            <p:ph type="body" sz="quarter" idx="14" hasCustomPrompt="1"/>
          </p:nvPr>
        </p:nvSpPr>
        <p:spPr>
          <a:xfrm>
            <a:off x="6618152" y="518400"/>
            <a:ext cx="4924731" cy="792000"/>
          </a:xfrm>
        </p:spPr>
        <p:txBody>
          <a:bodyPr/>
          <a:lstStyle>
            <a:lvl1pPr algn="r">
              <a:defRPr sz="1200" b="0" baseline="0">
                <a:solidFill>
                  <a:schemeClr val="bg1"/>
                </a:solidFill>
              </a:defRPr>
            </a:lvl1pPr>
          </a:lstStyle>
          <a:p>
            <a:pPr lvl="0"/>
            <a:r>
              <a:rPr lang="en-GB" dirty="0"/>
              <a:t>[Name of faculty (bold), </a:t>
            </a:r>
            <a:br>
              <a:rPr lang="en-GB" dirty="0"/>
            </a:br>
            <a:r>
              <a:rPr lang="en-GB" dirty="0"/>
              <a:t>department or division (normal)</a:t>
            </a:r>
            <a:br>
              <a:rPr lang="en-GB" dirty="0"/>
            </a:br>
            <a:r>
              <a:rPr lang="en-GB" dirty="0"/>
              <a:t>total max. 4 lines]</a:t>
            </a:r>
          </a:p>
          <a:p>
            <a:pPr lvl="0"/>
            <a:endParaRPr lang="en-GB" dirty="0"/>
          </a:p>
        </p:txBody>
      </p:sp>
      <p:sp>
        <p:nvSpPr>
          <p:cNvPr id="173" name="Utrecht"/>
          <p:cNvSpPr>
            <a:spLocks noEditPoints="1"/>
          </p:cNvSpPr>
          <p:nvPr userDrawn="1"/>
        </p:nvSpPr>
        <p:spPr bwMode="auto">
          <a:xfrm>
            <a:off x="1299825" y="708025"/>
            <a:ext cx="1882285" cy="209550"/>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2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9"/>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9"/>
                  <a:pt x="2762" y="329"/>
                  <a:pt x="2762" y="329"/>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1"/>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3"/>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3"/>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4"/>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4"/>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3"/>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1"/>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7"/>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2"/>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endParaRPr lang="en-GB" sz="1799"/>
          </a:p>
        </p:txBody>
      </p:sp>
    </p:spTree>
    <p:extLst>
      <p:ext uri="{BB962C8B-B14F-4D97-AF65-F5344CB8AC3E}">
        <p14:creationId xmlns:p14="http://schemas.microsoft.com/office/powerpoint/2010/main" val="235511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and black text block">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0" name="Picture 5" descr="PPT_titelpag_verloop-04.png"/>
          <p:cNvPicPr>
            <a:picLocks noChangeAspect="1"/>
          </p:cNvPicPr>
          <p:nvPr userDrawn="1"/>
        </p:nvPicPr>
        <p:blipFill>
          <a:blip r:embed="rId3" cstate="print"/>
          <a:stretch>
            <a:fillRect/>
          </a:stretch>
        </p:blipFill>
        <p:spPr>
          <a:xfrm>
            <a:off x="0" y="0"/>
            <a:ext cx="2339683" cy="6858000"/>
          </a:xfrm>
          <a:prstGeom prst="rect">
            <a:avLst/>
          </a:prstGeom>
        </p:spPr>
      </p:pic>
      <p:grpSp>
        <p:nvGrpSpPr>
          <p:cNvPr id="72" name="Group 5"/>
          <p:cNvGrpSpPr>
            <a:grpSpLocks noChangeAspect="1"/>
          </p:cNvGrpSpPr>
          <p:nvPr userDrawn="1"/>
        </p:nvGrpSpPr>
        <p:grpSpPr bwMode="auto">
          <a:xfrm>
            <a:off x="550720" y="0"/>
            <a:ext cx="1385527" cy="6853238"/>
            <a:chOff x="347" y="0"/>
            <a:chExt cx="873" cy="4317"/>
          </a:xfrm>
        </p:grpSpPr>
        <p:sp>
          <p:nvSpPr>
            <p:cNvPr id="73" name="Freeform 6"/>
            <p:cNvSpPr>
              <a:spLocks/>
            </p:cNvSpPr>
            <p:nvPr userDrawn="1"/>
          </p:nvSpPr>
          <p:spPr bwMode="auto">
            <a:xfrm>
              <a:off x="551" y="0"/>
              <a:ext cx="669" cy="4317"/>
            </a:xfrm>
            <a:custGeom>
              <a:avLst/>
              <a:gdLst>
                <a:gd name="T0" fmla="*/ 28 w 3352"/>
                <a:gd name="T1" fmla="*/ 2583 h 21598"/>
                <a:gd name="T2" fmla="*/ 84 w 3352"/>
                <a:gd name="T3" fmla="*/ 0 h 21598"/>
                <a:gd name="T4" fmla="*/ 56 w 3352"/>
                <a:gd name="T5" fmla="*/ 0 h 21598"/>
                <a:gd name="T6" fmla="*/ 0 w 3352"/>
                <a:gd name="T7" fmla="*/ 2583 h 21598"/>
                <a:gd name="T8" fmla="*/ 3322 w 3352"/>
                <a:gd name="T9" fmla="*/ 21598 h 21598"/>
                <a:gd name="T10" fmla="*/ 3352 w 3352"/>
                <a:gd name="T11" fmla="*/ 21598 h 21598"/>
                <a:gd name="T12" fmla="*/ 28 w 3352"/>
                <a:gd name="T13" fmla="*/ 2583 h 21598"/>
              </a:gdLst>
              <a:ahLst/>
              <a:cxnLst>
                <a:cxn ang="0">
                  <a:pos x="T0" y="T1"/>
                </a:cxn>
                <a:cxn ang="0">
                  <a:pos x="T2" y="T3"/>
                </a:cxn>
                <a:cxn ang="0">
                  <a:pos x="T4" y="T5"/>
                </a:cxn>
                <a:cxn ang="0">
                  <a:pos x="T6" y="T7"/>
                </a:cxn>
                <a:cxn ang="0">
                  <a:pos x="T8" y="T9"/>
                </a:cxn>
                <a:cxn ang="0">
                  <a:pos x="T10" y="T11"/>
                </a:cxn>
                <a:cxn ang="0">
                  <a:pos x="T12" y="T13"/>
                </a:cxn>
              </a:cxnLst>
              <a:rect l="0" t="0" r="r" b="b"/>
              <a:pathLst>
                <a:path w="3352" h="21598">
                  <a:moveTo>
                    <a:pt x="28" y="2583"/>
                  </a:moveTo>
                  <a:cubicBezTo>
                    <a:pt x="28" y="1745"/>
                    <a:pt x="47" y="844"/>
                    <a:pt x="84" y="0"/>
                  </a:cubicBezTo>
                  <a:cubicBezTo>
                    <a:pt x="56" y="0"/>
                    <a:pt x="56" y="0"/>
                    <a:pt x="56" y="0"/>
                  </a:cubicBezTo>
                  <a:cubicBezTo>
                    <a:pt x="19" y="844"/>
                    <a:pt x="0" y="1745"/>
                    <a:pt x="0" y="2583"/>
                  </a:cubicBezTo>
                  <a:cubicBezTo>
                    <a:pt x="0" y="9091"/>
                    <a:pt x="1117" y="15489"/>
                    <a:pt x="3322" y="21598"/>
                  </a:cubicBezTo>
                  <a:cubicBezTo>
                    <a:pt x="3352" y="21598"/>
                    <a:pt x="3352" y="21598"/>
                    <a:pt x="3352" y="21598"/>
                  </a:cubicBezTo>
                  <a:cubicBezTo>
                    <a:pt x="1146" y="15489"/>
                    <a:pt x="28" y="9091"/>
                    <a:pt x="28" y="2583"/>
                  </a:cubicBezTo>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4" name="Freeform 7"/>
            <p:cNvSpPr>
              <a:spLocks/>
            </p:cNvSpPr>
            <p:nvPr userDrawn="1"/>
          </p:nvSpPr>
          <p:spPr bwMode="auto">
            <a:xfrm>
              <a:off x="347"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5" name="Freeform 8"/>
            <p:cNvSpPr>
              <a:spLocks/>
            </p:cNvSpPr>
            <p:nvPr userDrawn="1"/>
          </p:nvSpPr>
          <p:spPr bwMode="auto">
            <a:xfrm>
              <a:off x="347"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6" name="Freeform 9"/>
            <p:cNvSpPr>
              <a:spLocks/>
            </p:cNvSpPr>
            <p:nvPr userDrawn="1"/>
          </p:nvSpPr>
          <p:spPr bwMode="auto">
            <a:xfrm>
              <a:off x="587"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7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7"/>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7" name="Freeform 10"/>
            <p:cNvSpPr>
              <a:spLocks noEditPoints="1"/>
            </p:cNvSpPr>
            <p:nvPr userDrawn="1"/>
          </p:nvSpPr>
          <p:spPr bwMode="auto">
            <a:xfrm>
              <a:off x="625"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8" name="Freeform 11"/>
            <p:cNvSpPr>
              <a:spLocks/>
            </p:cNvSpPr>
            <p:nvPr userDrawn="1"/>
          </p:nvSpPr>
          <p:spPr bwMode="auto">
            <a:xfrm>
              <a:off x="666"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79" name="Freeform 12"/>
            <p:cNvSpPr>
              <a:spLocks/>
            </p:cNvSpPr>
            <p:nvPr userDrawn="1"/>
          </p:nvSpPr>
          <p:spPr bwMode="auto">
            <a:xfrm>
              <a:off x="666"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80" name="Freeform 13"/>
            <p:cNvSpPr>
              <a:spLocks/>
            </p:cNvSpPr>
            <p:nvPr userDrawn="1"/>
          </p:nvSpPr>
          <p:spPr bwMode="auto">
            <a:xfrm>
              <a:off x="719"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81" name="Freeform 14"/>
            <p:cNvSpPr>
              <a:spLocks/>
            </p:cNvSpPr>
            <p:nvPr userDrawn="1"/>
          </p:nvSpPr>
          <p:spPr bwMode="auto">
            <a:xfrm>
              <a:off x="719"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82" name="Freeform 15"/>
            <p:cNvSpPr>
              <a:spLocks/>
            </p:cNvSpPr>
            <p:nvPr userDrawn="1"/>
          </p:nvSpPr>
          <p:spPr bwMode="auto">
            <a:xfrm>
              <a:off x="730"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83" name="Freeform 16"/>
            <p:cNvSpPr>
              <a:spLocks/>
            </p:cNvSpPr>
            <p:nvPr userDrawn="1"/>
          </p:nvSpPr>
          <p:spPr bwMode="auto">
            <a:xfrm>
              <a:off x="730"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84" name="Freeform 17"/>
            <p:cNvSpPr>
              <a:spLocks/>
            </p:cNvSpPr>
            <p:nvPr userDrawn="1"/>
          </p:nvSpPr>
          <p:spPr bwMode="auto">
            <a:xfrm>
              <a:off x="728"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5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7"/>
                    <a:pt x="68" y="115"/>
                    <a:pt x="47" y="112"/>
                  </a:cubicBezTo>
                  <a:cubicBezTo>
                    <a:pt x="11" y="108"/>
                    <a:pt x="0" y="77"/>
                    <a:pt x="4" y="45"/>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85" name="Freeform 18"/>
            <p:cNvSpPr>
              <a:spLocks/>
            </p:cNvSpPr>
            <p:nvPr userDrawn="1"/>
          </p:nvSpPr>
          <p:spPr bwMode="auto">
            <a:xfrm>
              <a:off x="719"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86" name="Freeform 19"/>
            <p:cNvSpPr>
              <a:spLocks/>
            </p:cNvSpPr>
            <p:nvPr userDrawn="1"/>
          </p:nvSpPr>
          <p:spPr bwMode="auto">
            <a:xfrm>
              <a:off x="719"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87" name="Freeform 20"/>
            <p:cNvSpPr>
              <a:spLocks/>
            </p:cNvSpPr>
            <p:nvPr userDrawn="1"/>
          </p:nvSpPr>
          <p:spPr bwMode="auto">
            <a:xfrm>
              <a:off x="698"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88" name="Freeform 21"/>
            <p:cNvSpPr>
              <a:spLocks/>
            </p:cNvSpPr>
            <p:nvPr userDrawn="1"/>
          </p:nvSpPr>
          <p:spPr bwMode="auto">
            <a:xfrm>
              <a:off x="698"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89" name="Freeform 22"/>
            <p:cNvSpPr>
              <a:spLocks/>
            </p:cNvSpPr>
            <p:nvPr userDrawn="1"/>
          </p:nvSpPr>
          <p:spPr bwMode="auto">
            <a:xfrm>
              <a:off x="669"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90" name="Freeform 23"/>
            <p:cNvSpPr>
              <a:spLocks/>
            </p:cNvSpPr>
            <p:nvPr userDrawn="1"/>
          </p:nvSpPr>
          <p:spPr bwMode="auto">
            <a:xfrm>
              <a:off x="669"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91" name="Freeform 24"/>
            <p:cNvSpPr>
              <a:spLocks/>
            </p:cNvSpPr>
            <p:nvPr userDrawn="1"/>
          </p:nvSpPr>
          <p:spPr bwMode="auto">
            <a:xfrm>
              <a:off x="633"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92" name="Freeform 25"/>
            <p:cNvSpPr>
              <a:spLocks/>
            </p:cNvSpPr>
            <p:nvPr userDrawn="1"/>
          </p:nvSpPr>
          <p:spPr bwMode="auto">
            <a:xfrm>
              <a:off x="633"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93" name="Freeform 26"/>
            <p:cNvSpPr>
              <a:spLocks/>
            </p:cNvSpPr>
            <p:nvPr userDrawn="1"/>
          </p:nvSpPr>
          <p:spPr bwMode="auto">
            <a:xfrm>
              <a:off x="584"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94" name="Freeform 27"/>
            <p:cNvSpPr>
              <a:spLocks/>
            </p:cNvSpPr>
            <p:nvPr userDrawn="1"/>
          </p:nvSpPr>
          <p:spPr bwMode="auto">
            <a:xfrm>
              <a:off x="501"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95" name="Freeform 28"/>
            <p:cNvSpPr>
              <a:spLocks/>
            </p:cNvSpPr>
            <p:nvPr userDrawn="1"/>
          </p:nvSpPr>
          <p:spPr bwMode="auto">
            <a:xfrm>
              <a:off x="501"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96" name="Freeform 29"/>
            <p:cNvSpPr>
              <a:spLocks/>
            </p:cNvSpPr>
            <p:nvPr userDrawn="1"/>
          </p:nvSpPr>
          <p:spPr bwMode="auto">
            <a:xfrm>
              <a:off x="458"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97" name="Freeform 30"/>
            <p:cNvSpPr>
              <a:spLocks/>
            </p:cNvSpPr>
            <p:nvPr userDrawn="1"/>
          </p:nvSpPr>
          <p:spPr bwMode="auto">
            <a:xfrm>
              <a:off x="458"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98" name="Freeform 31"/>
            <p:cNvSpPr>
              <a:spLocks/>
            </p:cNvSpPr>
            <p:nvPr userDrawn="1"/>
          </p:nvSpPr>
          <p:spPr bwMode="auto">
            <a:xfrm>
              <a:off x="417"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99" name="Freeform 32"/>
            <p:cNvSpPr>
              <a:spLocks/>
            </p:cNvSpPr>
            <p:nvPr userDrawn="1"/>
          </p:nvSpPr>
          <p:spPr bwMode="auto">
            <a:xfrm>
              <a:off x="417"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100" name="Freeform 33"/>
            <p:cNvSpPr>
              <a:spLocks/>
            </p:cNvSpPr>
            <p:nvPr userDrawn="1"/>
          </p:nvSpPr>
          <p:spPr bwMode="auto">
            <a:xfrm>
              <a:off x="375"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01" name="Freeform 34"/>
            <p:cNvSpPr>
              <a:spLocks/>
            </p:cNvSpPr>
            <p:nvPr userDrawn="1"/>
          </p:nvSpPr>
          <p:spPr bwMode="auto">
            <a:xfrm>
              <a:off x="375"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102" name="Freeform 35"/>
            <p:cNvSpPr>
              <a:spLocks/>
            </p:cNvSpPr>
            <p:nvPr userDrawn="1"/>
          </p:nvSpPr>
          <p:spPr bwMode="auto">
            <a:xfrm>
              <a:off x="358"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03" name="Freeform 36"/>
            <p:cNvSpPr>
              <a:spLocks/>
            </p:cNvSpPr>
            <p:nvPr userDrawn="1"/>
          </p:nvSpPr>
          <p:spPr bwMode="auto">
            <a:xfrm>
              <a:off x="347"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04" name="Freeform 37"/>
            <p:cNvSpPr>
              <a:spLocks/>
            </p:cNvSpPr>
            <p:nvPr userDrawn="1"/>
          </p:nvSpPr>
          <p:spPr bwMode="auto">
            <a:xfrm>
              <a:off x="347"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105" name="Freeform 38"/>
            <p:cNvSpPr>
              <a:spLocks/>
            </p:cNvSpPr>
            <p:nvPr userDrawn="1"/>
          </p:nvSpPr>
          <p:spPr bwMode="auto">
            <a:xfrm>
              <a:off x="348"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06" name="Freeform 39"/>
            <p:cNvSpPr>
              <a:spLocks/>
            </p:cNvSpPr>
            <p:nvPr userDrawn="1"/>
          </p:nvSpPr>
          <p:spPr bwMode="auto">
            <a:xfrm>
              <a:off x="359"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07" name="Freeform 40"/>
            <p:cNvSpPr>
              <a:spLocks/>
            </p:cNvSpPr>
            <p:nvPr userDrawn="1"/>
          </p:nvSpPr>
          <p:spPr bwMode="auto">
            <a:xfrm>
              <a:off x="359"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108" name="Freeform 41"/>
            <p:cNvSpPr>
              <a:spLocks/>
            </p:cNvSpPr>
            <p:nvPr userDrawn="1"/>
          </p:nvSpPr>
          <p:spPr bwMode="auto">
            <a:xfrm>
              <a:off x="405"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09" name="Freeform 42"/>
            <p:cNvSpPr>
              <a:spLocks/>
            </p:cNvSpPr>
            <p:nvPr userDrawn="1"/>
          </p:nvSpPr>
          <p:spPr bwMode="auto">
            <a:xfrm>
              <a:off x="405"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110" name="Freeform 43"/>
            <p:cNvSpPr>
              <a:spLocks noEditPoints="1"/>
            </p:cNvSpPr>
            <p:nvPr userDrawn="1"/>
          </p:nvSpPr>
          <p:spPr bwMode="auto">
            <a:xfrm>
              <a:off x="447" y="312"/>
              <a:ext cx="36" cy="37"/>
            </a:xfrm>
            <a:custGeom>
              <a:avLst/>
              <a:gdLst>
                <a:gd name="T0" fmla="*/ 54 w 181"/>
                <a:gd name="T1" fmla="*/ 24 h 186"/>
                <a:gd name="T2" fmla="*/ 161 w 181"/>
                <a:gd name="T3" fmla="*/ 56 h 186"/>
                <a:gd name="T4" fmla="*/ 127 w 181"/>
                <a:gd name="T5" fmla="*/ 163 h 186"/>
                <a:gd name="T6" fmla="*/ 20 w 181"/>
                <a:gd name="T7" fmla="*/ 131 h 186"/>
                <a:gd name="T8" fmla="*/ 54 w 181"/>
                <a:gd name="T9" fmla="*/ 24 h 186"/>
                <a:gd name="T10" fmla="*/ 113 w 181"/>
                <a:gd name="T11" fmla="*/ 136 h 186"/>
                <a:gd name="T12" fmla="*/ 126 w 181"/>
                <a:gd name="T13" fmla="*/ 75 h 186"/>
                <a:gd name="T14" fmla="*/ 68 w 181"/>
                <a:gd name="T15" fmla="*/ 51 h 186"/>
                <a:gd name="T16" fmla="*/ 55 w 181"/>
                <a:gd name="T17" fmla="*/ 112 h 186"/>
                <a:gd name="T18" fmla="*/ 113 w 181"/>
                <a:gd name="T19" fmla="*/ 1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1"/>
                  </a:cubicBezTo>
                  <a:cubicBezTo>
                    <a:pt x="0" y="92"/>
                    <a:pt x="10" y="47"/>
                    <a:pt x="54" y="24"/>
                  </a:cubicBezTo>
                  <a:close/>
                  <a:moveTo>
                    <a:pt x="113" y="136"/>
                  </a:moveTo>
                  <a:cubicBezTo>
                    <a:pt x="132" y="125"/>
                    <a:pt x="141" y="103"/>
                    <a:pt x="126" y="75"/>
                  </a:cubicBezTo>
                  <a:cubicBezTo>
                    <a:pt x="111" y="46"/>
                    <a:pt x="88" y="41"/>
                    <a:pt x="68" y="51"/>
                  </a:cubicBezTo>
                  <a:cubicBezTo>
                    <a:pt x="49" y="62"/>
                    <a:pt x="40" y="83"/>
                    <a:pt x="55" y="112"/>
                  </a:cubicBezTo>
                  <a:cubicBezTo>
                    <a:pt x="70" y="141"/>
                    <a:pt x="93" y="146"/>
                    <a:pt x="113" y="136"/>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11" name="Freeform 44"/>
            <p:cNvSpPr>
              <a:spLocks/>
            </p:cNvSpPr>
            <p:nvPr userDrawn="1"/>
          </p:nvSpPr>
          <p:spPr bwMode="auto">
            <a:xfrm>
              <a:off x="495"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12" name="Freeform 45"/>
            <p:cNvSpPr>
              <a:spLocks noEditPoints="1"/>
            </p:cNvSpPr>
            <p:nvPr userDrawn="1"/>
          </p:nvSpPr>
          <p:spPr bwMode="auto">
            <a:xfrm>
              <a:off x="348" y="294"/>
              <a:ext cx="413" cy="414"/>
            </a:xfrm>
            <a:custGeom>
              <a:avLst/>
              <a:gdLst>
                <a:gd name="T0" fmla="*/ 1176 w 2069"/>
                <a:gd name="T1" fmla="*/ 2060 h 2070"/>
                <a:gd name="T2" fmla="*/ 1386 w 2069"/>
                <a:gd name="T3" fmla="*/ 2009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4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9"/>
                  </a:moveTo>
                  <a:cubicBezTo>
                    <a:pt x="1319" y="2033"/>
                    <a:pt x="1248" y="2050"/>
                    <a:pt x="1176" y="2060"/>
                  </a:cubicBezTo>
                  <a:cubicBezTo>
                    <a:pt x="1133" y="1437"/>
                    <a:pt x="1133" y="1437"/>
                    <a:pt x="1133" y="1437"/>
                  </a:cubicBezTo>
                  <a:lnTo>
                    <a:pt x="1386" y="2009"/>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4"/>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4"/>
                  </a:moveTo>
                  <a:cubicBezTo>
                    <a:pt x="2059" y="873"/>
                    <a:pt x="2068" y="945"/>
                    <a:pt x="2069" y="1018"/>
                  </a:cubicBezTo>
                  <a:cubicBezTo>
                    <a:pt x="1445" y="985"/>
                    <a:pt x="1445" y="985"/>
                    <a:pt x="1445" y="985"/>
                  </a:cubicBezTo>
                  <a:lnTo>
                    <a:pt x="2043" y="804"/>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4"/>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13" name="Oval 46"/>
            <p:cNvSpPr>
              <a:spLocks noChangeArrowheads="1"/>
            </p:cNvSpPr>
            <p:nvPr userDrawn="1"/>
          </p:nvSpPr>
          <p:spPr bwMode="auto">
            <a:xfrm>
              <a:off x="547"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14" name="Freeform 47"/>
            <p:cNvSpPr>
              <a:spLocks/>
            </p:cNvSpPr>
            <p:nvPr userDrawn="1"/>
          </p:nvSpPr>
          <p:spPr bwMode="auto">
            <a:xfrm>
              <a:off x="703"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15" name="Oval 48"/>
            <p:cNvSpPr>
              <a:spLocks noChangeArrowheads="1"/>
            </p:cNvSpPr>
            <p:nvPr userDrawn="1"/>
          </p:nvSpPr>
          <p:spPr bwMode="auto">
            <a:xfrm>
              <a:off x="547"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16" name="Freeform 49"/>
            <p:cNvSpPr>
              <a:spLocks/>
            </p:cNvSpPr>
            <p:nvPr userDrawn="1"/>
          </p:nvSpPr>
          <p:spPr bwMode="auto">
            <a:xfrm>
              <a:off x="388"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17" name="Freeform 50"/>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18" name="Freeform 51"/>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19" name="Freeform 52"/>
            <p:cNvSpPr>
              <a:spLocks/>
            </p:cNvSpPr>
            <p:nvPr userDrawn="1"/>
          </p:nvSpPr>
          <p:spPr bwMode="auto">
            <a:xfrm>
              <a:off x="353"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0" name="Freeform 53"/>
            <p:cNvSpPr>
              <a:spLocks/>
            </p:cNvSpPr>
            <p:nvPr userDrawn="1"/>
          </p:nvSpPr>
          <p:spPr bwMode="auto">
            <a:xfrm>
              <a:off x="353"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1" name="Freeform 54"/>
            <p:cNvSpPr>
              <a:spLocks/>
            </p:cNvSpPr>
            <p:nvPr userDrawn="1"/>
          </p:nvSpPr>
          <p:spPr bwMode="auto">
            <a:xfrm>
              <a:off x="370"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2" name="Freeform 55"/>
            <p:cNvSpPr>
              <a:spLocks/>
            </p:cNvSpPr>
            <p:nvPr userDrawn="1"/>
          </p:nvSpPr>
          <p:spPr bwMode="auto">
            <a:xfrm>
              <a:off x="370"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3" name="Freeform 56"/>
            <p:cNvSpPr>
              <a:spLocks/>
            </p:cNvSpPr>
            <p:nvPr userDrawn="1"/>
          </p:nvSpPr>
          <p:spPr bwMode="auto">
            <a:xfrm>
              <a:off x="522"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4" name="Freeform 57"/>
            <p:cNvSpPr>
              <a:spLocks/>
            </p:cNvSpPr>
            <p:nvPr userDrawn="1"/>
          </p:nvSpPr>
          <p:spPr bwMode="auto">
            <a:xfrm>
              <a:off x="522"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5" name="Freeform 58"/>
            <p:cNvSpPr>
              <a:spLocks noEditPoints="1"/>
            </p:cNvSpPr>
            <p:nvPr userDrawn="1"/>
          </p:nvSpPr>
          <p:spPr bwMode="auto">
            <a:xfrm>
              <a:off x="519"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6" name="Freeform 60"/>
            <p:cNvSpPr>
              <a:spLocks noEditPoints="1"/>
            </p:cNvSpPr>
            <p:nvPr userDrawn="1"/>
          </p:nvSpPr>
          <p:spPr bwMode="auto">
            <a:xfrm>
              <a:off x="584"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7"/>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7" name="Freeform 61"/>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8" name="Freeform 62"/>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29" name="Freeform 63"/>
            <p:cNvSpPr>
              <a:spLocks noEditPoints="1"/>
            </p:cNvSpPr>
            <p:nvPr userDrawn="1"/>
          </p:nvSpPr>
          <p:spPr bwMode="auto">
            <a:xfrm>
              <a:off x="348"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200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3"/>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4"/>
                  </a:cubicBezTo>
                  <a:cubicBezTo>
                    <a:pt x="1905" y="1146"/>
                    <a:pt x="1916" y="1177"/>
                    <a:pt x="1952" y="1181"/>
                  </a:cubicBezTo>
                  <a:cubicBezTo>
                    <a:pt x="1973" y="1184"/>
                    <a:pt x="1989" y="1176"/>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1"/>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7"/>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200"/>
                  </a:cubicBezTo>
                  <a:cubicBezTo>
                    <a:pt x="500" y="169"/>
                    <a:pt x="503" y="135"/>
                    <a:pt x="527" y="110"/>
                  </a:cubicBezTo>
                  <a:close/>
                  <a:moveTo>
                    <a:pt x="551" y="181"/>
                  </a:moveTo>
                  <a:cubicBezTo>
                    <a:pt x="566" y="210"/>
                    <a:pt x="589" y="215"/>
                    <a:pt x="609" y="205"/>
                  </a:cubicBezTo>
                  <a:cubicBezTo>
                    <a:pt x="628" y="194"/>
                    <a:pt x="637" y="172"/>
                    <a:pt x="622" y="144"/>
                  </a:cubicBezTo>
                  <a:cubicBezTo>
                    <a:pt x="607" y="115"/>
                    <a:pt x="584" y="110"/>
                    <a:pt x="564" y="120"/>
                  </a:cubicBezTo>
                  <a:cubicBezTo>
                    <a:pt x="545" y="131"/>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130" name="Logo zon"/>
          <p:cNvSpPr/>
          <p:nvPr userDrawn="1"/>
        </p:nvSpPr>
        <p:spPr>
          <a:xfrm>
            <a:off x="2296515" y="1704977"/>
            <a:ext cx="6086477" cy="2552699"/>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ln>
                <a:noFill/>
              </a:ln>
            </a:endParaRPr>
          </a:p>
        </p:txBody>
      </p:sp>
      <p:sp>
        <p:nvSpPr>
          <p:cNvPr id="5" name="Tijdelijke aanduiding voor voettekst 4"/>
          <p:cNvSpPr>
            <a:spLocks noGrp="1"/>
          </p:cNvSpPr>
          <p:nvPr userDrawn="1">
            <p:ph type="ftr" sz="quarter" idx="11"/>
          </p:nvPr>
        </p:nvSpPr>
        <p:spPr>
          <a:xfrm>
            <a:off x="13536002" y="7533552"/>
            <a:ext cx="48000" cy="36000"/>
          </a:xfrm>
        </p:spPr>
        <p:txBody>
          <a:bodyPr/>
          <a:lstStyle>
            <a:lvl1pPr>
              <a:defRPr sz="100">
                <a:solidFill>
                  <a:srgbClr val="211C1C"/>
                </a:solidFill>
              </a:defRPr>
            </a:lvl1pPr>
          </a:lstStyle>
          <a:p>
            <a:r>
              <a:rPr lang="nl-NL"/>
              <a:t>Aangrenzende wetgeving voor de BVF | BVF cursus 3 okt 2023</a:t>
            </a:r>
            <a:endParaRPr lang="en-GB"/>
          </a:p>
        </p:txBody>
      </p:sp>
      <p:sp>
        <p:nvSpPr>
          <p:cNvPr id="6" name="Tijdelijke aanduiding voor dianummer 5"/>
          <p:cNvSpPr>
            <a:spLocks noGrp="1"/>
          </p:cNvSpPr>
          <p:nvPr userDrawn="1">
            <p:ph type="sldNum" sz="quarter" idx="12"/>
          </p:nvPr>
        </p:nvSpPr>
        <p:spPr>
          <a:xfrm>
            <a:off x="13536002" y="7533552"/>
            <a:ext cx="48000" cy="36000"/>
          </a:xfrm>
        </p:spPr>
        <p:txBody>
          <a:bodyPr/>
          <a:lstStyle>
            <a:lvl1pPr>
              <a:defRPr sz="100">
                <a:solidFill>
                  <a:srgbClr val="211C1C"/>
                </a:solidFill>
              </a:defRPr>
            </a:lvl1pPr>
          </a:lstStyle>
          <a:p>
            <a:fld id="{1336C48C-F87C-4E4B-81EF-5027B17D1F61}" type="slidenum">
              <a:rPr lang="en-GB" smtClean="0"/>
              <a:pPr/>
              <a:t>‹nr.›</a:t>
            </a:fld>
            <a:endParaRPr lang="en-GB"/>
          </a:p>
        </p:txBody>
      </p:sp>
      <p:sp>
        <p:nvSpPr>
          <p:cNvPr id="2" name="Titel 1"/>
          <p:cNvSpPr>
            <a:spLocks noGrp="1"/>
          </p:cNvSpPr>
          <p:nvPr userDrawn="1">
            <p:ph type="ctrTitle" hasCustomPrompt="1"/>
          </p:nvPr>
        </p:nvSpPr>
        <p:spPr bwMode="white">
          <a:xfrm>
            <a:off x="2545688" y="1835002"/>
            <a:ext cx="5619874" cy="1470025"/>
          </a:xfrm>
        </p:spPr>
        <p:txBody>
          <a:bodyPr anchor="t" anchorCtr="0"/>
          <a:lstStyle>
            <a:lvl1pPr algn="l">
              <a:defRPr sz="4199">
                <a:solidFill>
                  <a:schemeClr val="bg2"/>
                </a:solidFill>
              </a:defRPr>
            </a:lvl1pPr>
          </a:lstStyle>
          <a:p>
            <a:r>
              <a:rPr lang="en-GB" dirty="0"/>
              <a:t>Title (max. 2 lines)</a:t>
            </a:r>
          </a:p>
        </p:txBody>
      </p:sp>
      <p:sp>
        <p:nvSpPr>
          <p:cNvPr id="3" name="Ondertitel 2"/>
          <p:cNvSpPr>
            <a:spLocks noGrp="1"/>
          </p:cNvSpPr>
          <p:nvPr userDrawn="1">
            <p:ph type="subTitle" idx="1" hasCustomPrompt="1"/>
          </p:nvPr>
        </p:nvSpPr>
        <p:spPr bwMode="white">
          <a:xfrm>
            <a:off x="2545688" y="3482165"/>
            <a:ext cx="5619874" cy="288000"/>
          </a:xfrm>
        </p:spPr>
        <p:txBody>
          <a:bodyPr/>
          <a:lstStyle>
            <a:lvl1pPr marL="0" indent="0" algn="l">
              <a:buNone/>
              <a:defRPr>
                <a:solidFill>
                  <a:schemeClr val="bg2"/>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dirty="0"/>
              <a:t>[Name]</a:t>
            </a:r>
          </a:p>
        </p:txBody>
      </p:sp>
      <p:sp>
        <p:nvSpPr>
          <p:cNvPr id="9" name="Tijdelijke aanduiding voor tekst 8"/>
          <p:cNvSpPr>
            <a:spLocks noGrp="1"/>
          </p:cNvSpPr>
          <p:nvPr userDrawn="1">
            <p:ph type="body" sz="quarter" idx="13" hasCustomPrompt="1"/>
          </p:nvPr>
        </p:nvSpPr>
        <p:spPr bwMode="white">
          <a:xfrm>
            <a:off x="2545688" y="3781579"/>
            <a:ext cx="5619874" cy="288000"/>
          </a:xfrm>
        </p:spPr>
        <p:txBody>
          <a:bodyPr/>
          <a:lstStyle>
            <a:lvl1pPr>
              <a:defRPr b="0">
                <a:solidFill>
                  <a:schemeClr val="bg2"/>
                </a:solidFill>
              </a:defRPr>
            </a:lvl1pPr>
          </a:lstStyle>
          <a:p>
            <a:pPr lvl="0"/>
            <a:r>
              <a:rPr lang="en-GB" dirty="0"/>
              <a:t>[Job description]</a:t>
            </a:r>
          </a:p>
        </p:txBody>
      </p:sp>
      <p:sp>
        <p:nvSpPr>
          <p:cNvPr id="4" name="Tijdelijke aanduiding voor datum 3"/>
          <p:cNvSpPr>
            <a:spLocks noGrp="1"/>
          </p:cNvSpPr>
          <p:nvPr userDrawn="1">
            <p:ph type="dt" sz="half" idx="10"/>
          </p:nvPr>
        </p:nvSpPr>
        <p:spPr bwMode="white">
          <a:xfrm>
            <a:off x="2548137" y="6139997"/>
            <a:ext cx="3724030" cy="365125"/>
          </a:xfrm>
        </p:spPr>
        <p:txBody>
          <a:bodyPr/>
          <a:lstStyle>
            <a:lvl1pPr algn="l">
              <a:defRPr sz="1200" b="0">
                <a:solidFill>
                  <a:schemeClr val="bg2"/>
                </a:solidFill>
              </a:defRPr>
            </a:lvl1pPr>
          </a:lstStyle>
          <a:p>
            <a:endParaRPr lang="en-GB"/>
          </a:p>
        </p:txBody>
      </p:sp>
      <p:sp>
        <p:nvSpPr>
          <p:cNvPr id="296" name="Tijdelijke aanduiding voor tekst 15"/>
          <p:cNvSpPr>
            <a:spLocks noGrp="1" noChangeAspect="1"/>
          </p:cNvSpPr>
          <p:nvPr>
            <p:ph type="body" sz="quarter" idx="14" hasCustomPrompt="1"/>
          </p:nvPr>
        </p:nvSpPr>
        <p:spPr>
          <a:xfrm>
            <a:off x="6618152" y="518400"/>
            <a:ext cx="4924731" cy="792000"/>
          </a:xfrm>
        </p:spPr>
        <p:txBody>
          <a:bodyPr/>
          <a:lstStyle>
            <a:lvl1pPr algn="r">
              <a:defRPr sz="1200" b="0" baseline="0">
                <a:solidFill>
                  <a:schemeClr val="bg1"/>
                </a:solidFill>
              </a:defRPr>
            </a:lvl1pPr>
          </a:lstStyle>
          <a:p>
            <a:pPr lvl="0"/>
            <a:r>
              <a:rPr lang="en-GB" dirty="0"/>
              <a:t>[Name of faculty (bold), </a:t>
            </a:r>
            <a:br>
              <a:rPr lang="en-GB" dirty="0"/>
            </a:br>
            <a:r>
              <a:rPr lang="en-GB" dirty="0"/>
              <a:t>department or division (normal)</a:t>
            </a:r>
            <a:br>
              <a:rPr lang="en-GB" dirty="0"/>
            </a:br>
            <a:r>
              <a:rPr lang="en-GB" dirty="0"/>
              <a:t>total max. 4 lines]</a:t>
            </a:r>
          </a:p>
          <a:p>
            <a:pPr lvl="0"/>
            <a:endParaRPr lang="en-GB" dirty="0"/>
          </a:p>
        </p:txBody>
      </p:sp>
      <p:sp>
        <p:nvSpPr>
          <p:cNvPr id="132" name="Utrecht"/>
          <p:cNvSpPr>
            <a:spLocks noEditPoints="1"/>
          </p:cNvSpPr>
          <p:nvPr userDrawn="1"/>
        </p:nvSpPr>
        <p:spPr bwMode="auto">
          <a:xfrm>
            <a:off x="1299825" y="708025"/>
            <a:ext cx="1882285" cy="209550"/>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2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9"/>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9"/>
                  <a:pt x="2762" y="329"/>
                  <a:pt x="2762" y="329"/>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1"/>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3"/>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3"/>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4"/>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4"/>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3"/>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1"/>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7"/>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2"/>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endParaRPr lang="en-GB" sz="1799"/>
          </a:p>
        </p:txBody>
      </p:sp>
    </p:spTree>
    <p:extLst>
      <p:ext uri="{BB962C8B-B14F-4D97-AF65-F5344CB8AC3E}">
        <p14:creationId xmlns:p14="http://schemas.microsoft.com/office/powerpoint/2010/main" val="99567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background and white text block">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0" name="Picture 5" descr="PPT_titelpag_verloop-04.png"/>
          <p:cNvPicPr>
            <a:picLocks noChangeAspect="1"/>
          </p:cNvPicPr>
          <p:nvPr userDrawn="1"/>
        </p:nvPicPr>
        <p:blipFill>
          <a:blip r:embed="rId3" cstate="print"/>
          <a:stretch>
            <a:fillRect/>
          </a:stretch>
        </p:blipFill>
        <p:spPr>
          <a:xfrm>
            <a:off x="0" y="0"/>
            <a:ext cx="2339683" cy="6858000"/>
          </a:xfrm>
          <a:prstGeom prst="rect">
            <a:avLst/>
          </a:prstGeom>
        </p:spPr>
      </p:pic>
      <p:grpSp>
        <p:nvGrpSpPr>
          <p:cNvPr id="192" name="Logo zon"/>
          <p:cNvGrpSpPr>
            <a:grpSpLocks noChangeAspect="1"/>
          </p:cNvGrpSpPr>
          <p:nvPr userDrawn="1"/>
        </p:nvGrpSpPr>
        <p:grpSpPr bwMode="auto">
          <a:xfrm>
            <a:off x="550720" y="0"/>
            <a:ext cx="1385527" cy="6853238"/>
            <a:chOff x="347" y="0"/>
            <a:chExt cx="873" cy="4317"/>
          </a:xfrm>
        </p:grpSpPr>
        <p:sp>
          <p:nvSpPr>
            <p:cNvPr id="193" name="Freeform 6"/>
            <p:cNvSpPr>
              <a:spLocks/>
            </p:cNvSpPr>
            <p:nvPr userDrawn="1"/>
          </p:nvSpPr>
          <p:spPr bwMode="auto">
            <a:xfrm>
              <a:off x="551" y="0"/>
              <a:ext cx="669" cy="4317"/>
            </a:xfrm>
            <a:custGeom>
              <a:avLst/>
              <a:gdLst>
                <a:gd name="T0" fmla="*/ 28 w 3352"/>
                <a:gd name="T1" fmla="*/ 2583 h 21598"/>
                <a:gd name="T2" fmla="*/ 84 w 3352"/>
                <a:gd name="T3" fmla="*/ 0 h 21598"/>
                <a:gd name="T4" fmla="*/ 56 w 3352"/>
                <a:gd name="T5" fmla="*/ 0 h 21598"/>
                <a:gd name="T6" fmla="*/ 0 w 3352"/>
                <a:gd name="T7" fmla="*/ 2583 h 21598"/>
                <a:gd name="T8" fmla="*/ 3322 w 3352"/>
                <a:gd name="T9" fmla="*/ 21598 h 21598"/>
                <a:gd name="T10" fmla="*/ 3352 w 3352"/>
                <a:gd name="T11" fmla="*/ 21598 h 21598"/>
                <a:gd name="T12" fmla="*/ 28 w 3352"/>
                <a:gd name="T13" fmla="*/ 2583 h 21598"/>
              </a:gdLst>
              <a:ahLst/>
              <a:cxnLst>
                <a:cxn ang="0">
                  <a:pos x="T0" y="T1"/>
                </a:cxn>
                <a:cxn ang="0">
                  <a:pos x="T2" y="T3"/>
                </a:cxn>
                <a:cxn ang="0">
                  <a:pos x="T4" y="T5"/>
                </a:cxn>
                <a:cxn ang="0">
                  <a:pos x="T6" y="T7"/>
                </a:cxn>
                <a:cxn ang="0">
                  <a:pos x="T8" y="T9"/>
                </a:cxn>
                <a:cxn ang="0">
                  <a:pos x="T10" y="T11"/>
                </a:cxn>
                <a:cxn ang="0">
                  <a:pos x="T12" y="T13"/>
                </a:cxn>
              </a:cxnLst>
              <a:rect l="0" t="0" r="r" b="b"/>
              <a:pathLst>
                <a:path w="3352" h="21598">
                  <a:moveTo>
                    <a:pt x="28" y="2583"/>
                  </a:moveTo>
                  <a:cubicBezTo>
                    <a:pt x="28" y="1745"/>
                    <a:pt x="47" y="844"/>
                    <a:pt x="84" y="0"/>
                  </a:cubicBezTo>
                  <a:cubicBezTo>
                    <a:pt x="56" y="0"/>
                    <a:pt x="56" y="0"/>
                    <a:pt x="56" y="0"/>
                  </a:cubicBezTo>
                  <a:cubicBezTo>
                    <a:pt x="19" y="844"/>
                    <a:pt x="0" y="1745"/>
                    <a:pt x="0" y="2583"/>
                  </a:cubicBezTo>
                  <a:cubicBezTo>
                    <a:pt x="0" y="9091"/>
                    <a:pt x="1117" y="15489"/>
                    <a:pt x="3322" y="21598"/>
                  </a:cubicBezTo>
                  <a:cubicBezTo>
                    <a:pt x="3352" y="21598"/>
                    <a:pt x="3352" y="21598"/>
                    <a:pt x="3352" y="21598"/>
                  </a:cubicBezTo>
                  <a:cubicBezTo>
                    <a:pt x="1146" y="15489"/>
                    <a:pt x="28" y="9091"/>
                    <a:pt x="28" y="2583"/>
                  </a:cubicBezTo>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4" name="Freeform 7"/>
            <p:cNvSpPr>
              <a:spLocks/>
            </p:cNvSpPr>
            <p:nvPr userDrawn="1"/>
          </p:nvSpPr>
          <p:spPr bwMode="auto">
            <a:xfrm>
              <a:off x="347"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lnTo>
                    <a:pt x="143" y="39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5" name="Freeform 8"/>
            <p:cNvSpPr>
              <a:spLocks/>
            </p:cNvSpPr>
            <p:nvPr userDrawn="1"/>
          </p:nvSpPr>
          <p:spPr bwMode="auto">
            <a:xfrm>
              <a:off x="347" y="295"/>
              <a:ext cx="414" cy="412"/>
            </a:xfrm>
            <a:custGeom>
              <a:avLst/>
              <a:gdLst>
                <a:gd name="T0" fmla="*/ 137 w 414"/>
                <a:gd name="T1" fmla="*/ 400 h 412"/>
                <a:gd name="T2" fmla="*/ 128 w 414"/>
                <a:gd name="T3" fmla="*/ 392 h 412"/>
                <a:gd name="T4" fmla="*/ 92 w 414"/>
                <a:gd name="T5" fmla="*/ 378 h 412"/>
                <a:gd name="T6" fmla="*/ 86 w 414"/>
                <a:gd name="T7" fmla="*/ 368 h 412"/>
                <a:gd name="T8" fmla="*/ 55 w 414"/>
                <a:gd name="T9" fmla="*/ 346 h 412"/>
                <a:gd name="T10" fmla="*/ 51 w 414"/>
                <a:gd name="T11" fmla="*/ 334 h 412"/>
                <a:gd name="T12" fmla="*/ 26 w 414"/>
                <a:gd name="T13" fmla="*/ 305 h 412"/>
                <a:gd name="T14" fmla="*/ 25 w 414"/>
                <a:gd name="T15" fmla="*/ 293 h 412"/>
                <a:gd name="T16" fmla="*/ 7 w 414"/>
                <a:gd name="T17" fmla="*/ 259 h 412"/>
                <a:gd name="T18" fmla="*/ 9 w 414"/>
                <a:gd name="T19" fmla="*/ 247 h 412"/>
                <a:gd name="T20" fmla="*/ 0 w 414"/>
                <a:gd name="T21" fmla="*/ 209 h 412"/>
                <a:gd name="T22" fmla="*/ 5 w 414"/>
                <a:gd name="T23" fmla="*/ 198 h 412"/>
                <a:gd name="T24" fmla="*/ 6 w 414"/>
                <a:gd name="T25" fmla="*/ 160 h 412"/>
                <a:gd name="T26" fmla="*/ 13 w 414"/>
                <a:gd name="T27" fmla="*/ 150 h 412"/>
                <a:gd name="T28" fmla="*/ 23 w 414"/>
                <a:gd name="T29" fmla="*/ 113 h 412"/>
                <a:gd name="T30" fmla="*/ 32 w 414"/>
                <a:gd name="T31" fmla="*/ 105 h 412"/>
                <a:gd name="T32" fmla="*/ 50 w 414"/>
                <a:gd name="T33" fmla="*/ 71 h 412"/>
                <a:gd name="T34" fmla="*/ 61 w 414"/>
                <a:gd name="T35" fmla="*/ 66 h 412"/>
                <a:gd name="T36" fmla="*/ 87 w 414"/>
                <a:gd name="T37" fmla="*/ 38 h 412"/>
                <a:gd name="T38" fmla="*/ 99 w 414"/>
                <a:gd name="T39" fmla="*/ 35 h 412"/>
                <a:gd name="T40" fmla="*/ 131 w 414"/>
                <a:gd name="T41" fmla="*/ 14 h 412"/>
                <a:gd name="T42" fmla="*/ 143 w 414"/>
                <a:gd name="T43" fmla="*/ 14 h 412"/>
                <a:gd name="T44" fmla="*/ 179 w 414"/>
                <a:gd name="T45" fmla="*/ 1 h 412"/>
                <a:gd name="T46" fmla="*/ 191 w 414"/>
                <a:gd name="T47" fmla="*/ 4 h 412"/>
                <a:gd name="T48" fmla="*/ 229 w 414"/>
                <a:gd name="T49" fmla="*/ 0 h 412"/>
                <a:gd name="T50" fmla="*/ 239 w 414"/>
                <a:gd name="T51" fmla="*/ 6 h 412"/>
                <a:gd name="T52" fmla="*/ 277 w 414"/>
                <a:gd name="T53" fmla="*/ 11 h 412"/>
                <a:gd name="T54" fmla="*/ 286 w 414"/>
                <a:gd name="T55" fmla="*/ 19 h 412"/>
                <a:gd name="T56" fmla="*/ 322 w 414"/>
                <a:gd name="T57" fmla="*/ 34 h 412"/>
                <a:gd name="T58" fmla="*/ 329 w 414"/>
                <a:gd name="T59" fmla="*/ 44 h 412"/>
                <a:gd name="T60" fmla="*/ 360 w 414"/>
                <a:gd name="T61" fmla="*/ 66 h 412"/>
                <a:gd name="T62" fmla="*/ 364 w 414"/>
                <a:gd name="T63" fmla="*/ 78 h 412"/>
                <a:gd name="T64" fmla="*/ 389 w 414"/>
                <a:gd name="T65" fmla="*/ 107 h 412"/>
                <a:gd name="T66" fmla="*/ 390 w 414"/>
                <a:gd name="T67" fmla="*/ 119 h 412"/>
                <a:gd name="T68" fmla="*/ 407 w 414"/>
                <a:gd name="T69" fmla="*/ 153 h 412"/>
                <a:gd name="T70" fmla="*/ 405 w 414"/>
                <a:gd name="T71" fmla="*/ 165 h 412"/>
                <a:gd name="T72" fmla="*/ 414 w 414"/>
                <a:gd name="T73" fmla="*/ 203 h 412"/>
                <a:gd name="T74" fmla="*/ 409 w 414"/>
                <a:gd name="T75" fmla="*/ 214 h 412"/>
                <a:gd name="T76" fmla="*/ 409 w 414"/>
                <a:gd name="T77" fmla="*/ 252 h 412"/>
                <a:gd name="T78" fmla="*/ 402 w 414"/>
                <a:gd name="T79" fmla="*/ 262 h 412"/>
                <a:gd name="T80" fmla="*/ 392 w 414"/>
                <a:gd name="T81" fmla="*/ 299 h 412"/>
                <a:gd name="T82" fmla="*/ 382 w 414"/>
                <a:gd name="T83" fmla="*/ 307 h 412"/>
                <a:gd name="T84" fmla="*/ 364 w 414"/>
                <a:gd name="T85" fmla="*/ 341 h 412"/>
                <a:gd name="T86" fmla="*/ 353 w 414"/>
                <a:gd name="T87" fmla="*/ 346 h 412"/>
                <a:gd name="T88" fmla="*/ 327 w 414"/>
                <a:gd name="T89" fmla="*/ 374 h 412"/>
                <a:gd name="T90" fmla="*/ 316 w 414"/>
                <a:gd name="T91" fmla="*/ 377 h 412"/>
                <a:gd name="T92" fmla="*/ 284 w 414"/>
                <a:gd name="T93" fmla="*/ 398 h 412"/>
                <a:gd name="T94" fmla="*/ 272 w 414"/>
                <a:gd name="T95" fmla="*/ 398 h 412"/>
                <a:gd name="T96" fmla="*/ 235 w 414"/>
                <a:gd name="T97" fmla="*/ 411 h 412"/>
                <a:gd name="T98" fmla="*/ 224 w 414"/>
                <a:gd name="T99" fmla="*/ 408 h 412"/>
                <a:gd name="T100" fmla="*/ 186 w 414"/>
                <a:gd name="T101" fmla="*/ 412 h 412"/>
                <a:gd name="T102" fmla="*/ 175 w 414"/>
                <a:gd name="T103"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4" h="412">
                  <a:moveTo>
                    <a:pt x="143" y="398"/>
                  </a:moveTo>
                  <a:lnTo>
                    <a:pt x="137" y="400"/>
                  </a:lnTo>
                  <a:lnTo>
                    <a:pt x="131" y="398"/>
                  </a:lnTo>
                  <a:lnTo>
                    <a:pt x="128" y="392"/>
                  </a:lnTo>
                  <a:lnTo>
                    <a:pt x="99" y="377"/>
                  </a:lnTo>
                  <a:lnTo>
                    <a:pt x="92" y="378"/>
                  </a:lnTo>
                  <a:lnTo>
                    <a:pt x="87" y="374"/>
                  </a:lnTo>
                  <a:lnTo>
                    <a:pt x="86" y="368"/>
                  </a:lnTo>
                  <a:lnTo>
                    <a:pt x="61" y="346"/>
                  </a:lnTo>
                  <a:lnTo>
                    <a:pt x="55" y="346"/>
                  </a:lnTo>
                  <a:lnTo>
                    <a:pt x="50" y="341"/>
                  </a:lnTo>
                  <a:lnTo>
                    <a:pt x="51" y="334"/>
                  </a:lnTo>
                  <a:lnTo>
                    <a:pt x="32" y="307"/>
                  </a:lnTo>
                  <a:lnTo>
                    <a:pt x="26" y="305"/>
                  </a:lnTo>
                  <a:lnTo>
                    <a:pt x="23" y="299"/>
                  </a:lnTo>
                  <a:lnTo>
                    <a:pt x="25" y="293"/>
                  </a:lnTo>
                  <a:lnTo>
                    <a:pt x="13" y="262"/>
                  </a:lnTo>
                  <a:lnTo>
                    <a:pt x="7" y="259"/>
                  </a:lnTo>
                  <a:lnTo>
                    <a:pt x="6" y="252"/>
                  </a:lnTo>
                  <a:lnTo>
                    <a:pt x="9" y="247"/>
                  </a:lnTo>
                  <a:lnTo>
                    <a:pt x="5" y="214"/>
                  </a:lnTo>
                  <a:lnTo>
                    <a:pt x="0" y="209"/>
                  </a:lnTo>
                  <a:lnTo>
                    <a:pt x="0" y="203"/>
                  </a:lnTo>
                  <a:lnTo>
                    <a:pt x="5" y="198"/>
                  </a:lnTo>
                  <a:lnTo>
                    <a:pt x="9" y="165"/>
                  </a:lnTo>
                  <a:lnTo>
                    <a:pt x="6" y="160"/>
                  </a:lnTo>
                  <a:lnTo>
                    <a:pt x="7" y="153"/>
                  </a:lnTo>
                  <a:lnTo>
                    <a:pt x="13" y="150"/>
                  </a:lnTo>
                  <a:lnTo>
                    <a:pt x="25" y="119"/>
                  </a:lnTo>
                  <a:lnTo>
                    <a:pt x="23" y="113"/>
                  </a:lnTo>
                  <a:lnTo>
                    <a:pt x="26" y="107"/>
                  </a:lnTo>
                  <a:lnTo>
                    <a:pt x="32" y="105"/>
                  </a:lnTo>
                  <a:lnTo>
                    <a:pt x="51" y="78"/>
                  </a:lnTo>
                  <a:lnTo>
                    <a:pt x="50" y="71"/>
                  </a:lnTo>
                  <a:lnTo>
                    <a:pt x="55" y="66"/>
                  </a:lnTo>
                  <a:lnTo>
                    <a:pt x="61" y="66"/>
                  </a:lnTo>
                  <a:lnTo>
                    <a:pt x="86" y="44"/>
                  </a:lnTo>
                  <a:lnTo>
                    <a:pt x="87" y="38"/>
                  </a:lnTo>
                  <a:lnTo>
                    <a:pt x="92" y="34"/>
                  </a:lnTo>
                  <a:lnTo>
                    <a:pt x="99" y="35"/>
                  </a:lnTo>
                  <a:lnTo>
                    <a:pt x="128" y="19"/>
                  </a:lnTo>
                  <a:lnTo>
                    <a:pt x="131" y="14"/>
                  </a:lnTo>
                  <a:lnTo>
                    <a:pt x="137" y="11"/>
                  </a:lnTo>
                  <a:lnTo>
                    <a:pt x="143" y="14"/>
                  </a:lnTo>
                  <a:lnTo>
                    <a:pt x="175" y="6"/>
                  </a:lnTo>
                  <a:lnTo>
                    <a:pt x="179" y="1"/>
                  </a:lnTo>
                  <a:lnTo>
                    <a:pt x="186" y="0"/>
                  </a:lnTo>
                  <a:lnTo>
                    <a:pt x="191" y="4"/>
                  </a:lnTo>
                  <a:lnTo>
                    <a:pt x="224" y="4"/>
                  </a:lnTo>
                  <a:lnTo>
                    <a:pt x="229" y="0"/>
                  </a:lnTo>
                  <a:lnTo>
                    <a:pt x="235" y="1"/>
                  </a:lnTo>
                  <a:lnTo>
                    <a:pt x="239" y="6"/>
                  </a:lnTo>
                  <a:lnTo>
                    <a:pt x="272" y="14"/>
                  </a:lnTo>
                  <a:lnTo>
                    <a:pt x="277" y="11"/>
                  </a:lnTo>
                  <a:lnTo>
                    <a:pt x="284" y="14"/>
                  </a:lnTo>
                  <a:lnTo>
                    <a:pt x="286" y="19"/>
                  </a:lnTo>
                  <a:lnTo>
                    <a:pt x="316" y="35"/>
                  </a:lnTo>
                  <a:lnTo>
                    <a:pt x="322" y="34"/>
                  </a:lnTo>
                  <a:lnTo>
                    <a:pt x="327" y="38"/>
                  </a:lnTo>
                  <a:lnTo>
                    <a:pt x="329" y="44"/>
                  </a:lnTo>
                  <a:lnTo>
                    <a:pt x="353" y="66"/>
                  </a:lnTo>
                  <a:lnTo>
                    <a:pt x="360" y="66"/>
                  </a:lnTo>
                  <a:lnTo>
                    <a:pt x="364" y="71"/>
                  </a:lnTo>
                  <a:lnTo>
                    <a:pt x="364" y="78"/>
                  </a:lnTo>
                  <a:lnTo>
                    <a:pt x="382" y="105"/>
                  </a:lnTo>
                  <a:lnTo>
                    <a:pt x="389" y="107"/>
                  </a:lnTo>
                  <a:lnTo>
                    <a:pt x="392" y="113"/>
                  </a:lnTo>
                  <a:lnTo>
                    <a:pt x="390" y="119"/>
                  </a:lnTo>
                  <a:lnTo>
                    <a:pt x="402" y="150"/>
                  </a:lnTo>
                  <a:lnTo>
                    <a:pt x="407" y="153"/>
                  </a:lnTo>
                  <a:lnTo>
                    <a:pt x="409" y="160"/>
                  </a:lnTo>
                  <a:lnTo>
                    <a:pt x="405" y="165"/>
                  </a:lnTo>
                  <a:lnTo>
                    <a:pt x="409" y="198"/>
                  </a:lnTo>
                  <a:lnTo>
                    <a:pt x="414" y="203"/>
                  </a:lnTo>
                  <a:lnTo>
                    <a:pt x="414" y="209"/>
                  </a:lnTo>
                  <a:lnTo>
                    <a:pt x="409" y="214"/>
                  </a:lnTo>
                  <a:lnTo>
                    <a:pt x="405" y="247"/>
                  </a:lnTo>
                  <a:lnTo>
                    <a:pt x="409" y="252"/>
                  </a:lnTo>
                  <a:lnTo>
                    <a:pt x="407" y="259"/>
                  </a:lnTo>
                  <a:lnTo>
                    <a:pt x="402" y="262"/>
                  </a:lnTo>
                  <a:lnTo>
                    <a:pt x="390" y="293"/>
                  </a:lnTo>
                  <a:lnTo>
                    <a:pt x="392" y="299"/>
                  </a:lnTo>
                  <a:lnTo>
                    <a:pt x="389" y="305"/>
                  </a:lnTo>
                  <a:lnTo>
                    <a:pt x="382" y="307"/>
                  </a:lnTo>
                  <a:lnTo>
                    <a:pt x="364" y="334"/>
                  </a:lnTo>
                  <a:lnTo>
                    <a:pt x="364" y="341"/>
                  </a:lnTo>
                  <a:lnTo>
                    <a:pt x="360" y="346"/>
                  </a:lnTo>
                  <a:lnTo>
                    <a:pt x="353" y="346"/>
                  </a:lnTo>
                  <a:lnTo>
                    <a:pt x="329" y="368"/>
                  </a:lnTo>
                  <a:lnTo>
                    <a:pt x="327" y="374"/>
                  </a:lnTo>
                  <a:lnTo>
                    <a:pt x="322" y="378"/>
                  </a:lnTo>
                  <a:lnTo>
                    <a:pt x="316" y="377"/>
                  </a:lnTo>
                  <a:lnTo>
                    <a:pt x="286" y="392"/>
                  </a:lnTo>
                  <a:lnTo>
                    <a:pt x="284" y="398"/>
                  </a:lnTo>
                  <a:lnTo>
                    <a:pt x="277" y="400"/>
                  </a:lnTo>
                  <a:lnTo>
                    <a:pt x="272" y="398"/>
                  </a:lnTo>
                  <a:lnTo>
                    <a:pt x="239" y="406"/>
                  </a:lnTo>
                  <a:lnTo>
                    <a:pt x="235" y="411"/>
                  </a:lnTo>
                  <a:lnTo>
                    <a:pt x="229" y="412"/>
                  </a:lnTo>
                  <a:lnTo>
                    <a:pt x="224" y="408"/>
                  </a:lnTo>
                  <a:lnTo>
                    <a:pt x="191" y="408"/>
                  </a:lnTo>
                  <a:lnTo>
                    <a:pt x="186" y="412"/>
                  </a:lnTo>
                  <a:lnTo>
                    <a:pt x="179" y="411"/>
                  </a:lnTo>
                  <a:lnTo>
                    <a:pt x="175" y="4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96" name="Freeform 9"/>
            <p:cNvSpPr>
              <a:spLocks/>
            </p:cNvSpPr>
            <p:nvPr userDrawn="1"/>
          </p:nvSpPr>
          <p:spPr bwMode="auto">
            <a:xfrm>
              <a:off x="587" y="299"/>
              <a:ext cx="27" cy="32"/>
            </a:xfrm>
            <a:custGeom>
              <a:avLst/>
              <a:gdLst>
                <a:gd name="T0" fmla="*/ 16 w 136"/>
                <a:gd name="T1" fmla="*/ 111 h 163"/>
                <a:gd name="T2" fmla="*/ 48 w 136"/>
                <a:gd name="T3" fmla="*/ 125 h 163"/>
                <a:gd name="T4" fmla="*/ 75 w 136"/>
                <a:gd name="T5" fmla="*/ 115 h 163"/>
                <a:gd name="T6" fmla="*/ 46 w 136"/>
                <a:gd name="T7" fmla="*/ 87 h 163"/>
                <a:gd name="T8" fmla="*/ 23 w 136"/>
                <a:gd name="T9" fmla="*/ 37 h 163"/>
                <a:gd name="T10" fmla="*/ 92 w 136"/>
                <a:gd name="T11" fmla="*/ 6 h 163"/>
                <a:gd name="T12" fmla="*/ 136 w 136"/>
                <a:gd name="T13" fmla="*/ 27 h 163"/>
                <a:gd name="T14" fmla="*/ 119 w 136"/>
                <a:gd name="T15" fmla="*/ 51 h 163"/>
                <a:gd name="T16" fmla="*/ 90 w 136"/>
                <a:gd name="T17" fmla="*/ 37 h 163"/>
                <a:gd name="T18" fmla="*/ 61 w 136"/>
                <a:gd name="T19" fmla="*/ 47 h 163"/>
                <a:gd name="T20" fmla="*/ 79 w 136"/>
                <a:gd name="T21" fmla="*/ 67 h 163"/>
                <a:gd name="T22" fmla="*/ 115 w 136"/>
                <a:gd name="T23" fmla="*/ 121 h 163"/>
                <a:gd name="T24" fmla="*/ 42 w 136"/>
                <a:gd name="T25" fmla="*/ 156 h 163"/>
                <a:gd name="T26" fmla="*/ 0 w 136"/>
                <a:gd name="T27" fmla="*/ 136 h 163"/>
                <a:gd name="T28" fmla="*/ 16 w 136"/>
                <a:gd name="T29"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3">
                  <a:moveTo>
                    <a:pt x="16" y="111"/>
                  </a:moveTo>
                  <a:cubicBezTo>
                    <a:pt x="24" y="116"/>
                    <a:pt x="37" y="123"/>
                    <a:pt x="48" y="125"/>
                  </a:cubicBezTo>
                  <a:cubicBezTo>
                    <a:pt x="59" y="128"/>
                    <a:pt x="72" y="129"/>
                    <a:pt x="75" y="115"/>
                  </a:cubicBezTo>
                  <a:cubicBezTo>
                    <a:pt x="79" y="102"/>
                    <a:pt x="62" y="96"/>
                    <a:pt x="46" y="87"/>
                  </a:cubicBezTo>
                  <a:cubicBezTo>
                    <a:pt x="31" y="78"/>
                    <a:pt x="16" y="65"/>
                    <a:pt x="23" y="37"/>
                  </a:cubicBezTo>
                  <a:cubicBezTo>
                    <a:pt x="30" y="6"/>
                    <a:pt x="65" y="0"/>
                    <a:pt x="92" y="6"/>
                  </a:cubicBezTo>
                  <a:cubicBezTo>
                    <a:pt x="108" y="10"/>
                    <a:pt x="122" y="18"/>
                    <a:pt x="136" y="27"/>
                  </a:cubicBezTo>
                  <a:cubicBezTo>
                    <a:pt x="119" y="51"/>
                    <a:pt x="119" y="51"/>
                    <a:pt x="119" y="51"/>
                  </a:cubicBezTo>
                  <a:cubicBezTo>
                    <a:pt x="110" y="45"/>
                    <a:pt x="97" y="39"/>
                    <a:pt x="90" y="37"/>
                  </a:cubicBezTo>
                  <a:cubicBezTo>
                    <a:pt x="72" y="33"/>
                    <a:pt x="64" y="38"/>
                    <a:pt x="61" y="47"/>
                  </a:cubicBezTo>
                  <a:cubicBezTo>
                    <a:pt x="60" y="53"/>
                    <a:pt x="63" y="59"/>
                    <a:pt x="79" y="67"/>
                  </a:cubicBezTo>
                  <a:cubicBezTo>
                    <a:pt x="113" y="84"/>
                    <a:pt x="120" y="101"/>
                    <a:pt x="115" y="121"/>
                  </a:cubicBezTo>
                  <a:cubicBezTo>
                    <a:pt x="106" y="157"/>
                    <a:pt x="74" y="163"/>
                    <a:pt x="42" y="156"/>
                  </a:cubicBezTo>
                  <a:cubicBezTo>
                    <a:pt x="27" y="152"/>
                    <a:pt x="13" y="145"/>
                    <a:pt x="0" y="136"/>
                  </a:cubicBezTo>
                  <a:lnTo>
                    <a:pt x="16" y="11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97" name="Freeform 10"/>
            <p:cNvSpPr>
              <a:spLocks noEditPoints="1"/>
            </p:cNvSpPr>
            <p:nvPr userDrawn="1"/>
          </p:nvSpPr>
          <p:spPr bwMode="auto">
            <a:xfrm>
              <a:off x="625" y="312"/>
              <a:ext cx="37" cy="37"/>
            </a:xfrm>
            <a:custGeom>
              <a:avLst/>
              <a:gdLst>
                <a:gd name="T0" fmla="*/ 127 w 182"/>
                <a:gd name="T1" fmla="*/ 24 h 186"/>
                <a:gd name="T2" fmla="*/ 162 w 182"/>
                <a:gd name="T3" fmla="*/ 130 h 186"/>
                <a:gd name="T4" fmla="*/ 54 w 182"/>
                <a:gd name="T5" fmla="*/ 163 h 186"/>
                <a:gd name="T6" fmla="*/ 20 w 182"/>
                <a:gd name="T7" fmla="*/ 56 h 186"/>
                <a:gd name="T8" fmla="*/ 127 w 182"/>
                <a:gd name="T9" fmla="*/ 24 h 186"/>
                <a:gd name="T10" fmla="*/ 69 w 182"/>
                <a:gd name="T11" fmla="*/ 135 h 186"/>
                <a:gd name="T12" fmla="*/ 126 w 182"/>
                <a:gd name="T13" fmla="*/ 112 h 186"/>
                <a:gd name="T14" fmla="*/ 113 w 182"/>
                <a:gd name="T15" fmla="*/ 51 h 186"/>
                <a:gd name="T16" fmla="*/ 55 w 182"/>
                <a:gd name="T17" fmla="*/ 75 h 186"/>
                <a:gd name="T18" fmla="*/ 69 w 182"/>
                <a:gd name="T19" fmla="*/ 13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6">
                  <a:moveTo>
                    <a:pt x="127" y="24"/>
                  </a:moveTo>
                  <a:cubicBezTo>
                    <a:pt x="172" y="47"/>
                    <a:pt x="182" y="92"/>
                    <a:pt x="162" y="130"/>
                  </a:cubicBezTo>
                  <a:cubicBezTo>
                    <a:pt x="142" y="169"/>
                    <a:pt x="99" y="186"/>
                    <a:pt x="54" y="163"/>
                  </a:cubicBezTo>
                  <a:cubicBezTo>
                    <a:pt x="10" y="139"/>
                    <a:pt x="0" y="94"/>
                    <a:pt x="20" y="56"/>
                  </a:cubicBezTo>
                  <a:cubicBezTo>
                    <a:pt x="40" y="18"/>
                    <a:pt x="83" y="0"/>
                    <a:pt x="127" y="24"/>
                  </a:cubicBezTo>
                  <a:close/>
                  <a:moveTo>
                    <a:pt x="69" y="135"/>
                  </a:moveTo>
                  <a:cubicBezTo>
                    <a:pt x="88" y="146"/>
                    <a:pt x="111" y="141"/>
                    <a:pt x="126" y="112"/>
                  </a:cubicBezTo>
                  <a:cubicBezTo>
                    <a:pt x="141" y="83"/>
                    <a:pt x="133" y="61"/>
                    <a:pt x="113" y="51"/>
                  </a:cubicBezTo>
                  <a:cubicBezTo>
                    <a:pt x="93" y="41"/>
                    <a:pt x="70" y="46"/>
                    <a:pt x="55" y="75"/>
                  </a:cubicBezTo>
                  <a:cubicBezTo>
                    <a:pt x="40" y="103"/>
                    <a:pt x="49" y="125"/>
                    <a:pt x="69" y="13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98" name="Freeform 11"/>
            <p:cNvSpPr>
              <a:spLocks/>
            </p:cNvSpPr>
            <p:nvPr userDrawn="1"/>
          </p:nvSpPr>
          <p:spPr bwMode="auto">
            <a:xfrm>
              <a:off x="666"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99" name="Freeform 12"/>
            <p:cNvSpPr>
              <a:spLocks/>
            </p:cNvSpPr>
            <p:nvPr userDrawn="1"/>
          </p:nvSpPr>
          <p:spPr bwMode="auto">
            <a:xfrm>
              <a:off x="666" y="339"/>
              <a:ext cx="25" cy="37"/>
            </a:xfrm>
            <a:custGeom>
              <a:avLst/>
              <a:gdLst>
                <a:gd name="T0" fmla="*/ 96 w 127"/>
                <a:gd name="T1" fmla="*/ 0 h 183"/>
                <a:gd name="T2" fmla="*/ 0 w 127"/>
                <a:gd name="T3" fmla="*/ 118 h 183"/>
                <a:gd name="T4" fmla="*/ 72 w 127"/>
                <a:gd name="T5" fmla="*/ 183 h 183"/>
                <a:gd name="T6" fmla="*/ 95 w 127"/>
                <a:gd name="T7" fmla="*/ 160 h 183"/>
                <a:gd name="T8" fmla="*/ 48 w 127"/>
                <a:gd name="T9" fmla="*/ 116 h 183"/>
                <a:gd name="T10" fmla="*/ 127 w 127"/>
                <a:gd name="T11" fmla="*/ 26 h 183"/>
              </a:gdLst>
              <a:ahLst/>
              <a:cxnLst>
                <a:cxn ang="0">
                  <a:pos x="T0" y="T1"/>
                </a:cxn>
                <a:cxn ang="0">
                  <a:pos x="T2" y="T3"/>
                </a:cxn>
                <a:cxn ang="0">
                  <a:pos x="T4" y="T5"/>
                </a:cxn>
                <a:cxn ang="0">
                  <a:pos x="T6" y="T7"/>
                </a:cxn>
                <a:cxn ang="0">
                  <a:pos x="T8" y="T9"/>
                </a:cxn>
                <a:cxn ang="0">
                  <a:pos x="T10" y="T11"/>
                </a:cxn>
              </a:cxnLst>
              <a:rect l="0" t="0" r="r" b="b"/>
              <a:pathLst>
                <a:path w="127" h="183">
                  <a:moveTo>
                    <a:pt x="96" y="0"/>
                  </a:moveTo>
                  <a:cubicBezTo>
                    <a:pt x="0" y="118"/>
                    <a:pt x="0" y="118"/>
                    <a:pt x="0" y="118"/>
                  </a:cubicBezTo>
                  <a:cubicBezTo>
                    <a:pt x="25" y="138"/>
                    <a:pt x="49" y="160"/>
                    <a:pt x="72" y="183"/>
                  </a:cubicBezTo>
                  <a:cubicBezTo>
                    <a:pt x="95" y="160"/>
                    <a:pt x="95" y="160"/>
                    <a:pt x="95" y="160"/>
                  </a:cubicBezTo>
                  <a:cubicBezTo>
                    <a:pt x="80" y="145"/>
                    <a:pt x="64" y="130"/>
                    <a:pt x="48" y="116"/>
                  </a:cubicBezTo>
                  <a:cubicBezTo>
                    <a:pt x="127" y="26"/>
                    <a:pt x="127" y="26"/>
                    <a:pt x="127" y="2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00" name="Freeform 13"/>
            <p:cNvSpPr>
              <a:spLocks/>
            </p:cNvSpPr>
            <p:nvPr userDrawn="1"/>
          </p:nvSpPr>
          <p:spPr bwMode="auto">
            <a:xfrm>
              <a:off x="719"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01" name="Freeform 14"/>
            <p:cNvSpPr>
              <a:spLocks/>
            </p:cNvSpPr>
            <p:nvPr userDrawn="1"/>
          </p:nvSpPr>
          <p:spPr bwMode="auto">
            <a:xfrm>
              <a:off x="719" y="423"/>
              <a:ext cx="31" cy="18"/>
            </a:xfrm>
            <a:custGeom>
              <a:avLst/>
              <a:gdLst>
                <a:gd name="T0" fmla="*/ 157 w 157"/>
                <a:gd name="T1" fmla="*/ 38 h 89"/>
                <a:gd name="T2" fmla="*/ 12 w 157"/>
                <a:gd name="T3" fmla="*/ 89 h 89"/>
                <a:gd name="T4" fmla="*/ 0 w 157"/>
                <a:gd name="T5" fmla="*/ 56 h 89"/>
                <a:gd name="T6" fmla="*/ 142 w 157"/>
                <a:gd name="T7" fmla="*/ 0 h 89"/>
              </a:gdLst>
              <a:ahLst/>
              <a:cxnLst>
                <a:cxn ang="0">
                  <a:pos x="T0" y="T1"/>
                </a:cxn>
                <a:cxn ang="0">
                  <a:pos x="T2" y="T3"/>
                </a:cxn>
                <a:cxn ang="0">
                  <a:pos x="T4" y="T5"/>
                </a:cxn>
                <a:cxn ang="0">
                  <a:pos x="T6" y="T7"/>
                </a:cxn>
              </a:cxnLst>
              <a:rect l="0" t="0" r="r" b="b"/>
              <a:pathLst>
                <a:path w="157" h="89">
                  <a:moveTo>
                    <a:pt x="157" y="38"/>
                  </a:moveTo>
                  <a:cubicBezTo>
                    <a:pt x="12" y="89"/>
                    <a:pt x="12" y="89"/>
                    <a:pt x="12" y="89"/>
                  </a:cubicBezTo>
                  <a:cubicBezTo>
                    <a:pt x="9" y="79"/>
                    <a:pt x="4" y="67"/>
                    <a:pt x="0" y="56"/>
                  </a:cubicBezTo>
                  <a:cubicBezTo>
                    <a:pt x="142" y="0"/>
                    <a:pt x="142" y="0"/>
                    <a:pt x="14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02" name="Freeform 15"/>
            <p:cNvSpPr>
              <a:spLocks/>
            </p:cNvSpPr>
            <p:nvPr userDrawn="1"/>
          </p:nvSpPr>
          <p:spPr bwMode="auto">
            <a:xfrm>
              <a:off x="730"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03" name="Freeform 16"/>
            <p:cNvSpPr>
              <a:spLocks/>
            </p:cNvSpPr>
            <p:nvPr userDrawn="1"/>
          </p:nvSpPr>
          <p:spPr bwMode="auto">
            <a:xfrm>
              <a:off x="730" y="461"/>
              <a:ext cx="32" cy="31"/>
            </a:xfrm>
            <a:custGeom>
              <a:avLst/>
              <a:gdLst>
                <a:gd name="T0" fmla="*/ 158 w 161"/>
                <a:gd name="T1" fmla="*/ 114 h 153"/>
                <a:gd name="T2" fmla="*/ 41 w 161"/>
                <a:gd name="T3" fmla="*/ 90 h 153"/>
                <a:gd name="T4" fmla="*/ 41 w 161"/>
                <a:gd name="T5" fmla="*/ 90 h 153"/>
                <a:gd name="T6" fmla="*/ 150 w 161"/>
                <a:gd name="T7" fmla="*/ 40 h 153"/>
                <a:gd name="T8" fmla="*/ 143 w 161"/>
                <a:gd name="T9" fmla="*/ 0 h 153"/>
                <a:gd name="T10" fmla="*/ 0 w 161"/>
                <a:gd name="T11" fmla="*/ 75 h 153"/>
                <a:gd name="T12" fmla="*/ 5 w 161"/>
                <a:gd name="T13" fmla="*/ 116 h 153"/>
                <a:gd name="T14" fmla="*/ 161 w 16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53">
                  <a:moveTo>
                    <a:pt x="158" y="114"/>
                  </a:moveTo>
                  <a:cubicBezTo>
                    <a:pt x="41" y="90"/>
                    <a:pt x="41" y="90"/>
                    <a:pt x="41" y="90"/>
                  </a:cubicBezTo>
                  <a:cubicBezTo>
                    <a:pt x="41" y="90"/>
                    <a:pt x="41" y="90"/>
                    <a:pt x="41" y="90"/>
                  </a:cubicBezTo>
                  <a:cubicBezTo>
                    <a:pt x="150" y="40"/>
                    <a:pt x="150" y="40"/>
                    <a:pt x="150" y="40"/>
                  </a:cubicBezTo>
                  <a:cubicBezTo>
                    <a:pt x="143" y="0"/>
                    <a:pt x="143" y="0"/>
                    <a:pt x="143" y="0"/>
                  </a:cubicBezTo>
                  <a:cubicBezTo>
                    <a:pt x="0" y="75"/>
                    <a:pt x="0" y="75"/>
                    <a:pt x="0" y="75"/>
                  </a:cubicBezTo>
                  <a:cubicBezTo>
                    <a:pt x="2" y="89"/>
                    <a:pt x="4" y="102"/>
                    <a:pt x="5" y="116"/>
                  </a:cubicBezTo>
                  <a:cubicBezTo>
                    <a:pt x="161" y="153"/>
                    <a:pt x="161" y="153"/>
                    <a:pt x="161" y="15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04" name="Freeform 17"/>
            <p:cNvSpPr>
              <a:spLocks/>
            </p:cNvSpPr>
            <p:nvPr userDrawn="1"/>
          </p:nvSpPr>
          <p:spPr bwMode="auto">
            <a:xfrm>
              <a:off x="728" y="512"/>
              <a:ext cx="33" cy="25"/>
            </a:xfrm>
            <a:custGeom>
              <a:avLst/>
              <a:gdLst>
                <a:gd name="T0" fmla="*/ 46 w 162"/>
                <a:gd name="T1" fmla="*/ 13 h 122"/>
                <a:gd name="T2" fmla="*/ 35 w 162"/>
                <a:gd name="T3" fmla="*/ 46 h 122"/>
                <a:gd name="T4" fmla="*/ 48 w 162"/>
                <a:gd name="T5" fmla="*/ 72 h 122"/>
                <a:gd name="T6" fmla="*/ 72 w 162"/>
                <a:gd name="T7" fmla="*/ 40 h 122"/>
                <a:gd name="T8" fmla="*/ 119 w 162"/>
                <a:gd name="T9" fmla="*/ 11 h 122"/>
                <a:gd name="T10" fmla="*/ 158 w 162"/>
                <a:gd name="T11" fmla="*/ 76 h 122"/>
                <a:gd name="T12" fmla="*/ 143 w 162"/>
                <a:gd name="T13" fmla="*/ 122 h 122"/>
                <a:gd name="T14" fmla="*/ 117 w 162"/>
                <a:gd name="T15" fmla="*/ 108 h 122"/>
                <a:gd name="T16" fmla="*/ 127 w 162"/>
                <a:gd name="T17" fmla="*/ 77 h 122"/>
                <a:gd name="T18" fmla="*/ 114 w 162"/>
                <a:gd name="T19" fmla="*/ 50 h 122"/>
                <a:gd name="T20" fmla="*/ 97 w 162"/>
                <a:gd name="T21" fmla="*/ 70 h 122"/>
                <a:gd name="T22" fmla="*/ 47 w 162"/>
                <a:gd name="T23" fmla="*/ 112 h 122"/>
                <a:gd name="T24" fmla="*/ 4 w 162"/>
                <a:gd name="T25" fmla="*/ 45 h 122"/>
                <a:gd name="T26" fmla="*/ 18 w 162"/>
                <a:gd name="T27" fmla="*/ 0 h 122"/>
                <a:gd name="T28" fmla="*/ 46 w 162"/>
                <a:gd name="T2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22">
                  <a:moveTo>
                    <a:pt x="46" y="13"/>
                  </a:moveTo>
                  <a:cubicBezTo>
                    <a:pt x="42" y="21"/>
                    <a:pt x="36" y="36"/>
                    <a:pt x="35" y="46"/>
                  </a:cubicBezTo>
                  <a:cubicBezTo>
                    <a:pt x="34" y="58"/>
                    <a:pt x="34" y="71"/>
                    <a:pt x="48" y="72"/>
                  </a:cubicBezTo>
                  <a:cubicBezTo>
                    <a:pt x="62" y="74"/>
                    <a:pt x="65" y="57"/>
                    <a:pt x="72" y="40"/>
                  </a:cubicBezTo>
                  <a:cubicBezTo>
                    <a:pt x="80" y="24"/>
                    <a:pt x="91" y="7"/>
                    <a:pt x="119" y="11"/>
                  </a:cubicBezTo>
                  <a:cubicBezTo>
                    <a:pt x="151" y="15"/>
                    <a:pt x="162" y="48"/>
                    <a:pt x="158" y="76"/>
                  </a:cubicBezTo>
                  <a:cubicBezTo>
                    <a:pt x="156" y="93"/>
                    <a:pt x="151" y="107"/>
                    <a:pt x="143" y="122"/>
                  </a:cubicBezTo>
                  <a:cubicBezTo>
                    <a:pt x="117" y="108"/>
                    <a:pt x="117" y="108"/>
                    <a:pt x="117" y="108"/>
                  </a:cubicBezTo>
                  <a:cubicBezTo>
                    <a:pt x="122" y="98"/>
                    <a:pt x="126" y="85"/>
                    <a:pt x="127" y="77"/>
                  </a:cubicBezTo>
                  <a:cubicBezTo>
                    <a:pt x="129" y="59"/>
                    <a:pt x="123" y="51"/>
                    <a:pt x="114" y="50"/>
                  </a:cubicBezTo>
                  <a:cubicBezTo>
                    <a:pt x="108" y="50"/>
                    <a:pt x="103" y="53"/>
                    <a:pt x="97" y="70"/>
                  </a:cubicBezTo>
                  <a:cubicBezTo>
                    <a:pt x="84" y="107"/>
                    <a:pt x="68" y="115"/>
                    <a:pt x="47" y="112"/>
                  </a:cubicBezTo>
                  <a:cubicBezTo>
                    <a:pt x="11" y="108"/>
                    <a:pt x="0" y="77"/>
                    <a:pt x="4" y="45"/>
                  </a:cubicBezTo>
                  <a:cubicBezTo>
                    <a:pt x="6" y="29"/>
                    <a:pt x="11" y="14"/>
                    <a:pt x="18" y="0"/>
                  </a:cubicBezTo>
                  <a:lnTo>
                    <a:pt x="46" y="13"/>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05" name="Freeform 18"/>
            <p:cNvSpPr>
              <a:spLocks/>
            </p:cNvSpPr>
            <p:nvPr userDrawn="1"/>
          </p:nvSpPr>
          <p:spPr bwMode="auto">
            <a:xfrm>
              <a:off x="719"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06" name="Freeform 19"/>
            <p:cNvSpPr>
              <a:spLocks/>
            </p:cNvSpPr>
            <p:nvPr userDrawn="1"/>
          </p:nvSpPr>
          <p:spPr bwMode="auto">
            <a:xfrm>
              <a:off x="719" y="561"/>
              <a:ext cx="33" cy="25"/>
            </a:xfrm>
            <a:custGeom>
              <a:avLst/>
              <a:gdLst>
                <a:gd name="T0" fmla="*/ 127 w 169"/>
                <a:gd name="T1" fmla="*/ 127 h 127"/>
                <a:gd name="T2" fmla="*/ 91 w 169"/>
                <a:gd name="T3" fmla="*/ 111 h 127"/>
                <a:gd name="T4" fmla="*/ 106 w 169"/>
                <a:gd name="T5" fmla="*/ 76 h 127"/>
                <a:gd name="T6" fmla="*/ 0 w 169"/>
                <a:gd name="T7" fmla="*/ 33 h 127"/>
                <a:gd name="T8" fmla="*/ 12 w 169"/>
                <a:gd name="T9" fmla="*/ 0 h 127"/>
                <a:gd name="T10" fmla="*/ 120 w 169"/>
                <a:gd name="T11" fmla="*/ 39 h 127"/>
                <a:gd name="T12" fmla="*/ 132 w 169"/>
                <a:gd name="T13" fmla="*/ 3 h 127"/>
                <a:gd name="T14" fmla="*/ 169 w 169"/>
                <a:gd name="T15" fmla="*/ 15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27">
                  <a:moveTo>
                    <a:pt x="127" y="127"/>
                  </a:moveTo>
                  <a:cubicBezTo>
                    <a:pt x="91" y="111"/>
                    <a:pt x="91" y="111"/>
                    <a:pt x="91" y="111"/>
                  </a:cubicBezTo>
                  <a:cubicBezTo>
                    <a:pt x="97" y="100"/>
                    <a:pt x="101" y="88"/>
                    <a:pt x="106" y="76"/>
                  </a:cubicBezTo>
                  <a:cubicBezTo>
                    <a:pt x="0" y="33"/>
                    <a:pt x="0" y="33"/>
                    <a:pt x="0" y="33"/>
                  </a:cubicBezTo>
                  <a:cubicBezTo>
                    <a:pt x="4" y="22"/>
                    <a:pt x="9" y="11"/>
                    <a:pt x="12" y="0"/>
                  </a:cubicBezTo>
                  <a:cubicBezTo>
                    <a:pt x="120" y="39"/>
                    <a:pt x="120" y="39"/>
                    <a:pt x="120" y="39"/>
                  </a:cubicBezTo>
                  <a:cubicBezTo>
                    <a:pt x="124" y="27"/>
                    <a:pt x="129" y="15"/>
                    <a:pt x="132" y="3"/>
                  </a:cubicBezTo>
                  <a:cubicBezTo>
                    <a:pt x="169" y="15"/>
                    <a:pt x="169" y="15"/>
                    <a:pt x="169"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07" name="Freeform 20"/>
            <p:cNvSpPr>
              <a:spLocks/>
            </p:cNvSpPr>
            <p:nvPr userDrawn="1"/>
          </p:nvSpPr>
          <p:spPr bwMode="auto">
            <a:xfrm>
              <a:off x="698"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08" name="Freeform 21"/>
            <p:cNvSpPr>
              <a:spLocks/>
            </p:cNvSpPr>
            <p:nvPr userDrawn="1"/>
          </p:nvSpPr>
          <p:spPr bwMode="auto">
            <a:xfrm>
              <a:off x="698" y="599"/>
              <a:ext cx="29" cy="24"/>
            </a:xfrm>
            <a:custGeom>
              <a:avLst/>
              <a:gdLst>
                <a:gd name="T0" fmla="*/ 124 w 147"/>
                <a:gd name="T1" fmla="*/ 119 h 119"/>
                <a:gd name="T2" fmla="*/ 0 w 147"/>
                <a:gd name="T3" fmla="*/ 30 h 119"/>
                <a:gd name="T4" fmla="*/ 20 w 147"/>
                <a:gd name="T5" fmla="*/ 0 h 119"/>
                <a:gd name="T6" fmla="*/ 147 w 147"/>
                <a:gd name="T7" fmla="*/ 85 h 119"/>
              </a:gdLst>
              <a:ahLst/>
              <a:cxnLst>
                <a:cxn ang="0">
                  <a:pos x="T0" y="T1"/>
                </a:cxn>
                <a:cxn ang="0">
                  <a:pos x="T2" y="T3"/>
                </a:cxn>
                <a:cxn ang="0">
                  <a:pos x="T4" y="T5"/>
                </a:cxn>
                <a:cxn ang="0">
                  <a:pos x="T6" y="T7"/>
                </a:cxn>
              </a:cxnLst>
              <a:rect l="0" t="0" r="r" b="b"/>
              <a:pathLst>
                <a:path w="147" h="119">
                  <a:moveTo>
                    <a:pt x="124" y="119"/>
                  </a:moveTo>
                  <a:cubicBezTo>
                    <a:pt x="0" y="30"/>
                    <a:pt x="0" y="30"/>
                    <a:pt x="0" y="30"/>
                  </a:cubicBezTo>
                  <a:cubicBezTo>
                    <a:pt x="6" y="20"/>
                    <a:pt x="13" y="10"/>
                    <a:pt x="20" y="0"/>
                  </a:cubicBezTo>
                  <a:cubicBezTo>
                    <a:pt x="147" y="85"/>
                    <a:pt x="147" y="85"/>
                    <a:pt x="147" y="8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09" name="Freeform 22"/>
            <p:cNvSpPr>
              <a:spLocks/>
            </p:cNvSpPr>
            <p:nvPr userDrawn="1"/>
          </p:nvSpPr>
          <p:spPr bwMode="auto">
            <a:xfrm>
              <a:off x="669"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10" name="Freeform 23"/>
            <p:cNvSpPr>
              <a:spLocks/>
            </p:cNvSpPr>
            <p:nvPr userDrawn="1"/>
          </p:nvSpPr>
          <p:spPr bwMode="auto">
            <a:xfrm>
              <a:off x="669" y="632"/>
              <a:ext cx="31" cy="32"/>
            </a:xfrm>
            <a:custGeom>
              <a:avLst/>
              <a:gdLst>
                <a:gd name="T0" fmla="*/ 68 w 157"/>
                <a:gd name="T1" fmla="*/ 165 h 165"/>
                <a:gd name="T2" fmla="*/ 44 w 157"/>
                <a:gd name="T3" fmla="*/ 135 h 165"/>
                <a:gd name="T4" fmla="*/ 74 w 157"/>
                <a:gd name="T5" fmla="*/ 110 h 165"/>
                <a:gd name="T6" fmla="*/ 0 w 157"/>
                <a:gd name="T7" fmla="*/ 23 h 165"/>
                <a:gd name="T8" fmla="*/ 26 w 157"/>
                <a:gd name="T9" fmla="*/ 0 h 165"/>
                <a:gd name="T10" fmla="*/ 103 w 157"/>
                <a:gd name="T11" fmla="*/ 84 h 165"/>
                <a:gd name="T12" fmla="*/ 130 w 157"/>
                <a:gd name="T13" fmla="*/ 58 h 165"/>
                <a:gd name="T14" fmla="*/ 157 w 157"/>
                <a:gd name="T15" fmla="*/ 86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5">
                  <a:moveTo>
                    <a:pt x="68" y="165"/>
                  </a:moveTo>
                  <a:cubicBezTo>
                    <a:pt x="44" y="135"/>
                    <a:pt x="44" y="135"/>
                    <a:pt x="44" y="135"/>
                  </a:cubicBezTo>
                  <a:cubicBezTo>
                    <a:pt x="54" y="127"/>
                    <a:pt x="64" y="119"/>
                    <a:pt x="74" y="110"/>
                  </a:cubicBezTo>
                  <a:cubicBezTo>
                    <a:pt x="0" y="23"/>
                    <a:pt x="0" y="23"/>
                    <a:pt x="0" y="23"/>
                  </a:cubicBezTo>
                  <a:cubicBezTo>
                    <a:pt x="8" y="16"/>
                    <a:pt x="18" y="7"/>
                    <a:pt x="26" y="0"/>
                  </a:cubicBezTo>
                  <a:cubicBezTo>
                    <a:pt x="103" y="84"/>
                    <a:pt x="103" y="84"/>
                    <a:pt x="103" y="84"/>
                  </a:cubicBezTo>
                  <a:cubicBezTo>
                    <a:pt x="113" y="76"/>
                    <a:pt x="122" y="67"/>
                    <a:pt x="130" y="58"/>
                  </a:cubicBezTo>
                  <a:cubicBezTo>
                    <a:pt x="157" y="86"/>
                    <a:pt x="157" y="86"/>
                    <a:pt x="157" y="8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11" name="Freeform 24"/>
            <p:cNvSpPr>
              <a:spLocks/>
            </p:cNvSpPr>
            <p:nvPr userDrawn="1"/>
          </p:nvSpPr>
          <p:spPr bwMode="auto">
            <a:xfrm>
              <a:off x="633"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12" name="Freeform 25"/>
            <p:cNvSpPr>
              <a:spLocks/>
            </p:cNvSpPr>
            <p:nvPr userDrawn="1"/>
          </p:nvSpPr>
          <p:spPr bwMode="auto">
            <a:xfrm>
              <a:off x="633" y="657"/>
              <a:ext cx="21" cy="30"/>
            </a:xfrm>
            <a:custGeom>
              <a:avLst/>
              <a:gdLst>
                <a:gd name="T0" fmla="*/ 68 w 105"/>
                <a:gd name="T1" fmla="*/ 153 h 153"/>
                <a:gd name="T2" fmla="*/ 0 w 105"/>
                <a:gd name="T3" fmla="*/ 16 h 153"/>
                <a:gd name="T4" fmla="*/ 31 w 105"/>
                <a:gd name="T5" fmla="*/ 0 h 153"/>
                <a:gd name="T6" fmla="*/ 105 w 105"/>
                <a:gd name="T7" fmla="*/ 134 h 153"/>
              </a:gdLst>
              <a:ahLst/>
              <a:cxnLst>
                <a:cxn ang="0">
                  <a:pos x="T0" y="T1"/>
                </a:cxn>
                <a:cxn ang="0">
                  <a:pos x="T2" y="T3"/>
                </a:cxn>
                <a:cxn ang="0">
                  <a:pos x="T4" y="T5"/>
                </a:cxn>
                <a:cxn ang="0">
                  <a:pos x="T6" y="T7"/>
                </a:cxn>
              </a:cxnLst>
              <a:rect l="0" t="0" r="r" b="b"/>
              <a:pathLst>
                <a:path w="105" h="153">
                  <a:moveTo>
                    <a:pt x="68" y="153"/>
                  </a:moveTo>
                  <a:cubicBezTo>
                    <a:pt x="0" y="16"/>
                    <a:pt x="0" y="16"/>
                    <a:pt x="0" y="16"/>
                  </a:cubicBezTo>
                  <a:cubicBezTo>
                    <a:pt x="10" y="11"/>
                    <a:pt x="21" y="5"/>
                    <a:pt x="31" y="0"/>
                  </a:cubicBezTo>
                  <a:cubicBezTo>
                    <a:pt x="105" y="134"/>
                    <a:pt x="105" y="134"/>
                    <a:pt x="105" y="1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13" name="Freeform 26"/>
            <p:cNvSpPr>
              <a:spLocks/>
            </p:cNvSpPr>
            <p:nvPr userDrawn="1"/>
          </p:nvSpPr>
          <p:spPr bwMode="auto">
            <a:xfrm>
              <a:off x="584" y="671"/>
              <a:ext cx="35" cy="35"/>
            </a:xfrm>
            <a:custGeom>
              <a:avLst/>
              <a:gdLst>
                <a:gd name="T0" fmla="*/ 26 w 178"/>
                <a:gd name="T1" fmla="*/ 176 h 176"/>
                <a:gd name="T2" fmla="*/ 0 w 178"/>
                <a:gd name="T3" fmla="*/ 26 h 176"/>
                <a:gd name="T4" fmla="*/ 89 w 178"/>
                <a:gd name="T5" fmla="*/ 6 h 176"/>
                <a:gd name="T6" fmla="*/ 100 w 178"/>
                <a:gd name="T7" fmla="*/ 45 h 176"/>
                <a:gd name="T8" fmla="*/ 147 w 178"/>
                <a:gd name="T9" fmla="*/ 30 h 176"/>
                <a:gd name="T10" fmla="*/ 155 w 178"/>
                <a:gd name="T11" fmla="*/ 0 h 176"/>
                <a:gd name="T12" fmla="*/ 178 w 178"/>
                <a:gd name="T13" fmla="*/ 52 h 176"/>
                <a:gd name="T14" fmla="*/ 148 w 178"/>
                <a:gd name="T15" fmla="*/ 148 h 176"/>
                <a:gd name="T16" fmla="*/ 26 w 178"/>
                <a:gd name="T17"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26" y="176"/>
                  </a:moveTo>
                  <a:cubicBezTo>
                    <a:pt x="0" y="26"/>
                    <a:pt x="0" y="26"/>
                    <a:pt x="0" y="26"/>
                  </a:cubicBezTo>
                  <a:cubicBezTo>
                    <a:pt x="30" y="21"/>
                    <a:pt x="59" y="14"/>
                    <a:pt x="89" y="6"/>
                  </a:cubicBezTo>
                  <a:cubicBezTo>
                    <a:pt x="100" y="45"/>
                    <a:pt x="100" y="45"/>
                    <a:pt x="100" y="45"/>
                  </a:cubicBezTo>
                  <a:cubicBezTo>
                    <a:pt x="116" y="40"/>
                    <a:pt x="132" y="35"/>
                    <a:pt x="147" y="30"/>
                  </a:cubicBezTo>
                  <a:cubicBezTo>
                    <a:pt x="155" y="0"/>
                    <a:pt x="155" y="0"/>
                    <a:pt x="155" y="0"/>
                  </a:cubicBezTo>
                  <a:cubicBezTo>
                    <a:pt x="178" y="52"/>
                    <a:pt x="178" y="52"/>
                    <a:pt x="178" y="52"/>
                  </a:cubicBezTo>
                  <a:cubicBezTo>
                    <a:pt x="148" y="148"/>
                    <a:pt x="148" y="148"/>
                    <a:pt x="148" y="148"/>
                  </a:cubicBezTo>
                  <a:lnTo>
                    <a:pt x="26" y="176"/>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14" name="Freeform 27"/>
            <p:cNvSpPr>
              <a:spLocks/>
            </p:cNvSpPr>
            <p:nvPr userDrawn="1"/>
          </p:nvSpPr>
          <p:spPr bwMode="auto">
            <a:xfrm>
              <a:off x="501"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15" name="Freeform 28"/>
            <p:cNvSpPr>
              <a:spLocks/>
            </p:cNvSpPr>
            <p:nvPr userDrawn="1"/>
          </p:nvSpPr>
          <p:spPr bwMode="auto">
            <a:xfrm>
              <a:off x="501" y="672"/>
              <a:ext cx="14" cy="32"/>
            </a:xfrm>
            <a:custGeom>
              <a:avLst/>
              <a:gdLst>
                <a:gd name="T0" fmla="*/ 0 w 74"/>
                <a:gd name="T1" fmla="*/ 148 h 158"/>
                <a:gd name="T2" fmla="*/ 40 w 74"/>
                <a:gd name="T3" fmla="*/ 0 h 158"/>
                <a:gd name="T4" fmla="*/ 74 w 74"/>
                <a:gd name="T5" fmla="*/ 8 h 158"/>
                <a:gd name="T6" fmla="*/ 40 w 74"/>
                <a:gd name="T7" fmla="*/ 158 h 158"/>
              </a:gdLst>
              <a:ahLst/>
              <a:cxnLst>
                <a:cxn ang="0">
                  <a:pos x="T0" y="T1"/>
                </a:cxn>
                <a:cxn ang="0">
                  <a:pos x="T2" y="T3"/>
                </a:cxn>
                <a:cxn ang="0">
                  <a:pos x="T4" y="T5"/>
                </a:cxn>
                <a:cxn ang="0">
                  <a:pos x="T6" y="T7"/>
                </a:cxn>
              </a:cxnLst>
              <a:rect l="0" t="0" r="r" b="b"/>
              <a:pathLst>
                <a:path w="74" h="158">
                  <a:moveTo>
                    <a:pt x="0" y="148"/>
                  </a:moveTo>
                  <a:cubicBezTo>
                    <a:pt x="40" y="0"/>
                    <a:pt x="40" y="0"/>
                    <a:pt x="40" y="0"/>
                  </a:cubicBezTo>
                  <a:cubicBezTo>
                    <a:pt x="51" y="3"/>
                    <a:pt x="63" y="6"/>
                    <a:pt x="74" y="8"/>
                  </a:cubicBezTo>
                  <a:cubicBezTo>
                    <a:pt x="40" y="158"/>
                    <a:pt x="40" y="158"/>
                    <a:pt x="40" y="15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16" name="Freeform 29"/>
            <p:cNvSpPr>
              <a:spLocks/>
            </p:cNvSpPr>
            <p:nvPr userDrawn="1"/>
          </p:nvSpPr>
          <p:spPr bwMode="auto">
            <a:xfrm>
              <a:off x="458"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17" name="Freeform 30"/>
            <p:cNvSpPr>
              <a:spLocks/>
            </p:cNvSpPr>
            <p:nvPr userDrawn="1"/>
          </p:nvSpPr>
          <p:spPr bwMode="auto">
            <a:xfrm>
              <a:off x="458" y="653"/>
              <a:ext cx="21" cy="36"/>
            </a:xfrm>
            <a:custGeom>
              <a:avLst/>
              <a:gdLst>
                <a:gd name="T0" fmla="*/ 38 w 103"/>
                <a:gd name="T1" fmla="*/ 185 h 185"/>
                <a:gd name="T2" fmla="*/ 103 w 103"/>
                <a:gd name="T3" fmla="*/ 46 h 185"/>
                <a:gd name="T4" fmla="*/ 17 w 103"/>
                <a:gd name="T5" fmla="*/ 0 h 185"/>
                <a:gd name="T6" fmla="*/ 0 w 103"/>
                <a:gd name="T7" fmla="*/ 29 h 185"/>
                <a:gd name="T8" fmla="*/ 56 w 103"/>
                <a:gd name="T9" fmla="*/ 60 h 185"/>
                <a:gd name="T10" fmla="*/ 1 w 103"/>
                <a:gd name="T11" fmla="*/ 167 h 185"/>
              </a:gdLst>
              <a:ahLst/>
              <a:cxnLst>
                <a:cxn ang="0">
                  <a:pos x="T0" y="T1"/>
                </a:cxn>
                <a:cxn ang="0">
                  <a:pos x="T2" y="T3"/>
                </a:cxn>
                <a:cxn ang="0">
                  <a:pos x="T4" y="T5"/>
                </a:cxn>
                <a:cxn ang="0">
                  <a:pos x="T6" y="T7"/>
                </a:cxn>
                <a:cxn ang="0">
                  <a:pos x="T8" y="T9"/>
                </a:cxn>
                <a:cxn ang="0">
                  <a:pos x="T10" y="T11"/>
                </a:cxn>
              </a:cxnLst>
              <a:rect l="0" t="0" r="r" b="b"/>
              <a:pathLst>
                <a:path w="103" h="185">
                  <a:moveTo>
                    <a:pt x="38" y="185"/>
                  </a:moveTo>
                  <a:cubicBezTo>
                    <a:pt x="103" y="46"/>
                    <a:pt x="103" y="46"/>
                    <a:pt x="103" y="46"/>
                  </a:cubicBezTo>
                  <a:cubicBezTo>
                    <a:pt x="74" y="33"/>
                    <a:pt x="45" y="17"/>
                    <a:pt x="17" y="0"/>
                  </a:cubicBezTo>
                  <a:cubicBezTo>
                    <a:pt x="0" y="29"/>
                    <a:pt x="0" y="29"/>
                    <a:pt x="0" y="29"/>
                  </a:cubicBezTo>
                  <a:cubicBezTo>
                    <a:pt x="19" y="40"/>
                    <a:pt x="37" y="50"/>
                    <a:pt x="56" y="60"/>
                  </a:cubicBezTo>
                  <a:cubicBezTo>
                    <a:pt x="1" y="167"/>
                    <a:pt x="1" y="167"/>
                    <a:pt x="1" y="16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18" name="Freeform 31"/>
            <p:cNvSpPr>
              <a:spLocks/>
            </p:cNvSpPr>
            <p:nvPr userDrawn="1"/>
          </p:nvSpPr>
          <p:spPr bwMode="auto">
            <a:xfrm>
              <a:off x="417"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19" name="Freeform 32"/>
            <p:cNvSpPr>
              <a:spLocks/>
            </p:cNvSpPr>
            <p:nvPr userDrawn="1"/>
          </p:nvSpPr>
          <p:spPr bwMode="auto">
            <a:xfrm>
              <a:off x="417" y="626"/>
              <a:ext cx="26" cy="37"/>
            </a:xfrm>
            <a:custGeom>
              <a:avLst/>
              <a:gdLst>
                <a:gd name="T0" fmla="*/ 31 w 128"/>
                <a:gd name="T1" fmla="*/ 183 h 183"/>
                <a:gd name="T2" fmla="*/ 128 w 128"/>
                <a:gd name="T3" fmla="*/ 65 h 183"/>
                <a:gd name="T4" fmla="*/ 55 w 128"/>
                <a:gd name="T5" fmla="*/ 0 h 183"/>
                <a:gd name="T6" fmla="*/ 32 w 128"/>
                <a:gd name="T7" fmla="*/ 23 h 183"/>
                <a:gd name="T8" fmla="*/ 79 w 128"/>
                <a:gd name="T9" fmla="*/ 67 h 183"/>
                <a:gd name="T10" fmla="*/ 0 w 128"/>
                <a:gd name="T11" fmla="*/ 157 h 183"/>
              </a:gdLst>
              <a:ahLst/>
              <a:cxnLst>
                <a:cxn ang="0">
                  <a:pos x="T0" y="T1"/>
                </a:cxn>
                <a:cxn ang="0">
                  <a:pos x="T2" y="T3"/>
                </a:cxn>
                <a:cxn ang="0">
                  <a:pos x="T4" y="T5"/>
                </a:cxn>
                <a:cxn ang="0">
                  <a:pos x="T6" y="T7"/>
                </a:cxn>
                <a:cxn ang="0">
                  <a:pos x="T8" y="T9"/>
                </a:cxn>
                <a:cxn ang="0">
                  <a:pos x="T10" y="T11"/>
                </a:cxn>
              </a:cxnLst>
              <a:rect l="0" t="0" r="r" b="b"/>
              <a:pathLst>
                <a:path w="128" h="183">
                  <a:moveTo>
                    <a:pt x="31" y="183"/>
                  </a:moveTo>
                  <a:cubicBezTo>
                    <a:pt x="128" y="65"/>
                    <a:pt x="128" y="65"/>
                    <a:pt x="128" y="65"/>
                  </a:cubicBezTo>
                  <a:cubicBezTo>
                    <a:pt x="102" y="45"/>
                    <a:pt x="78" y="23"/>
                    <a:pt x="55" y="0"/>
                  </a:cubicBezTo>
                  <a:cubicBezTo>
                    <a:pt x="32" y="23"/>
                    <a:pt x="32" y="23"/>
                    <a:pt x="32" y="23"/>
                  </a:cubicBezTo>
                  <a:cubicBezTo>
                    <a:pt x="47" y="38"/>
                    <a:pt x="63" y="53"/>
                    <a:pt x="79" y="67"/>
                  </a:cubicBezTo>
                  <a:cubicBezTo>
                    <a:pt x="0" y="157"/>
                    <a:pt x="0" y="157"/>
                    <a:pt x="0" y="15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20" name="Freeform 33"/>
            <p:cNvSpPr>
              <a:spLocks/>
            </p:cNvSpPr>
            <p:nvPr userDrawn="1"/>
          </p:nvSpPr>
          <p:spPr bwMode="auto">
            <a:xfrm>
              <a:off x="375"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21" name="Freeform 34"/>
            <p:cNvSpPr>
              <a:spLocks/>
            </p:cNvSpPr>
            <p:nvPr userDrawn="1"/>
          </p:nvSpPr>
          <p:spPr bwMode="auto">
            <a:xfrm>
              <a:off x="375" y="598"/>
              <a:ext cx="35" cy="33"/>
            </a:xfrm>
            <a:custGeom>
              <a:avLst/>
              <a:gdLst>
                <a:gd name="T0" fmla="*/ 0 w 179"/>
                <a:gd name="T1" fmla="*/ 40 h 166"/>
                <a:gd name="T2" fmla="*/ 155 w 179"/>
                <a:gd name="T3" fmla="*/ 0 h 166"/>
                <a:gd name="T4" fmla="*/ 179 w 179"/>
                <a:gd name="T5" fmla="*/ 34 h 166"/>
                <a:gd name="T6" fmla="*/ 87 w 179"/>
                <a:gd name="T7" fmla="*/ 166 h 166"/>
                <a:gd name="T8" fmla="*/ 62 w 179"/>
                <a:gd name="T9" fmla="*/ 134 h 166"/>
                <a:gd name="T10" fmla="*/ 136 w 179"/>
                <a:gd name="T11" fmla="*/ 39 h 166"/>
                <a:gd name="T12" fmla="*/ 136 w 179"/>
                <a:gd name="T13" fmla="*/ 39 h 166"/>
                <a:gd name="T14" fmla="*/ 20 w 179"/>
                <a:gd name="T15" fmla="*/ 73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66">
                  <a:moveTo>
                    <a:pt x="0" y="40"/>
                  </a:moveTo>
                  <a:cubicBezTo>
                    <a:pt x="155" y="0"/>
                    <a:pt x="155" y="0"/>
                    <a:pt x="155" y="0"/>
                  </a:cubicBezTo>
                  <a:cubicBezTo>
                    <a:pt x="163" y="11"/>
                    <a:pt x="170" y="23"/>
                    <a:pt x="179" y="34"/>
                  </a:cubicBezTo>
                  <a:cubicBezTo>
                    <a:pt x="87" y="166"/>
                    <a:pt x="87" y="166"/>
                    <a:pt x="87" y="166"/>
                  </a:cubicBezTo>
                  <a:cubicBezTo>
                    <a:pt x="62" y="134"/>
                    <a:pt x="62" y="134"/>
                    <a:pt x="62" y="134"/>
                  </a:cubicBezTo>
                  <a:cubicBezTo>
                    <a:pt x="136" y="39"/>
                    <a:pt x="136" y="39"/>
                    <a:pt x="136" y="39"/>
                  </a:cubicBezTo>
                  <a:cubicBezTo>
                    <a:pt x="136" y="39"/>
                    <a:pt x="136" y="39"/>
                    <a:pt x="136" y="39"/>
                  </a:cubicBezTo>
                  <a:cubicBezTo>
                    <a:pt x="20" y="73"/>
                    <a:pt x="20" y="73"/>
                    <a:pt x="20" y="7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22" name="Freeform 35"/>
            <p:cNvSpPr>
              <a:spLocks/>
            </p:cNvSpPr>
            <p:nvPr userDrawn="1"/>
          </p:nvSpPr>
          <p:spPr bwMode="auto">
            <a:xfrm>
              <a:off x="358" y="554"/>
              <a:ext cx="34" cy="30"/>
            </a:xfrm>
            <a:custGeom>
              <a:avLst/>
              <a:gdLst>
                <a:gd name="T0" fmla="*/ 138 w 168"/>
                <a:gd name="T1" fmla="*/ 100 h 147"/>
                <a:gd name="T2" fmla="*/ 131 w 168"/>
                <a:gd name="T3" fmla="*/ 66 h 147"/>
                <a:gd name="T4" fmla="*/ 107 w 168"/>
                <a:gd name="T5" fmla="*/ 49 h 147"/>
                <a:gd name="T6" fmla="*/ 101 w 168"/>
                <a:gd name="T7" fmla="*/ 88 h 147"/>
                <a:gd name="T8" fmla="*/ 73 w 168"/>
                <a:gd name="T9" fmla="*/ 136 h 147"/>
                <a:gd name="T10" fmla="*/ 8 w 168"/>
                <a:gd name="T11" fmla="*/ 97 h 147"/>
                <a:gd name="T12" fmla="*/ 0 w 168"/>
                <a:gd name="T13" fmla="*/ 49 h 147"/>
                <a:gd name="T14" fmla="*/ 30 w 168"/>
                <a:gd name="T15" fmla="*/ 50 h 147"/>
                <a:gd name="T16" fmla="*/ 35 w 168"/>
                <a:gd name="T17" fmla="*/ 81 h 147"/>
                <a:gd name="T18" fmla="*/ 59 w 168"/>
                <a:gd name="T19" fmla="*/ 99 h 147"/>
                <a:gd name="T20" fmla="*/ 65 w 168"/>
                <a:gd name="T21" fmla="*/ 73 h 147"/>
                <a:gd name="T22" fmla="*/ 90 w 168"/>
                <a:gd name="T23" fmla="*/ 13 h 147"/>
                <a:gd name="T24" fmla="*/ 159 w 168"/>
                <a:gd name="T25" fmla="*/ 53 h 147"/>
                <a:gd name="T26" fmla="*/ 168 w 168"/>
                <a:gd name="T27" fmla="*/ 99 h 147"/>
                <a:gd name="T28" fmla="*/ 138 w 168"/>
                <a:gd name="T2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47">
                  <a:moveTo>
                    <a:pt x="138" y="100"/>
                  </a:moveTo>
                  <a:cubicBezTo>
                    <a:pt x="137" y="91"/>
                    <a:pt x="135" y="76"/>
                    <a:pt x="131" y="66"/>
                  </a:cubicBezTo>
                  <a:cubicBezTo>
                    <a:pt x="127" y="55"/>
                    <a:pt x="120" y="44"/>
                    <a:pt x="107" y="49"/>
                  </a:cubicBezTo>
                  <a:cubicBezTo>
                    <a:pt x="94" y="53"/>
                    <a:pt x="99" y="70"/>
                    <a:pt x="101" y="88"/>
                  </a:cubicBezTo>
                  <a:cubicBezTo>
                    <a:pt x="102" y="106"/>
                    <a:pt x="100" y="126"/>
                    <a:pt x="73" y="136"/>
                  </a:cubicBezTo>
                  <a:cubicBezTo>
                    <a:pt x="43" y="147"/>
                    <a:pt x="18" y="123"/>
                    <a:pt x="8" y="97"/>
                  </a:cubicBezTo>
                  <a:cubicBezTo>
                    <a:pt x="2" y="81"/>
                    <a:pt x="0" y="65"/>
                    <a:pt x="0" y="49"/>
                  </a:cubicBezTo>
                  <a:cubicBezTo>
                    <a:pt x="30" y="50"/>
                    <a:pt x="30" y="50"/>
                    <a:pt x="30" y="50"/>
                  </a:cubicBezTo>
                  <a:cubicBezTo>
                    <a:pt x="30" y="60"/>
                    <a:pt x="32" y="73"/>
                    <a:pt x="35" y="81"/>
                  </a:cubicBezTo>
                  <a:cubicBezTo>
                    <a:pt x="42" y="98"/>
                    <a:pt x="50" y="102"/>
                    <a:pt x="59" y="99"/>
                  </a:cubicBezTo>
                  <a:cubicBezTo>
                    <a:pt x="65" y="97"/>
                    <a:pt x="68" y="91"/>
                    <a:pt x="65" y="73"/>
                  </a:cubicBezTo>
                  <a:cubicBezTo>
                    <a:pt x="60" y="35"/>
                    <a:pt x="70" y="20"/>
                    <a:pt x="90" y="13"/>
                  </a:cubicBezTo>
                  <a:cubicBezTo>
                    <a:pt x="124" y="0"/>
                    <a:pt x="148" y="22"/>
                    <a:pt x="159" y="53"/>
                  </a:cubicBezTo>
                  <a:cubicBezTo>
                    <a:pt x="165" y="67"/>
                    <a:pt x="167" y="83"/>
                    <a:pt x="168" y="99"/>
                  </a:cubicBezTo>
                  <a:lnTo>
                    <a:pt x="138" y="10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23" name="Freeform 36"/>
            <p:cNvSpPr>
              <a:spLocks/>
            </p:cNvSpPr>
            <p:nvPr userDrawn="1"/>
          </p:nvSpPr>
          <p:spPr bwMode="auto">
            <a:xfrm>
              <a:off x="347"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24" name="Freeform 37"/>
            <p:cNvSpPr>
              <a:spLocks/>
            </p:cNvSpPr>
            <p:nvPr userDrawn="1"/>
          </p:nvSpPr>
          <p:spPr bwMode="auto">
            <a:xfrm>
              <a:off x="347" y="514"/>
              <a:ext cx="32" cy="24"/>
            </a:xfrm>
            <a:custGeom>
              <a:avLst/>
              <a:gdLst>
                <a:gd name="T0" fmla="*/ 0 w 159"/>
                <a:gd name="T1" fmla="*/ 3 h 122"/>
                <a:gd name="T2" fmla="*/ 38 w 159"/>
                <a:gd name="T3" fmla="*/ 0 h 122"/>
                <a:gd name="T4" fmla="*/ 41 w 159"/>
                <a:gd name="T5" fmla="*/ 38 h 122"/>
                <a:gd name="T6" fmla="*/ 155 w 159"/>
                <a:gd name="T7" fmla="*/ 27 h 122"/>
                <a:gd name="T8" fmla="*/ 159 w 159"/>
                <a:gd name="T9" fmla="*/ 62 h 122"/>
                <a:gd name="T10" fmla="*/ 46 w 159"/>
                <a:gd name="T11" fmla="*/ 78 h 122"/>
                <a:gd name="T12" fmla="*/ 52 w 159"/>
                <a:gd name="T13" fmla="*/ 115 h 122"/>
                <a:gd name="T14" fmla="*/ 14 w 159"/>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 h="122">
                  <a:moveTo>
                    <a:pt x="0" y="3"/>
                  </a:moveTo>
                  <a:cubicBezTo>
                    <a:pt x="38" y="0"/>
                    <a:pt x="38" y="0"/>
                    <a:pt x="38" y="0"/>
                  </a:cubicBezTo>
                  <a:cubicBezTo>
                    <a:pt x="39" y="13"/>
                    <a:pt x="40" y="26"/>
                    <a:pt x="41" y="38"/>
                  </a:cubicBezTo>
                  <a:cubicBezTo>
                    <a:pt x="155" y="27"/>
                    <a:pt x="155" y="27"/>
                    <a:pt x="155" y="27"/>
                  </a:cubicBezTo>
                  <a:cubicBezTo>
                    <a:pt x="156" y="38"/>
                    <a:pt x="158" y="51"/>
                    <a:pt x="159" y="62"/>
                  </a:cubicBezTo>
                  <a:cubicBezTo>
                    <a:pt x="46" y="78"/>
                    <a:pt x="46" y="78"/>
                    <a:pt x="46" y="78"/>
                  </a:cubicBezTo>
                  <a:cubicBezTo>
                    <a:pt x="48" y="90"/>
                    <a:pt x="50" y="103"/>
                    <a:pt x="52" y="115"/>
                  </a:cubicBezTo>
                  <a:cubicBezTo>
                    <a:pt x="14" y="122"/>
                    <a:pt x="14" y="122"/>
                    <a:pt x="14" y="1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25" name="Freeform 38"/>
            <p:cNvSpPr>
              <a:spLocks/>
            </p:cNvSpPr>
            <p:nvPr userDrawn="1"/>
          </p:nvSpPr>
          <p:spPr bwMode="auto">
            <a:xfrm>
              <a:off x="348" y="465"/>
              <a:ext cx="32" cy="25"/>
            </a:xfrm>
            <a:custGeom>
              <a:avLst/>
              <a:gdLst>
                <a:gd name="T0" fmla="*/ 163 w 163"/>
                <a:gd name="T1" fmla="*/ 5 h 125"/>
                <a:gd name="T2" fmla="*/ 155 w 163"/>
                <a:gd name="T3" fmla="*/ 45 h 125"/>
                <a:gd name="T4" fmla="*/ 121 w 163"/>
                <a:gd name="T5" fmla="*/ 55 h 125"/>
                <a:gd name="T6" fmla="*/ 93 w 163"/>
                <a:gd name="T7" fmla="*/ 78 h 125"/>
                <a:gd name="T8" fmla="*/ 93 w 163"/>
                <a:gd name="T9" fmla="*/ 84 h 125"/>
                <a:gd name="T10" fmla="*/ 150 w 163"/>
                <a:gd name="T11" fmla="*/ 90 h 125"/>
                <a:gd name="T12" fmla="*/ 147 w 163"/>
                <a:gd name="T13" fmla="*/ 125 h 125"/>
                <a:gd name="T14" fmla="*/ 0 w 163"/>
                <a:gd name="T15" fmla="*/ 116 h 125"/>
                <a:gd name="T16" fmla="*/ 6 w 163"/>
                <a:gd name="T17" fmla="*/ 54 h 125"/>
                <a:gd name="T18" fmla="*/ 51 w 163"/>
                <a:gd name="T19" fmla="*/ 2 h 125"/>
                <a:gd name="T20" fmla="*/ 87 w 163"/>
                <a:gd name="T21" fmla="*/ 42 h 125"/>
                <a:gd name="T22" fmla="*/ 88 w 163"/>
                <a:gd name="T23" fmla="*/ 42 h 125"/>
                <a:gd name="T24" fmla="*/ 108 w 163"/>
                <a:gd name="T25" fmla="*/ 28 h 125"/>
                <a:gd name="T26" fmla="*/ 163 w 163"/>
                <a:gd name="T2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125">
                  <a:moveTo>
                    <a:pt x="163" y="5"/>
                  </a:moveTo>
                  <a:cubicBezTo>
                    <a:pt x="159" y="19"/>
                    <a:pt x="157" y="32"/>
                    <a:pt x="155" y="45"/>
                  </a:cubicBezTo>
                  <a:cubicBezTo>
                    <a:pt x="155" y="45"/>
                    <a:pt x="132" y="51"/>
                    <a:pt x="121" y="55"/>
                  </a:cubicBezTo>
                  <a:cubicBezTo>
                    <a:pt x="108" y="60"/>
                    <a:pt x="95" y="68"/>
                    <a:pt x="93" y="78"/>
                  </a:cubicBezTo>
                  <a:cubicBezTo>
                    <a:pt x="93" y="80"/>
                    <a:pt x="93" y="83"/>
                    <a:pt x="93" y="84"/>
                  </a:cubicBezTo>
                  <a:cubicBezTo>
                    <a:pt x="150" y="90"/>
                    <a:pt x="150" y="90"/>
                    <a:pt x="150" y="90"/>
                  </a:cubicBezTo>
                  <a:cubicBezTo>
                    <a:pt x="149" y="101"/>
                    <a:pt x="148" y="113"/>
                    <a:pt x="147" y="125"/>
                  </a:cubicBezTo>
                  <a:cubicBezTo>
                    <a:pt x="0" y="116"/>
                    <a:pt x="0" y="116"/>
                    <a:pt x="0" y="116"/>
                  </a:cubicBezTo>
                  <a:cubicBezTo>
                    <a:pt x="1" y="95"/>
                    <a:pt x="3" y="75"/>
                    <a:pt x="6" y="54"/>
                  </a:cubicBezTo>
                  <a:cubicBezTo>
                    <a:pt x="9" y="24"/>
                    <a:pt x="24" y="0"/>
                    <a:pt x="51" y="2"/>
                  </a:cubicBezTo>
                  <a:cubicBezTo>
                    <a:pt x="73" y="4"/>
                    <a:pt x="87" y="18"/>
                    <a:pt x="87" y="42"/>
                  </a:cubicBezTo>
                  <a:cubicBezTo>
                    <a:pt x="88" y="42"/>
                    <a:pt x="88" y="42"/>
                    <a:pt x="88" y="42"/>
                  </a:cubicBezTo>
                  <a:cubicBezTo>
                    <a:pt x="93" y="35"/>
                    <a:pt x="99" y="33"/>
                    <a:pt x="108" y="28"/>
                  </a:cubicBezTo>
                  <a:cubicBezTo>
                    <a:pt x="122" y="19"/>
                    <a:pt x="163" y="5"/>
                    <a:pt x="163" y="5"/>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26" name="Freeform 39"/>
            <p:cNvSpPr>
              <a:spLocks/>
            </p:cNvSpPr>
            <p:nvPr userDrawn="1"/>
          </p:nvSpPr>
          <p:spPr bwMode="auto">
            <a:xfrm>
              <a:off x="359"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27" name="Freeform 40"/>
            <p:cNvSpPr>
              <a:spLocks/>
            </p:cNvSpPr>
            <p:nvPr userDrawn="1"/>
          </p:nvSpPr>
          <p:spPr bwMode="auto">
            <a:xfrm>
              <a:off x="359" y="423"/>
              <a:ext cx="35" cy="30"/>
            </a:xfrm>
            <a:custGeom>
              <a:avLst/>
              <a:gdLst>
                <a:gd name="T0" fmla="*/ 14 w 179"/>
                <a:gd name="T1" fmla="*/ 0 h 149"/>
                <a:gd name="T2" fmla="*/ 179 w 179"/>
                <a:gd name="T3" fmla="*/ 5 h 149"/>
                <a:gd name="T4" fmla="*/ 162 w 179"/>
                <a:gd name="T5" fmla="*/ 42 h 149"/>
                <a:gd name="T6" fmla="*/ 128 w 179"/>
                <a:gd name="T7" fmla="*/ 40 h 149"/>
                <a:gd name="T8" fmla="*/ 109 w 179"/>
                <a:gd name="T9" fmla="*/ 89 h 149"/>
                <a:gd name="T10" fmla="*/ 136 w 179"/>
                <a:gd name="T11" fmla="*/ 111 h 149"/>
                <a:gd name="T12" fmla="*/ 125 w 179"/>
                <a:gd name="T13" fmla="*/ 149 h 149"/>
                <a:gd name="T14" fmla="*/ 0 w 179"/>
                <a:gd name="T15" fmla="*/ 38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49">
                  <a:moveTo>
                    <a:pt x="14" y="0"/>
                  </a:moveTo>
                  <a:cubicBezTo>
                    <a:pt x="179" y="5"/>
                    <a:pt x="179" y="5"/>
                    <a:pt x="179" y="5"/>
                  </a:cubicBezTo>
                  <a:cubicBezTo>
                    <a:pt x="173" y="17"/>
                    <a:pt x="168" y="29"/>
                    <a:pt x="162" y="42"/>
                  </a:cubicBezTo>
                  <a:cubicBezTo>
                    <a:pt x="128" y="40"/>
                    <a:pt x="128" y="40"/>
                    <a:pt x="128" y="40"/>
                  </a:cubicBezTo>
                  <a:cubicBezTo>
                    <a:pt x="121" y="56"/>
                    <a:pt x="115" y="73"/>
                    <a:pt x="109" y="89"/>
                  </a:cubicBezTo>
                  <a:cubicBezTo>
                    <a:pt x="136" y="111"/>
                    <a:pt x="136" y="111"/>
                    <a:pt x="136" y="111"/>
                  </a:cubicBezTo>
                  <a:cubicBezTo>
                    <a:pt x="132" y="123"/>
                    <a:pt x="128" y="136"/>
                    <a:pt x="125" y="149"/>
                  </a:cubicBezTo>
                  <a:cubicBezTo>
                    <a:pt x="0" y="38"/>
                    <a:pt x="0" y="38"/>
                    <a:pt x="0"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28" name="Freeform 41"/>
            <p:cNvSpPr>
              <a:spLocks/>
            </p:cNvSpPr>
            <p:nvPr userDrawn="1"/>
          </p:nvSpPr>
          <p:spPr bwMode="auto">
            <a:xfrm>
              <a:off x="405"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29" name="Freeform 42"/>
            <p:cNvSpPr>
              <a:spLocks/>
            </p:cNvSpPr>
            <p:nvPr userDrawn="1"/>
          </p:nvSpPr>
          <p:spPr bwMode="auto">
            <a:xfrm>
              <a:off x="405" y="336"/>
              <a:ext cx="41" cy="41"/>
            </a:xfrm>
            <a:custGeom>
              <a:avLst/>
              <a:gdLst>
                <a:gd name="T0" fmla="*/ 34 w 203"/>
                <a:gd name="T1" fmla="*/ 65 h 205"/>
                <a:gd name="T2" fmla="*/ 146 w 203"/>
                <a:gd name="T3" fmla="*/ 103 h 205"/>
                <a:gd name="T4" fmla="*/ 81 w 203"/>
                <a:gd name="T5" fmla="*/ 24 h 205"/>
                <a:gd name="T6" fmla="*/ 111 w 203"/>
                <a:gd name="T7" fmla="*/ 0 h 205"/>
                <a:gd name="T8" fmla="*/ 203 w 203"/>
                <a:gd name="T9" fmla="*/ 122 h 205"/>
                <a:gd name="T10" fmla="*/ 172 w 203"/>
                <a:gd name="T11" fmla="*/ 147 h 205"/>
                <a:gd name="T12" fmla="*/ 64 w 203"/>
                <a:gd name="T13" fmla="*/ 112 h 205"/>
                <a:gd name="T14" fmla="*/ 132 w 203"/>
                <a:gd name="T15" fmla="*/ 183 h 205"/>
                <a:gd name="T16" fmla="*/ 109 w 203"/>
                <a:gd name="T17" fmla="*/ 205 h 205"/>
                <a:gd name="T18" fmla="*/ 0 w 203"/>
                <a:gd name="T19" fmla="*/ 9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5">
                  <a:moveTo>
                    <a:pt x="34" y="65"/>
                  </a:moveTo>
                  <a:cubicBezTo>
                    <a:pt x="146" y="103"/>
                    <a:pt x="146" y="103"/>
                    <a:pt x="146" y="103"/>
                  </a:cubicBezTo>
                  <a:cubicBezTo>
                    <a:pt x="81" y="24"/>
                    <a:pt x="81" y="24"/>
                    <a:pt x="81" y="24"/>
                  </a:cubicBezTo>
                  <a:cubicBezTo>
                    <a:pt x="111" y="0"/>
                    <a:pt x="111" y="0"/>
                    <a:pt x="111" y="0"/>
                  </a:cubicBezTo>
                  <a:cubicBezTo>
                    <a:pt x="203" y="122"/>
                    <a:pt x="203" y="122"/>
                    <a:pt x="203" y="122"/>
                  </a:cubicBezTo>
                  <a:cubicBezTo>
                    <a:pt x="192" y="130"/>
                    <a:pt x="182" y="139"/>
                    <a:pt x="172" y="147"/>
                  </a:cubicBezTo>
                  <a:cubicBezTo>
                    <a:pt x="64" y="112"/>
                    <a:pt x="64" y="112"/>
                    <a:pt x="64" y="112"/>
                  </a:cubicBezTo>
                  <a:cubicBezTo>
                    <a:pt x="132" y="183"/>
                    <a:pt x="132" y="183"/>
                    <a:pt x="132" y="183"/>
                  </a:cubicBezTo>
                  <a:cubicBezTo>
                    <a:pt x="124" y="190"/>
                    <a:pt x="117" y="198"/>
                    <a:pt x="109" y="205"/>
                  </a:cubicBezTo>
                  <a:cubicBezTo>
                    <a:pt x="0" y="99"/>
                    <a:pt x="0" y="99"/>
                    <a:pt x="0" y="9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30" name="Freeform 43"/>
            <p:cNvSpPr>
              <a:spLocks noEditPoints="1"/>
            </p:cNvSpPr>
            <p:nvPr userDrawn="1"/>
          </p:nvSpPr>
          <p:spPr bwMode="auto">
            <a:xfrm>
              <a:off x="447" y="312"/>
              <a:ext cx="36" cy="37"/>
            </a:xfrm>
            <a:custGeom>
              <a:avLst/>
              <a:gdLst>
                <a:gd name="T0" fmla="*/ 54 w 181"/>
                <a:gd name="T1" fmla="*/ 24 h 186"/>
                <a:gd name="T2" fmla="*/ 161 w 181"/>
                <a:gd name="T3" fmla="*/ 56 h 186"/>
                <a:gd name="T4" fmla="*/ 127 w 181"/>
                <a:gd name="T5" fmla="*/ 163 h 186"/>
                <a:gd name="T6" fmla="*/ 20 w 181"/>
                <a:gd name="T7" fmla="*/ 131 h 186"/>
                <a:gd name="T8" fmla="*/ 54 w 181"/>
                <a:gd name="T9" fmla="*/ 24 h 186"/>
                <a:gd name="T10" fmla="*/ 113 w 181"/>
                <a:gd name="T11" fmla="*/ 136 h 186"/>
                <a:gd name="T12" fmla="*/ 126 w 181"/>
                <a:gd name="T13" fmla="*/ 75 h 186"/>
                <a:gd name="T14" fmla="*/ 68 w 181"/>
                <a:gd name="T15" fmla="*/ 51 h 186"/>
                <a:gd name="T16" fmla="*/ 55 w 181"/>
                <a:gd name="T17" fmla="*/ 112 h 186"/>
                <a:gd name="T18" fmla="*/ 113 w 181"/>
                <a:gd name="T19" fmla="*/ 13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86">
                  <a:moveTo>
                    <a:pt x="54" y="24"/>
                  </a:moveTo>
                  <a:cubicBezTo>
                    <a:pt x="99" y="0"/>
                    <a:pt x="141" y="18"/>
                    <a:pt x="161" y="56"/>
                  </a:cubicBezTo>
                  <a:cubicBezTo>
                    <a:pt x="181" y="94"/>
                    <a:pt x="172" y="139"/>
                    <a:pt x="127" y="163"/>
                  </a:cubicBezTo>
                  <a:cubicBezTo>
                    <a:pt x="82" y="186"/>
                    <a:pt x="40" y="169"/>
                    <a:pt x="20" y="131"/>
                  </a:cubicBezTo>
                  <a:cubicBezTo>
                    <a:pt x="0" y="92"/>
                    <a:pt x="10" y="47"/>
                    <a:pt x="54" y="24"/>
                  </a:cubicBezTo>
                  <a:close/>
                  <a:moveTo>
                    <a:pt x="113" y="136"/>
                  </a:moveTo>
                  <a:cubicBezTo>
                    <a:pt x="132" y="125"/>
                    <a:pt x="141" y="103"/>
                    <a:pt x="126" y="75"/>
                  </a:cubicBezTo>
                  <a:cubicBezTo>
                    <a:pt x="111" y="46"/>
                    <a:pt x="88" y="41"/>
                    <a:pt x="68" y="51"/>
                  </a:cubicBezTo>
                  <a:cubicBezTo>
                    <a:pt x="49" y="62"/>
                    <a:pt x="40" y="83"/>
                    <a:pt x="55" y="112"/>
                  </a:cubicBezTo>
                  <a:cubicBezTo>
                    <a:pt x="70" y="141"/>
                    <a:pt x="93" y="146"/>
                    <a:pt x="113" y="136"/>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31" name="Freeform 44"/>
            <p:cNvSpPr>
              <a:spLocks/>
            </p:cNvSpPr>
            <p:nvPr userDrawn="1"/>
          </p:nvSpPr>
          <p:spPr bwMode="auto">
            <a:xfrm>
              <a:off x="495" y="298"/>
              <a:ext cx="27" cy="33"/>
            </a:xfrm>
            <a:custGeom>
              <a:avLst/>
              <a:gdLst>
                <a:gd name="T0" fmla="*/ 36 w 137"/>
                <a:gd name="T1" fmla="*/ 132 h 164"/>
                <a:gd name="T2" fmla="*/ 71 w 137"/>
                <a:gd name="T3" fmla="*/ 130 h 164"/>
                <a:gd name="T4" fmla="*/ 91 w 137"/>
                <a:gd name="T5" fmla="*/ 108 h 164"/>
                <a:gd name="T6" fmla="*/ 52 w 137"/>
                <a:gd name="T7" fmla="*/ 97 h 164"/>
                <a:gd name="T8" fmla="*/ 8 w 137"/>
                <a:gd name="T9" fmla="*/ 64 h 164"/>
                <a:gd name="T10" fmla="*/ 55 w 137"/>
                <a:gd name="T11" fmla="*/ 4 h 164"/>
                <a:gd name="T12" fmla="*/ 103 w 137"/>
                <a:gd name="T13" fmla="*/ 2 h 164"/>
                <a:gd name="T14" fmla="*/ 99 w 137"/>
                <a:gd name="T15" fmla="*/ 31 h 164"/>
                <a:gd name="T16" fmla="*/ 67 w 137"/>
                <a:gd name="T17" fmla="*/ 33 h 164"/>
                <a:gd name="T18" fmla="*/ 47 w 137"/>
                <a:gd name="T19" fmla="*/ 55 h 164"/>
                <a:gd name="T20" fmla="*/ 71 w 137"/>
                <a:gd name="T21" fmla="*/ 64 h 164"/>
                <a:gd name="T22" fmla="*/ 129 w 137"/>
                <a:gd name="T23" fmla="*/ 95 h 164"/>
                <a:gd name="T24" fmla="*/ 80 w 137"/>
                <a:gd name="T25" fmla="*/ 160 h 164"/>
                <a:gd name="T26" fmla="*/ 34 w 137"/>
                <a:gd name="T27" fmla="*/ 162 h 164"/>
                <a:gd name="T28" fmla="*/ 36 w 137"/>
                <a:gd name="T29" fmla="*/ 13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164">
                  <a:moveTo>
                    <a:pt x="36" y="132"/>
                  </a:moveTo>
                  <a:cubicBezTo>
                    <a:pt x="45" y="133"/>
                    <a:pt x="61" y="133"/>
                    <a:pt x="71" y="130"/>
                  </a:cubicBezTo>
                  <a:cubicBezTo>
                    <a:pt x="82" y="127"/>
                    <a:pt x="94" y="122"/>
                    <a:pt x="91" y="108"/>
                  </a:cubicBezTo>
                  <a:cubicBezTo>
                    <a:pt x="87" y="95"/>
                    <a:pt x="70" y="98"/>
                    <a:pt x="52" y="97"/>
                  </a:cubicBezTo>
                  <a:cubicBezTo>
                    <a:pt x="34" y="96"/>
                    <a:pt x="15" y="92"/>
                    <a:pt x="8" y="64"/>
                  </a:cubicBezTo>
                  <a:cubicBezTo>
                    <a:pt x="0" y="33"/>
                    <a:pt x="28" y="11"/>
                    <a:pt x="55" y="4"/>
                  </a:cubicBezTo>
                  <a:cubicBezTo>
                    <a:pt x="71" y="0"/>
                    <a:pt x="87" y="0"/>
                    <a:pt x="103" y="2"/>
                  </a:cubicBezTo>
                  <a:cubicBezTo>
                    <a:pt x="99" y="31"/>
                    <a:pt x="99" y="31"/>
                    <a:pt x="99" y="31"/>
                  </a:cubicBezTo>
                  <a:cubicBezTo>
                    <a:pt x="89" y="30"/>
                    <a:pt x="75" y="31"/>
                    <a:pt x="67" y="33"/>
                  </a:cubicBezTo>
                  <a:cubicBezTo>
                    <a:pt x="49" y="37"/>
                    <a:pt x="44" y="45"/>
                    <a:pt x="47" y="55"/>
                  </a:cubicBezTo>
                  <a:cubicBezTo>
                    <a:pt x="48" y="60"/>
                    <a:pt x="54" y="64"/>
                    <a:pt x="71" y="64"/>
                  </a:cubicBezTo>
                  <a:cubicBezTo>
                    <a:pt x="110" y="63"/>
                    <a:pt x="124" y="75"/>
                    <a:pt x="129" y="95"/>
                  </a:cubicBezTo>
                  <a:cubicBezTo>
                    <a:pt x="137" y="131"/>
                    <a:pt x="112" y="152"/>
                    <a:pt x="80" y="160"/>
                  </a:cubicBezTo>
                  <a:cubicBezTo>
                    <a:pt x="65" y="163"/>
                    <a:pt x="49" y="164"/>
                    <a:pt x="34" y="162"/>
                  </a:cubicBezTo>
                  <a:lnTo>
                    <a:pt x="36" y="132"/>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32" name="Freeform 45"/>
            <p:cNvSpPr>
              <a:spLocks noEditPoints="1"/>
            </p:cNvSpPr>
            <p:nvPr userDrawn="1"/>
          </p:nvSpPr>
          <p:spPr bwMode="auto">
            <a:xfrm>
              <a:off x="348" y="294"/>
              <a:ext cx="413" cy="414"/>
            </a:xfrm>
            <a:custGeom>
              <a:avLst/>
              <a:gdLst>
                <a:gd name="T0" fmla="*/ 1176 w 2069"/>
                <a:gd name="T1" fmla="*/ 2060 h 2070"/>
                <a:gd name="T2" fmla="*/ 1386 w 2069"/>
                <a:gd name="T3" fmla="*/ 2009 h 2070"/>
                <a:gd name="T4" fmla="*/ 26 w 2069"/>
                <a:gd name="T5" fmla="*/ 1266 h 2070"/>
                <a:gd name="T6" fmla="*/ 0 w 2069"/>
                <a:gd name="T7" fmla="*/ 1052 h 2070"/>
                <a:gd name="T8" fmla="*/ 460 w 2069"/>
                <a:gd name="T9" fmla="*/ 174 h 2070"/>
                <a:gd name="T10" fmla="*/ 842 w 2069"/>
                <a:gd name="T11" fmla="*/ 668 h 2070"/>
                <a:gd name="T12" fmla="*/ 33 w 2069"/>
                <a:gd name="T13" fmla="*/ 771 h 2070"/>
                <a:gd name="T14" fmla="*/ 647 w 2069"/>
                <a:gd name="T15" fmla="*/ 888 h 2070"/>
                <a:gd name="T16" fmla="*/ 683 w 2069"/>
                <a:gd name="T17" fmla="*/ 61 h 2070"/>
                <a:gd name="T18" fmla="*/ 935 w 2069"/>
                <a:gd name="T19" fmla="*/ 633 h 2070"/>
                <a:gd name="T20" fmla="*/ 0 w 2069"/>
                <a:gd name="T21" fmla="*/ 1018 h 2070"/>
                <a:gd name="T22" fmla="*/ 623 w 2069"/>
                <a:gd name="T23" fmla="*/ 985 h 2070"/>
                <a:gd name="T24" fmla="*/ 126 w 2069"/>
                <a:gd name="T25" fmla="*/ 539 h 2070"/>
                <a:gd name="T26" fmla="*/ 694 w 2069"/>
                <a:gd name="T27" fmla="*/ 800 h 2070"/>
                <a:gd name="T28" fmla="*/ 1820 w 2069"/>
                <a:gd name="T29" fmla="*/ 361 h 2070"/>
                <a:gd name="T30" fmla="*/ 1375 w 2069"/>
                <a:gd name="T31" fmla="*/ 800 h 2070"/>
                <a:gd name="T32" fmla="*/ 1958 w 2069"/>
                <a:gd name="T33" fmla="*/ 569 h 2070"/>
                <a:gd name="T34" fmla="*/ 1421 w 2069"/>
                <a:gd name="T35" fmla="*/ 888 h 2070"/>
                <a:gd name="T36" fmla="*/ 1636 w 2069"/>
                <a:gd name="T37" fmla="*/ 193 h 2070"/>
                <a:gd name="T38" fmla="*/ 1309 w 2069"/>
                <a:gd name="T39" fmla="*/ 725 h 2070"/>
                <a:gd name="T40" fmla="*/ 926 w 2069"/>
                <a:gd name="T41" fmla="*/ 6 h 2070"/>
                <a:gd name="T42" fmla="*/ 1143 w 2069"/>
                <a:gd name="T43" fmla="*/ 6 h 2070"/>
                <a:gd name="T44" fmla="*/ 1133 w 2069"/>
                <a:gd name="T45" fmla="*/ 633 h 2070"/>
                <a:gd name="T46" fmla="*/ 1386 w 2069"/>
                <a:gd name="T47" fmla="*/ 61 h 2070"/>
                <a:gd name="T48" fmla="*/ 1227 w 2069"/>
                <a:gd name="T49" fmla="*/ 668 h 2070"/>
                <a:gd name="T50" fmla="*/ 1608 w 2069"/>
                <a:gd name="T51" fmla="*/ 174 h 2070"/>
                <a:gd name="T52" fmla="*/ 760 w 2069"/>
                <a:gd name="T53" fmla="*/ 725 h 2070"/>
                <a:gd name="T54" fmla="*/ 433 w 2069"/>
                <a:gd name="T55" fmla="*/ 193 h 2070"/>
                <a:gd name="T56" fmla="*/ 1227 w 2069"/>
                <a:gd name="T57" fmla="*/ 1402 h 2070"/>
                <a:gd name="T58" fmla="*/ 1417 w 2069"/>
                <a:gd name="T59" fmla="*/ 1997 h 2070"/>
                <a:gd name="T60" fmla="*/ 1309 w 2069"/>
                <a:gd name="T61" fmla="*/ 1345 h 2070"/>
                <a:gd name="T62" fmla="*/ 1636 w 2069"/>
                <a:gd name="T63" fmla="*/ 1877 h 2070"/>
                <a:gd name="T64" fmla="*/ 1421 w 2069"/>
                <a:gd name="T65" fmla="*/ 1182 h 2070"/>
                <a:gd name="T66" fmla="*/ 1958 w 2069"/>
                <a:gd name="T67" fmla="*/ 1501 h 2070"/>
                <a:gd name="T68" fmla="*/ 647 w 2069"/>
                <a:gd name="T69" fmla="*/ 1182 h 2070"/>
                <a:gd name="T70" fmla="*/ 33 w 2069"/>
                <a:gd name="T71" fmla="*/ 1299 h 2070"/>
                <a:gd name="T72" fmla="*/ 2043 w 2069"/>
                <a:gd name="T73" fmla="*/ 804 h 2070"/>
                <a:gd name="T74" fmla="*/ 1445 w 2069"/>
                <a:gd name="T75" fmla="*/ 985 h 2070"/>
                <a:gd name="T76" fmla="*/ 1445 w 2069"/>
                <a:gd name="T77" fmla="*/ 1085 h 2070"/>
                <a:gd name="T78" fmla="*/ 2043 w 2069"/>
                <a:gd name="T79" fmla="*/ 1266 h 2070"/>
                <a:gd name="T80" fmla="*/ 1375 w 2069"/>
                <a:gd name="T81" fmla="*/ 1270 h 2070"/>
                <a:gd name="T82" fmla="*/ 1820 w 2069"/>
                <a:gd name="T83" fmla="*/ 1709 h 2070"/>
                <a:gd name="T84" fmla="*/ 1034 w 2069"/>
                <a:gd name="T85" fmla="*/ 1449 h 2070"/>
                <a:gd name="T86" fmla="*/ 1034 w 2069"/>
                <a:gd name="T87" fmla="*/ 2070 h 2070"/>
                <a:gd name="T88" fmla="*/ 1034 w 2069"/>
                <a:gd name="T89" fmla="*/ 1449 h 2070"/>
                <a:gd name="T90" fmla="*/ 433 w 2069"/>
                <a:gd name="T91" fmla="*/ 1877 h 2070"/>
                <a:gd name="T92" fmla="*/ 760 w 2069"/>
                <a:gd name="T93" fmla="*/ 1345 h 2070"/>
                <a:gd name="T94" fmla="*/ 249 w 2069"/>
                <a:gd name="T95" fmla="*/ 1709 h 2070"/>
                <a:gd name="T96" fmla="*/ 694 w 2069"/>
                <a:gd name="T97" fmla="*/ 1270 h 2070"/>
                <a:gd name="T98" fmla="*/ 652 w 2069"/>
                <a:gd name="T99" fmla="*/ 1997 h 2070"/>
                <a:gd name="T100" fmla="*/ 842 w 2069"/>
                <a:gd name="T101" fmla="*/ 1402 h 2070"/>
                <a:gd name="T102" fmla="*/ 893 w 2069"/>
                <a:gd name="T103" fmla="*/ 2060 h 2070"/>
                <a:gd name="T104" fmla="*/ 935 w 2069"/>
                <a:gd name="T105" fmla="*/ 1437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9" h="2070">
                  <a:moveTo>
                    <a:pt x="1386" y="2009"/>
                  </a:moveTo>
                  <a:cubicBezTo>
                    <a:pt x="1319" y="2033"/>
                    <a:pt x="1248" y="2050"/>
                    <a:pt x="1176" y="2060"/>
                  </a:cubicBezTo>
                  <a:cubicBezTo>
                    <a:pt x="1133" y="1437"/>
                    <a:pt x="1133" y="1437"/>
                    <a:pt x="1133" y="1437"/>
                  </a:cubicBezTo>
                  <a:lnTo>
                    <a:pt x="1386" y="2009"/>
                  </a:lnTo>
                  <a:close/>
                  <a:moveTo>
                    <a:pt x="0" y="1052"/>
                  </a:moveTo>
                  <a:cubicBezTo>
                    <a:pt x="1" y="1125"/>
                    <a:pt x="10" y="1197"/>
                    <a:pt x="26" y="1266"/>
                  </a:cubicBezTo>
                  <a:cubicBezTo>
                    <a:pt x="623" y="1085"/>
                    <a:pt x="623" y="1085"/>
                    <a:pt x="623" y="1085"/>
                  </a:cubicBezTo>
                  <a:lnTo>
                    <a:pt x="0" y="1052"/>
                  </a:lnTo>
                  <a:close/>
                  <a:moveTo>
                    <a:pt x="842" y="668"/>
                  </a:moveTo>
                  <a:cubicBezTo>
                    <a:pt x="460" y="174"/>
                    <a:pt x="460" y="174"/>
                    <a:pt x="460" y="174"/>
                  </a:cubicBezTo>
                  <a:cubicBezTo>
                    <a:pt x="520" y="134"/>
                    <a:pt x="584" y="100"/>
                    <a:pt x="652" y="73"/>
                  </a:cubicBezTo>
                  <a:lnTo>
                    <a:pt x="842" y="668"/>
                  </a:lnTo>
                  <a:close/>
                  <a:moveTo>
                    <a:pt x="647" y="888"/>
                  </a:moveTo>
                  <a:cubicBezTo>
                    <a:pt x="33" y="771"/>
                    <a:pt x="33" y="771"/>
                    <a:pt x="33" y="771"/>
                  </a:cubicBezTo>
                  <a:cubicBezTo>
                    <a:pt x="52" y="700"/>
                    <a:pt x="78" y="633"/>
                    <a:pt x="110" y="569"/>
                  </a:cubicBezTo>
                  <a:lnTo>
                    <a:pt x="647" y="888"/>
                  </a:lnTo>
                  <a:close/>
                  <a:moveTo>
                    <a:pt x="935" y="633"/>
                  </a:moveTo>
                  <a:cubicBezTo>
                    <a:pt x="683" y="61"/>
                    <a:pt x="683" y="61"/>
                    <a:pt x="683" y="61"/>
                  </a:cubicBezTo>
                  <a:cubicBezTo>
                    <a:pt x="750" y="37"/>
                    <a:pt x="820" y="20"/>
                    <a:pt x="893" y="10"/>
                  </a:cubicBezTo>
                  <a:lnTo>
                    <a:pt x="935" y="633"/>
                  </a:lnTo>
                  <a:close/>
                  <a:moveTo>
                    <a:pt x="623" y="985"/>
                  </a:moveTo>
                  <a:cubicBezTo>
                    <a:pt x="0" y="1018"/>
                    <a:pt x="0" y="1018"/>
                    <a:pt x="0" y="1018"/>
                  </a:cubicBezTo>
                  <a:cubicBezTo>
                    <a:pt x="1" y="945"/>
                    <a:pt x="10" y="873"/>
                    <a:pt x="26" y="804"/>
                  </a:cubicBezTo>
                  <a:lnTo>
                    <a:pt x="623" y="985"/>
                  </a:lnTo>
                  <a:close/>
                  <a:moveTo>
                    <a:pt x="694" y="800"/>
                  </a:moveTo>
                  <a:cubicBezTo>
                    <a:pt x="126" y="539"/>
                    <a:pt x="126" y="539"/>
                    <a:pt x="126" y="539"/>
                  </a:cubicBezTo>
                  <a:cubicBezTo>
                    <a:pt x="161" y="476"/>
                    <a:pt x="202" y="416"/>
                    <a:pt x="249" y="361"/>
                  </a:cubicBezTo>
                  <a:lnTo>
                    <a:pt x="694" y="800"/>
                  </a:lnTo>
                  <a:close/>
                  <a:moveTo>
                    <a:pt x="1375" y="800"/>
                  </a:moveTo>
                  <a:cubicBezTo>
                    <a:pt x="1820" y="361"/>
                    <a:pt x="1820" y="361"/>
                    <a:pt x="1820" y="361"/>
                  </a:cubicBezTo>
                  <a:cubicBezTo>
                    <a:pt x="1867" y="416"/>
                    <a:pt x="1908" y="476"/>
                    <a:pt x="1943" y="539"/>
                  </a:cubicBezTo>
                  <a:lnTo>
                    <a:pt x="1375" y="800"/>
                  </a:lnTo>
                  <a:close/>
                  <a:moveTo>
                    <a:pt x="1421" y="888"/>
                  </a:moveTo>
                  <a:cubicBezTo>
                    <a:pt x="1958" y="569"/>
                    <a:pt x="1958" y="569"/>
                    <a:pt x="1958" y="569"/>
                  </a:cubicBezTo>
                  <a:cubicBezTo>
                    <a:pt x="1991" y="633"/>
                    <a:pt x="2017" y="700"/>
                    <a:pt x="2035" y="771"/>
                  </a:cubicBezTo>
                  <a:lnTo>
                    <a:pt x="1421" y="888"/>
                  </a:lnTo>
                  <a:close/>
                  <a:moveTo>
                    <a:pt x="1309" y="725"/>
                  </a:moveTo>
                  <a:cubicBezTo>
                    <a:pt x="1636" y="193"/>
                    <a:pt x="1636" y="193"/>
                    <a:pt x="1636" y="193"/>
                  </a:cubicBezTo>
                  <a:cubicBezTo>
                    <a:pt x="1695" y="235"/>
                    <a:pt x="1749" y="283"/>
                    <a:pt x="1798" y="336"/>
                  </a:cubicBezTo>
                  <a:lnTo>
                    <a:pt x="1309" y="725"/>
                  </a:lnTo>
                  <a:close/>
                  <a:moveTo>
                    <a:pt x="1034" y="621"/>
                  </a:moveTo>
                  <a:cubicBezTo>
                    <a:pt x="926" y="6"/>
                    <a:pt x="926" y="6"/>
                    <a:pt x="926" y="6"/>
                  </a:cubicBezTo>
                  <a:cubicBezTo>
                    <a:pt x="962" y="2"/>
                    <a:pt x="998" y="0"/>
                    <a:pt x="1034" y="0"/>
                  </a:cubicBezTo>
                  <a:cubicBezTo>
                    <a:pt x="1071" y="0"/>
                    <a:pt x="1107" y="2"/>
                    <a:pt x="1143" y="6"/>
                  </a:cubicBezTo>
                  <a:lnTo>
                    <a:pt x="1034" y="621"/>
                  </a:lnTo>
                  <a:close/>
                  <a:moveTo>
                    <a:pt x="1133" y="633"/>
                  </a:moveTo>
                  <a:cubicBezTo>
                    <a:pt x="1176" y="10"/>
                    <a:pt x="1176" y="10"/>
                    <a:pt x="1176" y="10"/>
                  </a:cubicBezTo>
                  <a:cubicBezTo>
                    <a:pt x="1248" y="20"/>
                    <a:pt x="1319" y="37"/>
                    <a:pt x="1386" y="61"/>
                  </a:cubicBezTo>
                  <a:lnTo>
                    <a:pt x="1133" y="633"/>
                  </a:lnTo>
                  <a:close/>
                  <a:moveTo>
                    <a:pt x="1227" y="668"/>
                  </a:moveTo>
                  <a:cubicBezTo>
                    <a:pt x="1417" y="73"/>
                    <a:pt x="1417" y="73"/>
                    <a:pt x="1417" y="73"/>
                  </a:cubicBezTo>
                  <a:cubicBezTo>
                    <a:pt x="1484" y="100"/>
                    <a:pt x="1549" y="134"/>
                    <a:pt x="1608" y="174"/>
                  </a:cubicBezTo>
                  <a:lnTo>
                    <a:pt x="1227" y="668"/>
                  </a:lnTo>
                  <a:close/>
                  <a:moveTo>
                    <a:pt x="760" y="725"/>
                  </a:moveTo>
                  <a:cubicBezTo>
                    <a:pt x="271" y="336"/>
                    <a:pt x="271" y="336"/>
                    <a:pt x="271" y="336"/>
                  </a:cubicBezTo>
                  <a:cubicBezTo>
                    <a:pt x="320" y="283"/>
                    <a:pt x="374" y="235"/>
                    <a:pt x="433" y="193"/>
                  </a:cubicBezTo>
                  <a:lnTo>
                    <a:pt x="760" y="725"/>
                  </a:lnTo>
                  <a:close/>
                  <a:moveTo>
                    <a:pt x="1227" y="1402"/>
                  </a:moveTo>
                  <a:cubicBezTo>
                    <a:pt x="1608" y="1896"/>
                    <a:pt x="1608" y="1896"/>
                    <a:pt x="1608" y="1896"/>
                  </a:cubicBezTo>
                  <a:cubicBezTo>
                    <a:pt x="1549" y="1936"/>
                    <a:pt x="1484" y="1970"/>
                    <a:pt x="1417" y="1997"/>
                  </a:cubicBezTo>
                  <a:lnTo>
                    <a:pt x="1227" y="1402"/>
                  </a:lnTo>
                  <a:close/>
                  <a:moveTo>
                    <a:pt x="1309" y="1345"/>
                  </a:moveTo>
                  <a:cubicBezTo>
                    <a:pt x="1798" y="1734"/>
                    <a:pt x="1798" y="1734"/>
                    <a:pt x="1798" y="1734"/>
                  </a:cubicBezTo>
                  <a:cubicBezTo>
                    <a:pt x="1749" y="1787"/>
                    <a:pt x="1695" y="1835"/>
                    <a:pt x="1636" y="1877"/>
                  </a:cubicBezTo>
                  <a:lnTo>
                    <a:pt x="1309" y="1345"/>
                  </a:lnTo>
                  <a:close/>
                  <a:moveTo>
                    <a:pt x="1421" y="1182"/>
                  </a:moveTo>
                  <a:cubicBezTo>
                    <a:pt x="2035" y="1299"/>
                    <a:pt x="2035" y="1299"/>
                    <a:pt x="2035" y="1299"/>
                  </a:cubicBezTo>
                  <a:cubicBezTo>
                    <a:pt x="2017" y="1369"/>
                    <a:pt x="1991" y="1437"/>
                    <a:pt x="1958" y="1501"/>
                  </a:cubicBezTo>
                  <a:lnTo>
                    <a:pt x="1421" y="1182"/>
                  </a:lnTo>
                  <a:close/>
                  <a:moveTo>
                    <a:pt x="647" y="1182"/>
                  </a:moveTo>
                  <a:cubicBezTo>
                    <a:pt x="110" y="1501"/>
                    <a:pt x="110" y="1501"/>
                    <a:pt x="110" y="1501"/>
                  </a:cubicBezTo>
                  <a:cubicBezTo>
                    <a:pt x="78" y="1437"/>
                    <a:pt x="52" y="1369"/>
                    <a:pt x="33" y="1299"/>
                  </a:cubicBezTo>
                  <a:lnTo>
                    <a:pt x="647" y="1182"/>
                  </a:lnTo>
                  <a:close/>
                  <a:moveTo>
                    <a:pt x="2043" y="804"/>
                  </a:moveTo>
                  <a:cubicBezTo>
                    <a:pt x="2059" y="873"/>
                    <a:pt x="2068" y="945"/>
                    <a:pt x="2069" y="1018"/>
                  </a:cubicBezTo>
                  <a:cubicBezTo>
                    <a:pt x="1445" y="985"/>
                    <a:pt x="1445" y="985"/>
                    <a:pt x="1445" y="985"/>
                  </a:cubicBezTo>
                  <a:lnTo>
                    <a:pt x="2043" y="804"/>
                  </a:lnTo>
                  <a:close/>
                  <a:moveTo>
                    <a:pt x="1445" y="1085"/>
                  </a:moveTo>
                  <a:cubicBezTo>
                    <a:pt x="2069" y="1052"/>
                    <a:pt x="2069" y="1052"/>
                    <a:pt x="2069" y="1052"/>
                  </a:cubicBezTo>
                  <a:cubicBezTo>
                    <a:pt x="2068" y="1125"/>
                    <a:pt x="2059" y="1197"/>
                    <a:pt x="2043" y="1266"/>
                  </a:cubicBezTo>
                  <a:lnTo>
                    <a:pt x="1445" y="1085"/>
                  </a:lnTo>
                  <a:close/>
                  <a:moveTo>
                    <a:pt x="1375" y="1270"/>
                  </a:moveTo>
                  <a:cubicBezTo>
                    <a:pt x="1943" y="1531"/>
                    <a:pt x="1943" y="1531"/>
                    <a:pt x="1943" y="1531"/>
                  </a:cubicBezTo>
                  <a:cubicBezTo>
                    <a:pt x="1908" y="1594"/>
                    <a:pt x="1867" y="1654"/>
                    <a:pt x="1820" y="1709"/>
                  </a:cubicBezTo>
                  <a:lnTo>
                    <a:pt x="1375" y="1270"/>
                  </a:lnTo>
                  <a:close/>
                  <a:moveTo>
                    <a:pt x="1034" y="1449"/>
                  </a:moveTo>
                  <a:cubicBezTo>
                    <a:pt x="1143" y="2064"/>
                    <a:pt x="1143" y="2064"/>
                    <a:pt x="1143" y="2064"/>
                  </a:cubicBezTo>
                  <a:cubicBezTo>
                    <a:pt x="1107" y="2068"/>
                    <a:pt x="1071" y="2070"/>
                    <a:pt x="1034" y="2070"/>
                  </a:cubicBezTo>
                  <a:cubicBezTo>
                    <a:pt x="998" y="2070"/>
                    <a:pt x="962" y="2068"/>
                    <a:pt x="926" y="2064"/>
                  </a:cubicBezTo>
                  <a:lnTo>
                    <a:pt x="1034" y="1449"/>
                  </a:lnTo>
                  <a:close/>
                  <a:moveTo>
                    <a:pt x="760" y="1345"/>
                  </a:moveTo>
                  <a:cubicBezTo>
                    <a:pt x="433" y="1877"/>
                    <a:pt x="433" y="1877"/>
                    <a:pt x="433" y="1877"/>
                  </a:cubicBezTo>
                  <a:cubicBezTo>
                    <a:pt x="374" y="1835"/>
                    <a:pt x="320" y="1787"/>
                    <a:pt x="271" y="1734"/>
                  </a:cubicBezTo>
                  <a:lnTo>
                    <a:pt x="760" y="1345"/>
                  </a:lnTo>
                  <a:close/>
                  <a:moveTo>
                    <a:pt x="694" y="1270"/>
                  </a:moveTo>
                  <a:cubicBezTo>
                    <a:pt x="249" y="1709"/>
                    <a:pt x="249" y="1709"/>
                    <a:pt x="249" y="1709"/>
                  </a:cubicBezTo>
                  <a:cubicBezTo>
                    <a:pt x="202" y="1654"/>
                    <a:pt x="161" y="1594"/>
                    <a:pt x="126" y="1531"/>
                  </a:cubicBezTo>
                  <a:lnTo>
                    <a:pt x="694" y="1270"/>
                  </a:lnTo>
                  <a:close/>
                  <a:moveTo>
                    <a:pt x="842" y="1402"/>
                  </a:moveTo>
                  <a:cubicBezTo>
                    <a:pt x="652" y="1997"/>
                    <a:pt x="652" y="1997"/>
                    <a:pt x="652" y="1997"/>
                  </a:cubicBezTo>
                  <a:cubicBezTo>
                    <a:pt x="584" y="1970"/>
                    <a:pt x="520" y="1936"/>
                    <a:pt x="460" y="1896"/>
                  </a:cubicBezTo>
                  <a:lnTo>
                    <a:pt x="842" y="1402"/>
                  </a:lnTo>
                  <a:close/>
                  <a:moveTo>
                    <a:pt x="935" y="1437"/>
                  </a:moveTo>
                  <a:cubicBezTo>
                    <a:pt x="893" y="2060"/>
                    <a:pt x="893" y="2060"/>
                    <a:pt x="893" y="2060"/>
                  </a:cubicBezTo>
                  <a:cubicBezTo>
                    <a:pt x="820" y="2050"/>
                    <a:pt x="750" y="2033"/>
                    <a:pt x="683" y="2009"/>
                  </a:cubicBezTo>
                  <a:lnTo>
                    <a:pt x="935" y="143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33" name="Oval 46"/>
            <p:cNvSpPr>
              <a:spLocks noChangeArrowheads="1"/>
            </p:cNvSpPr>
            <p:nvPr userDrawn="1"/>
          </p:nvSpPr>
          <p:spPr bwMode="auto">
            <a:xfrm>
              <a:off x="547" y="302"/>
              <a:ext cx="15" cy="14"/>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34" name="Freeform 47"/>
            <p:cNvSpPr>
              <a:spLocks/>
            </p:cNvSpPr>
            <p:nvPr userDrawn="1"/>
          </p:nvSpPr>
          <p:spPr bwMode="auto">
            <a:xfrm>
              <a:off x="703" y="383"/>
              <a:ext cx="17" cy="17"/>
            </a:xfrm>
            <a:custGeom>
              <a:avLst/>
              <a:gdLst>
                <a:gd name="T0" fmla="*/ 12 w 85"/>
                <a:gd name="T1" fmla="*/ 64 h 85"/>
                <a:gd name="T2" fmla="*/ 64 w 85"/>
                <a:gd name="T3" fmla="*/ 74 h 85"/>
                <a:gd name="T4" fmla="*/ 73 w 85"/>
                <a:gd name="T5" fmla="*/ 22 h 85"/>
                <a:gd name="T6" fmla="*/ 21 w 85"/>
                <a:gd name="T7" fmla="*/ 12 h 85"/>
                <a:gd name="T8" fmla="*/ 12 w 85"/>
                <a:gd name="T9" fmla="*/ 64 h 85"/>
              </a:gdLst>
              <a:ahLst/>
              <a:cxnLst>
                <a:cxn ang="0">
                  <a:pos x="T0" y="T1"/>
                </a:cxn>
                <a:cxn ang="0">
                  <a:pos x="T2" y="T3"/>
                </a:cxn>
                <a:cxn ang="0">
                  <a:pos x="T4" y="T5"/>
                </a:cxn>
                <a:cxn ang="0">
                  <a:pos x="T6" y="T7"/>
                </a:cxn>
                <a:cxn ang="0">
                  <a:pos x="T8" y="T9"/>
                </a:cxn>
              </a:cxnLst>
              <a:rect l="0" t="0" r="r" b="b"/>
              <a:pathLst>
                <a:path w="85" h="85">
                  <a:moveTo>
                    <a:pt x="12" y="64"/>
                  </a:moveTo>
                  <a:cubicBezTo>
                    <a:pt x="23" y="81"/>
                    <a:pt x="47" y="85"/>
                    <a:pt x="64" y="74"/>
                  </a:cubicBezTo>
                  <a:cubicBezTo>
                    <a:pt x="81" y="62"/>
                    <a:pt x="85" y="39"/>
                    <a:pt x="73" y="22"/>
                  </a:cubicBezTo>
                  <a:cubicBezTo>
                    <a:pt x="61" y="5"/>
                    <a:pt x="38" y="0"/>
                    <a:pt x="21" y="12"/>
                  </a:cubicBezTo>
                  <a:cubicBezTo>
                    <a:pt x="4" y="24"/>
                    <a:pt x="0" y="47"/>
                    <a:pt x="12"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96" name="Oval 48"/>
            <p:cNvSpPr>
              <a:spLocks noChangeArrowheads="1"/>
            </p:cNvSpPr>
            <p:nvPr userDrawn="1"/>
          </p:nvSpPr>
          <p:spPr bwMode="auto">
            <a:xfrm>
              <a:off x="547" y="685"/>
              <a:ext cx="15" cy="15"/>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97" name="Freeform 49"/>
            <p:cNvSpPr>
              <a:spLocks/>
            </p:cNvSpPr>
            <p:nvPr userDrawn="1"/>
          </p:nvSpPr>
          <p:spPr bwMode="auto">
            <a:xfrm>
              <a:off x="388" y="383"/>
              <a:ext cx="17" cy="17"/>
            </a:xfrm>
            <a:custGeom>
              <a:avLst/>
              <a:gdLst>
                <a:gd name="T0" fmla="*/ 73 w 85"/>
                <a:gd name="T1" fmla="*/ 64 h 85"/>
                <a:gd name="T2" fmla="*/ 63 w 85"/>
                <a:gd name="T3" fmla="*/ 12 h 85"/>
                <a:gd name="T4" fmla="*/ 11 w 85"/>
                <a:gd name="T5" fmla="*/ 22 h 85"/>
                <a:gd name="T6" fmla="*/ 21 w 85"/>
                <a:gd name="T7" fmla="*/ 74 h 85"/>
                <a:gd name="T8" fmla="*/ 73 w 85"/>
                <a:gd name="T9" fmla="*/ 64 h 85"/>
              </a:gdLst>
              <a:ahLst/>
              <a:cxnLst>
                <a:cxn ang="0">
                  <a:pos x="T0" y="T1"/>
                </a:cxn>
                <a:cxn ang="0">
                  <a:pos x="T2" y="T3"/>
                </a:cxn>
                <a:cxn ang="0">
                  <a:pos x="T4" y="T5"/>
                </a:cxn>
                <a:cxn ang="0">
                  <a:pos x="T6" y="T7"/>
                </a:cxn>
                <a:cxn ang="0">
                  <a:pos x="T8" y="T9"/>
                </a:cxn>
              </a:cxnLst>
              <a:rect l="0" t="0" r="r" b="b"/>
              <a:pathLst>
                <a:path w="85" h="85">
                  <a:moveTo>
                    <a:pt x="73" y="64"/>
                  </a:moveTo>
                  <a:cubicBezTo>
                    <a:pt x="85" y="47"/>
                    <a:pt x="80" y="24"/>
                    <a:pt x="63" y="12"/>
                  </a:cubicBezTo>
                  <a:cubicBezTo>
                    <a:pt x="46" y="0"/>
                    <a:pt x="23" y="5"/>
                    <a:pt x="11" y="22"/>
                  </a:cubicBezTo>
                  <a:cubicBezTo>
                    <a:pt x="0" y="39"/>
                    <a:pt x="4" y="62"/>
                    <a:pt x="21" y="74"/>
                  </a:cubicBezTo>
                  <a:cubicBezTo>
                    <a:pt x="38" y="85"/>
                    <a:pt x="61" y="81"/>
                    <a:pt x="73" y="64"/>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98" name="Freeform 50"/>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299" name="Freeform 51"/>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0" name="Freeform 52"/>
            <p:cNvSpPr>
              <a:spLocks/>
            </p:cNvSpPr>
            <p:nvPr userDrawn="1"/>
          </p:nvSpPr>
          <p:spPr bwMode="auto">
            <a:xfrm>
              <a:off x="353" y="448"/>
              <a:ext cx="121" cy="22"/>
            </a:xfrm>
            <a:custGeom>
              <a:avLst/>
              <a:gdLst>
                <a:gd name="T0" fmla="*/ 121 w 121"/>
                <a:gd name="T1" fmla="*/ 22 h 22"/>
                <a:gd name="T2" fmla="*/ 2 w 121"/>
                <a:gd name="T3" fmla="*/ 0 h 22"/>
                <a:gd name="T4" fmla="*/ 1 w 121"/>
                <a:gd name="T5" fmla="*/ 0 h 22"/>
                <a:gd name="T6" fmla="*/ 0 w 121"/>
                <a:gd name="T7" fmla="*/ 7 h 22"/>
                <a:gd name="T8" fmla="*/ 121 w 121"/>
                <a:gd name="T9" fmla="*/ 22 h 22"/>
              </a:gdLst>
              <a:ahLst/>
              <a:cxnLst>
                <a:cxn ang="0">
                  <a:pos x="T0" y="T1"/>
                </a:cxn>
                <a:cxn ang="0">
                  <a:pos x="T2" y="T3"/>
                </a:cxn>
                <a:cxn ang="0">
                  <a:pos x="T4" y="T5"/>
                </a:cxn>
                <a:cxn ang="0">
                  <a:pos x="T6" y="T7"/>
                </a:cxn>
                <a:cxn ang="0">
                  <a:pos x="T8" y="T9"/>
                </a:cxn>
              </a:cxnLst>
              <a:rect l="0" t="0" r="r" b="b"/>
              <a:pathLst>
                <a:path w="121" h="22">
                  <a:moveTo>
                    <a:pt x="121" y="22"/>
                  </a:moveTo>
                  <a:lnTo>
                    <a:pt x="2" y="0"/>
                  </a:lnTo>
                  <a:lnTo>
                    <a:pt x="1" y="0"/>
                  </a:lnTo>
                  <a:lnTo>
                    <a:pt x="0" y="7"/>
                  </a:lnTo>
                  <a:lnTo>
                    <a:pt x="121" y="2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1" name="Freeform 53"/>
            <p:cNvSpPr>
              <a:spLocks/>
            </p:cNvSpPr>
            <p:nvPr userDrawn="1"/>
          </p:nvSpPr>
          <p:spPr bwMode="auto">
            <a:xfrm>
              <a:off x="353" y="448"/>
              <a:ext cx="121" cy="22"/>
            </a:xfrm>
            <a:custGeom>
              <a:avLst/>
              <a:gdLst>
                <a:gd name="T0" fmla="*/ 121 w 121"/>
                <a:gd name="T1" fmla="*/ 22 h 22"/>
                <a:gd name="T2" fmla="*/ 2 w 121"/>
                <a:gd name="T3" fmla="*/ 0 h 22"/>
                <a:gd name="T4" fmla="*/ 1 w 121"/>
                <a:gd name="T5" fmla="*/ 0 h 22"/>
                <a:gd name="T6" fmla="*/ 0 w 121"/>
                <a:gd name="T7" fmla="*/ 7 h 22"/>
              </a:gdLst>
              <a:ahLst/>
              <a:cxnLst>
                <a:cxn ang="0">
                  <a:pos x="T0" y="T1"/>
                </a:cxn>
                <a:cxn ang="0">
                  <a:pos x="T2" y="T3"/>
                </a:cxn>
                <a:cxn ang="0">
                  <a:pos x="T4" y="T5"/>
                </a:cxn>
                <a:cxn ang="0">
                  <a:pos x="T6" y="T7"/>
                </a:cxn>
              </a:cxnLst>
              <a:rect l="0" t="0" r="r" b="b"/>
              <a:pathLst>
                <a:path w="121" h="22">
                  <a:moveTo>
                    <a:pt x="121" y="22"/>
                  </a:moveTo>
                  <a:lnTo>
                    <a:pt x="2" y="0"/>
                  </a:lnTo>
                  <a:lnTo>
                    <a:pt x="1" y="0"/>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2" name="Freeform 54"/>
            <p:cNvSpPr>
              <a:spLocks/>
            </p:cNvSpPr>
            <p:nvPr userDrawn="1"/>
          </p:nvSpPr>
          <p:spPr bwMode="auto">
            <a:xfrm>
              <a:off x="370" y="402"/>
              <a:ext cx="104" cy="68"/>
            </a:xfrm>
            <a:custGeom>
              <a:avLst/>
              <a:gdLst>
                <a:gd name="T0" fmla="*/ 3 w 104"/>
                <a:gd name="T1" fmla="*/ 0 h 68"/>
                <a:gd name="T2" fmla="*/ 0 w 104"/>
                <a:gd name="T3" fmla="*/ 6 h 68"/>
                <a:gd name="T4" fmla="*/ 0 w 104"/>
                <a:gd name="T5" fmla="*/ 7 h 68"/>
                <a:gd name="T6" fmla="*/ 104 w 104"/>
                <a:gd name="T7" fmla="*/ 68 h 68"/>
                <a:gd name="T8" fmla="*/ 3 w 104"/>
                <a:gd name="T9" fmla="*/ 0 h 68"/>
              </a:gdLst>
              <a:ahLst/>
              <a:cxnLst>
                <a:cxn ang="0">
                  <a:pos x="T0" y="T1"/>
                </a:cxn>
                <a:cxn ang="0">
                  <a:pos x="T2" y="T3"/>
                </a:cxn>
                <a:cxn ang="0">
                  <a:pos x="T4" y="T5"/>
                </a:cxn>
                <a:cxn ang="0">
                  <a:pos x="T6" y="T7"/>
                </a:cxn>
                <a:cxn ang="0">
                  <a:pos x="T8" y="T9"/>
                </a:cxn>
              </a:cxnLst>
              <a:rect l="0" t="0" r="r" b="b"/>
              <a:pathLst>
                <a:path w="104" h="68">
                  <a:moveTo>
                    <a:pt x="3" y="0"/>
                  </a:moveTo>
                  <a:lnTo>
                    <a:pt x="0" y="6"/>
                  </a:lnTo>
                  <a:lnTo>
                    <a:pt x="0" y="7"/>
                  </a:lnTo>
                  <a:lnTo>
                    <a:pt x="104" y="68"/>
                  </a:lnTo>
                  <a:lnTo>
                    <a:pt x="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3" name="Freeform 55"/>
            <p:cNvSpPr>
              <a:spLocks/>
            </p:cNvSpPr>
            <p:nvPr userDrawn="1"/>
          </p:nvSpPr>
          <p:spPr bwMode="auto">
            <a:xfrm>
              <a:off x="370" y="402"/>
              <a:ext cx="104" cy="68"/>
            </a:xfrm>
            <a:custGeom>
              <a:avLst/>
              <a:gdLst>
                <a:gd name="T0" fmla="*/ 3 w 104"/>
                <a:gd name="T1" fmla="*/ 0 h 68"/>
                <a:gd name="T2" fmla="*/ 0 w 104"/>
                <a:gd name="T3" fmla="*/ 6 h 68"/>
                <a:gd name="T4" fmla="*/ 0 w 104"/>
                <a:gd name="T5" fmla="*/ 7 h 68"/>
                <a:gd name="T6" fmla="*/ 104 w 104"/>
                <a:gd name="T7" fmla="*/ 68 h 68"/>
              </a:gdLst>
              <a:ahLst/>
              <a:cxnLst>
                <a:cxn ang="0">
                  <a:pos x="T0" y="T1"/>
                </a:cxn>
                <a:cxn ang="0">
                  <a:pos x="T2" y="T3"/>
                </a:cxn>
                <a:cxn ang="0">
                  <a:pos x="T4" y="T5"/>
                </a:cxn>
                <a:cxn ang="0">
                  <a:pos x="T6" y="T7"/>
                </a:cxn>
              </a:cxnLst>
              <a:rect l="0" t="0" r="r" b="b"/>
              <a:pathLst>
                <a:path w="104" h="68">
                  <a:moveTo>
                    <a:pt x="3" y="0"/>
                  </a:moveTo>
                  <a:lnTo>
                    <a:pt x="0" y="6"/>
                  </a:lnTo>
                  <a:lnTo>
                    <a:pt x="0" y="7"/>
                  </a:lnTo>
                  <a:lnTo>
                    <a:pt x="104" y="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4" name="Freeform 56"/>
            <p:cNvSpPr>
              <a:spLocks/>
            </p:cNvSpPr>
            <p:nvPr userDrawn="1"/>
          </p:nvSpPr>
          <p:spPr bwMode="auto">
            <a:xfrm>
              <a:off x="522" y="469"/>
              <a:ext cx="60" cy="69"/>
            </a:xfrm>
            <a:custGeom>
              <a:avLst/>
              <a:gdLst>
                <a:gd name="T0" fmla="*/ 302 w 302"/>
                <a:gd name="T1" fmla="*/ 302 h 347"/>
                <a:gd name="T2" fmla="*/ 256 w 302"/>
                <a:gd name="T3" fmla="*/ 321 h 347"/>
                <a:gd name="T4" fmla="*/ 219 w 302"/>
                <a:gd name="T5" fmla="*/ 321 h 347"/>
                <a:gd name="T6" fmla="*/ 167 w 302"/>
                <a:gd name="T7" fmla="*/ 347 h 347"/>
                <a:gd name="T8" fmla="*/ 153 w 302"/>
                <a:gd name="T9" fmla="*/ 347 h 347"/>
                <a:gd name="T10" fmla="*/ 102 w 302"/>
                <a:gd name="T11" fmla="*/ 321 h 347"/>
                <a:gd name="T12" fmla="*/ 64 w 302"/>
                <a:gd name="T13" fmla="*/ 321 h 347"/>
                <a:gd name="T14" fmla="*/ 0 w 302"/>
                <a:gd name="T15" fmla="*/ 257 h 347"/>
                <a:gd name="T16" fmla="*/ 0 w 302"/>
                <a:gd name="T17"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47">
                  <a:moveTo>
                    <a:pt x="302" y="302"/>
                  </a:moveTo>
                  <a:cubicBezTo>
                    <a:pt x="291" y="314"/>
                    <a:pt x="274" y="321"/>
                    <a:pt x="256" y="321"/>
                  </a:cubicBezTo>
                  <a:cubicBezTo>
                    <a:pt x="219" y="321"/>
                    <a:pt x="219" y="321"/>
                    <a:pt x="219" y="321"/>
                  </a:cubicBezTo>
                  <a:cubicBezTo>
                    <a:pt x="198" y="321"/>
                    <a:pt x="179" y="331"/>
                    <a:pt x="167" y="347"/>
                  </a:cubicBezTo>
                  <a:cubicBezTo>
                    <a:pt x="153" y="347"/>
                    <a:pt x="153" y="347"/>
                    <a:pt x="153" y="347"/>
                  </a:cubicBezTo>
                  <a:cubicBezTo>
                    <a:pt x="142" y="331"/>
                    <a:pt x="123" y="321"/>
                    <a:pt x="102" y="321"/>
                  </a:cubicBezTo>
                  <a:cubicBezTo>
                    <a:pt x="64" y="321"/>
                    <a:pt x="64" y="321"/>
                    <a:pt x="64" y="321"/>
                  </a:cubicBezTo>
                  <a:cubicBezTo>
                    <a:pt x="29" y="321"/>
                    <a:pt x="0" y="292"/>
                    <a:pt x="0" y="257"/>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5" name="Freeform 57"/>
            <p:cNvSpPr>
              <a:spLocks/>
            </p:cNvSpPr>
            <p:nvPr userDrawn="1"/>
          </p:nvSpPr>
          <p:spPr bwMode="auto">
            <a:xfrm>
              <a:off x="522" y="469"/>
              <a:ext cx="64" cy="60"/>
            </a:xfrm>
            <a:custGeom>
              <a:avLst/>
              <a:gdLst>
                <a:gd name="T0" fmla="*/ 0 w 321"/>
                <a:gd name="T1" fmla="*/ 0 h 302"/>
                <a:gd name="T2" fmla="*/ 321 w 321"/>
                <a:gd name="T3" fmla="*/ 0 h 302"/>
                <a:gd name="T4" fmla="*/ 321 w 321"/>
                <a:gd name="T5" fmla="*/ 257 h 302"/>
                <a:gd name="T6" fmla="*/ 302 w 321"/>
                <a:gd name="T7" fmla="*/ 302 h 302"/>
              </a:gdLst>
              <a:ahLst/>
              <a:cxnLst>
                <a:cxn ang="0">
                  <a:pos x="T0" y="T1"/>
                </a:cxn>
                <a:cxn ang="0">
                  <a:pos x="T2" y="T3"/>
                </a:cxn>
                <a:cxn ang="0">
                  <a:pos x="T4" y="T5"/>
                </a:cxn>
                <a:cxn ang="0">
                  <a:pos x="T6" y="T7"/>
                </a:cxn>
              </a:cxnLst>
              <a:rect l="0" t="0" r="r" b="b"/>
              <a:pathLst>
                <a:path w="321" h="302">
                  <a:moveTo>
                    <a:pt x="0" y="0"/>
                  </a:moveTo>
                  <a:cubicBezTo>
                    <a:pt x="321" y="0"/>
                    <a:pt x="321" y="0"/>
                    <a:pt x="321" y="0"/>
                  </a:cubicBezTo>
                  <a:cubicBezTo>
                    <a:pt x="321" y="257"/>
                    <a:pt x="321" y="257"/>
                    <a:pt x="321" y="257"/>
                  </a:cubicBezTo>
                  <a:cubicBezTo>
                    <a:pt x="321" y="275"/>
                    <a:pt x="314" y="290"/>
                    <a:pt x="302" y="3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6" name="Freeform 58"/>
            <p:cNvSpPr>
              <a:spLocks noEditPoints="1"/>
            </p:cNvSpPr>
            <p:nvPr userDrawn="1"/>
          </p:nvSpPr>
          <p:spPr bwMode="auto">
            <a:xfrm>
              <a:off x="519" y="466"/>
              <a:ext cx="70" cy="76"/>
            </a:xfrm>
            <a:custGeom>
              <a:avLst/>
              <a:gdLst>
                <a:gd name="T0" fmla="*/ 354 w 354"/>
                <a:gd name="T1" fmla="*/ 273 h 383"/>
                <a:gd name="T2" fmla="*/ 273 w 354"/>
                <a:gd name="T3" fmla="*/ 354 h 383"/>
                <a:gd name="T4" fmla="*/ 236 w 354"/>
                <a:gd name="T5" fmla="*/ 354 h 383"/>
                <a:gd name="T6" fmla="*/ 192 w 354"/>
                <a:gd name="T7" fmla="*/ 383 h 383"/>
                <a:gd name="T8" fmla="*/ 163 w 354"/>
                <a:gd name="T9" fmla="*/ 383 h 383"/>
                <a:gd name="T10" fmla="*/ 119 w 354"/>
                <a:gd name="T11" fmla="*/ 354 h 383"/>
                <a:gd name="T12" fmla="*/ 81 w 354"/>
                <a:gd name="T13" fmla="*/ 354 h 383"/>
                <a:gd name="T14" fmla="*/ 0 w 354"/>
                <a:gd name="T15" fmla="*/ 273 h 383"/>
                <a:gd name="T16" fmla="*/ 0 w 354"/>
                <a:gd name="T17" fmla="*/ 0 h 383"/>
                <a:gd name="T18" fmla="*/ 354 w 354"/>
                <a:gd name="T19" fmla="*/ 0 h 383"/>
                <a:gd name="T20" fmla="*/ 354 w 354"/>
                <a:gd name="T21" fmla="*/ 273 h 383"/>
                <a:gd name="T22" fmla="*/ 321 w 354"/>
                <a:gd name="T23" fmla="*/ 33 h 383"/>
                <a:gd name="T24" fmla="*/ 33 w 354"/>
                <a:gd name="T25" fmla="*/ 33 h 383"/>
                <a:gd name="T26" fmla="*/ 33 w 354"/>
                <a:gd name="T27" fmla="*/ 273 h 383"/>
                <a:gd name="T28" fmla="*/ 81 w 354"/>
                <a:gd name="T29" fmla="*/ 321 h 383"/>
                <a:gd name="T30" fmla="*/ 119 w 354"/>
                <a:gd name="T31" fmla="*/ 321 h 383"/>
                <a:gd name="T32" fmla="*/ 177 w 354"/>
                <a:gd name="T33" fmla="*/ 346 h 383"/>
                <a:gd name="T34" fmla="*/ 178 w 354"/>
                <a:gd name="T35" fmla="*/ 346 h 383"/>
                <a:gd name="T36" fmla="*/ 236 w 354"/>
                <a:gd name="T37" fmla="*/ 321 h 383"/>
                <a:gd name="T38" fmla="*/ 273 w 354"/>
                <a:gd name="T39" fmla="*/ 321 h 383"/>
                <a:gd name="T40" fmla="*/ 321 w 354"/>
                <a:gd name="T41" fmla="*/ 273 h 383"/>
                <a:gd name="T42" fmla="*/ 321 w 354"/>
                <a:gd name="T43" fmla="*/ 3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383">
                  <a:moveTo>
                    <a:pt x="354" y="273"/>
                  </a:moveTo>
                  <a:cubicBezTo>
                    <a:pt x="354" y="318"/>
                    <a:pt x="318" y="354"/>
                    <a:pt x="273" y="354"/>
                  </a:cubicBezTo>
                  <a:cubicBezTo>
                    <a:pt x="236" y="354"/>
                    <a:pt x="236" y="354"/>
                    <a:pt x="236" y="354"/>
                  </a:cubicBezTo>
                  <a:cubicBezTo>
                    <a:pt x="216" y="354"/>
                    <a:pt x="199" y="366"/>
                    <a:pt x="192" y="383"/>
                  </a:cubicBezTo>
                  <a:cubicBezTo>
                    <a:pt x="163" y="383"/>
                    <a:pt x="163" y="383"/>
                    <a:pt x="163" y="383"/>
                  </a:cubicBezTo>
                  <a:cubicBezTo>
                    <a:pt x="156" y="366"/>
                    <a:pt x="139" y="354"/>
                    <a:pt x="119" y="354"/>
                  </a:cubicBezTo>
                  <a:cubicBezTo>
                    <a:pt x="81" y="354"/>
                    <a:pt x="81" y="354"/>
                    <a:pt x="81" y="354"/>
                  </a:cubicBezTo>
                  <a:cubicBezTo>
                    <a:pt x="37" y="354"/>
                    <a:pt x="0" y="318"/>
                    <a:pt x="0" y="273"/>
                  </a:cubicBezTo>
                  <a:cubicBezTo>
                    <a:pt x="0" y="0"/>
                    <a:pt x="0" y="0"/>
                    <a:pt x="0" y="0"/>
                  </a:cubicBezTo>
                  <a:cubicBezTo>
                    <a:pt x="354" y="0"/>
                    <a:pt x="354" y="0"/>
                    <a:pt x="354" y="0"/>
                  </a:cubicBezTo>
                  <a:lnTo>
                    <a:pt x="354" y="273"/>
                  </a:lnTo>
                  <a:close/>
                  <a:moveTo>
                    <a:pt x="321" y="33"/>
                  </a:moveTo>
                  <a:cubicBezTo>
                    <a:pt x="33" y="33"/>
                    <a:pt x="33" y="33"/>
                    <a:pt x="33" y="33"/>
                  </a:cubicBezTo>
                  <a:cubicBezTo>
                    <a:pt x="33" y="273"/>
                    <a:pt x="33" y="273"/>
                    <a:pt x="33" y="273"/>
                  </a:cubicBezTo>
                  <a:cubicBezTo>
                    <a:pt x="33" y="299"/>
                    <a:pt x="55" y="321"/>
                    <a:pt x="81" y="321"/>
                  </a:cubicBezTo>
                  <a:cubicBezTo>
                    <a:pt x="119" y="321"/>
                    <a:pt x="119" y="321"/>
                    <a:pt x="119" y="321"/>
                  </a:cubicBezTo>
                  <a:cubicBezTo>
                    <a:pt x="142" y="321"/>
                    <a:pt x="162" y="330"/>
                    <a:pt x="177" y="346"/>
                  </a:cubicBezTo>
                  <a:cubicBezTo>
                    <a:pt x="178" y="346"/>
                    <a:pt x="178" y="346"/>
                    <a:pt x="178" y="346"/>
                  </a:cubicBezTo>
                  <a:cubicBezTo>
                    <a:pt x="193" y="330"/>
                    <a:pt x="213" y="321"/>
                    <a:pt x="236" y="321"/>
                  </a:cubicBezTo>
                  <a:cubicBezTo>
                    <a:pt x="273" y="321"/>
                    <a:pt x="273" y="321"/>
                    <a:pt x="273" y="321"/>
                  </a:cubicBezTo>
                  <a:cubicBezTo>
                    <a:pt x="300" y="321"/>
                    <a:pt x="321" y="299"/>
                    <a:pt x="321" y="273"/>
                  </a:cubicBezTo>
                  <a:lnTo>
                    <a:pt x="321" y="33"/>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7" name="Freeform 60"/>
            <p:cNvSpPr>
              <a:spLocks noEditPoints="1"/>
            </p:cNvSpPr>
            <p:nvPr userDrawn="1"/>
          </p:nvSpPr>
          <p:spPr bwMode="auto">
            <a:xfrm>
              <a:off x="584" y="671"/>
              <a:ext cx="35" cy="34"/>
            </a:xfrm>
            <a:custGeom>
              <a:avLst/>
              <a:gdLst>
                <a:gd name="T0" fmla="*/ 155 w 178"/>
                <a:gd name="T1" fmla="*/ 0 h 170"/>
                <a:gd name="T2" fmla="*/ 147 w 178"/>
                <a:gd name="T3" fmla="*/ 30 h 170"/>
                <a:gd name="T4" fmla="*/ 100 w 178"/>
                <a:gd name="T5" fmla="*/ 45 h 170"/>
                <a:gd name="T6" fmla="*/ 89 w 178"/>
                <a:gd name="T7" fmla="*/ 6 h 170"/>
                <a:gd name="T8" fmla="*/ 0 w 178"/>
                <a:gd name="T9" fmla="*/ 26 h 170"/>
                <a:gd name="T10" fmla="*/ 5 w 178"/>
                <a:gd name="T11" fmla="*/ 58 h 170"/>
                <a:gd name="T12" fmla="*/ 62 w 178"/>
                <a:gd name="T13" fmla="*/ 47 h 170"/>
                <a:gd name="T14" fmla="*/ 69 w 178"/>
                <a:gd name="T15" fmla="*/ 72 h 170"/>
                <a:gd name="T16" fmla="*/ 15 w 178"/>
                <a:gd name="T17" fmla="*/ 83 h 170"/>
                <a:gd name="T18" fmla="*/ 20 w 178"/>
                <a:gd name="T19" fmla="*/ 112 h 170"/>
                <a:gd name="T20" fmla="*/ 76 w 178"/>
                <a:gd name="T21" fmla="*/ 101 h 170"/>
                <a:gd name="T22" fmla="*/ 82 w 178"/>
                <a:gd name="T23" fmla="*/ 126 h 170"/>
                <a:gd name="T24" fmla="*/ 20 w 178"/>
                <a:gd name="T25" fmla="*/ 138 h 170"/>
                <a:gd name="T26" fmla="*/ 25 w 178"/>
                <a:gd name="T27" fmla="*/ 170 h 170"/>
                <a:gd name="T28" fmla="*/ 150 w 178"/>
                <a:gd name="T29" fmla="*/ 141 h 170"/>
                <a:gd name="T30" fmla="*/ 178 w 178"/>
                <a:gd name="T31" fmla="*/ 52 h 170"/>
                <a:gd name="T32" fmla="*/ 155 w 178"/>
                <a:gd name="T33" fmla="*/ 0 h 170"/>
                <a:gd name="T34" fmla="*/ 123 w 178"/>
                <a:gd name="T35" fmla="*/ 125 h 170"/>
                <a:gd name="T36" fmla="*/ 122 w 178"/>
                <a:gd name="T37" fmla="*/ 125 h 170"/>
                <a:gd name="T38" fmla="*/ 107 w 178"/>
                <a:gd name="T39" fmla="*/ 73 h 170"/>
                <a:gd name="T40" fmla="*/ 140 w 178"/>
                <a:gd name="T41" fmla="*/ 64 h 170"/>
                <a:gd name="T42" fmla="*/ 123 w 178"/>
                <a:gd name="T43"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8" h="170">
                  <a:moveTo>
                    <a:pt x="155" y="0"/>
                  </a:moveTo>
                  <a:cubicBezTo>
                    <a:pt x="147" y="30"/>
                    <a:pt x="147" y="30"/>
                    <a:pt x="147" y="30"/>
                  </a:cubicBezTo>
                  <a:cubicBezTo>
                    <a:pt x="132" y="35"/>
                    <a:pt x="116" y="40"/>
                    <a:pt x="100" y="45"/>
                  </a:cubicBezTo>
                  <a:cubicBezTo>
                    <a:pt x="89" y="6"/>
                    <a:pt x="89" y="6"/>
                    <a:pt x="89" y="6"/>
                  </a:cubicBezTo>
                  <a:cubicBezTo>
                    <a:pt x="59" y="14"/>
                    <a:pt x="30" y="21"/>
                    <a:pt x="0" y="26"/>
                  </a:cubicBezTo>
                  <a:cubicBezTo>
                    <a:pt x="5" y="58"/>
                    <a:pt x="5" y="58"/>
                    <a:pt x="5" y="58"/>
                  </a:cubicBezTo>
                  <a:cubicBezTo>
                    <a:pt x="23" y="55"/>
                    <a:pt x="42" y="51"/>
                    <a:pt x="62" y="47"/>
                  </a:cubicBezTo>
                  <a:cubicBezTo>
                    <a:pt x="69" y="72"/>
                    <a:pt x="69" y="72"/>
                    <a:pt x="69" y="72"/>
                  </a:cubicBezTo>
                  <a:cubicBezTo>
                    <a:pt x="49" y="77"/>
                    <a:pt x="32" y="80"/>
                    <a:pt x="15" y="83"/>
                  </a:cubicBezTo>
                  <a:cubicBezTo>
                    <a:pt x="20" y="112"/>
                    <a:pt x="20" y="112"/>
                    <a:pt x="20" y="112"/>
                  </a:cubicBezTo>
                  <a:cubicBezTo>
                    <a:pt x="38" y="109"/>
                    <a:pt x="56" y="105"/>
                    <a:pt x="76" y="101"/>
                  </a:cubicBezTo>
                  <a:cubicBezTo>
                    <a:pt x="82" y="126"/>
                    <a:pt x="82" y="126"/>
                    <a:pt x="82" y="126"/>
                  </a:cubicBezTo>
                  <a:cubicBezTo>
                    <a:pt x="60" y="131"/>
                    <a:pt x="40" y="135"/>
                    <a:pt x="20" y="138"/>
                  </a:cubicBezTo>
                  <a:cubicBezTo>
                    <a:pt x="25" y="170"/>
                    <a:pt x="25" y="170"/>
                    <a:pt x="25" y="170"/>
                  </a:cubicBezTo>
                  <a:cubicBezTo>
                    <a:pt x="68" y="163"/>
                    <a:pt x="109" y="153"/>
                    <a:pt x="150" y="141"/>
                  </a:cubicBezTo>
                  <a:cubicBezTo>
                    <a:pt x="178" y="52"/>
                    <a:pt x="178" y="52"/>
                    <a:pt x="178" y="52"/>
                  </a:cubicBezTo>
                  <a:lnTo>
                    <a:pt x="155" y="0"/>
                  </a:lnTo>
                  <a:close/>
                  <a:moveTo>
                    <a:pt x="123" y="125"/>
                  </a:moveTo>
                  <a:cubicBezTo>
                    <a:pt x="122" y="125"/>
                    <a:pt x="122" y="125"/>
                    <a:pt x="122" y="125"/>
                  </a:cubicBezTo>
                  <a:cubicBezTo>
                    <a:pt x="107" y="73"/>
                    <a:pt x="107" y="73"/>
                    <a:pt x="107" y="73"/>
                  </a:cubicBezTo>
                  <a:cubicBezTo>
                    <a:pt x="118" y="70"/>
                    <a:pt x="129" y="67"/>
                    <a:pt x="140" y="64"/>
                  </a:cubicBezTo>
                  <a:lnTo>
                    <a:pt x="123" y="1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8" name="Freeform 61"/>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 name="T6" fmla="*/ 0 w 57"/>
                <a:gd name="T7" fmla="*/ 0 h 114"/>
              </a:gdLst>
              <a:ahLst/>
              <a:cxnLst>
                <a:cxn ang="0">
                  <a:pos x="T0" y="T1"/>
                </a:cxn>
                <a:cxn ang="0">
                  <a:pos x="T2" y="T3"/>
                </a:cxn>
                <a:cxn ang="0">
                  <a:pos x="T4" y="T5"/>
                </a:cxn>
                <a:cxn ang="0">
                  <a:pos x="T6" y="T7"/>
                </a:cxn>
              </a:cxnLst>
              <a:rect l="0" t="0" r="r" b="b"/>
              <a:pathLst>
                <a:path w="57" h="114">
                  <a:moveTo>
                    <a:pt x="0" y="0"/>
                  </a:moveTo>
                  <a:lnTo>
                    <a:pt x="50" y="114"/>
                  </a:lnTo>
                  <a:lnTo>
                    <a:pt x="57" y="112"/>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09" name="Freeform 62"/>
            <p:cNvSpPr>
              <a:spLocks/>
            </p:cNvSpPr>
            <p:nvPr userDrawn="1"/>
          </p:nvSpPr>
          <p:spPr bwMode="auto">
            <a:xfrm>
              <a:off x="574" y="581"/>
              <a:ext cx="57" cy="114"/>
            </a:xfrm>
            <a:custGeom>
              <a:avLst/>
              <a:gdLst>
                <a:gd name="T0" fmla="*/ 0 w 57"/>
                <a:gd name="T1" fmla="*/ 0 h 114"/>
                <a:gd name="T2" fmla="*/ 50 w 57"/>
                <a:gd name="T3" fmla="*/ 114 h 114"/>
                <a:gd name="T4" fmla="*/ 57 w 57"/>
                <a:gd name="T5" fmla="*/ 112 h 114"/>
              </a:gdLst>
              <a:ahLst/>
              <a:cxnLst>
                <a:cxn ang="0">
                  <a:pos x="T0" y="T1"/>
                </a:cxn>
                <a:cxn ang="0">
                  <a:pos x="T2" y="T3"/>
                </a:cxn>
                <a:cxn ang="0">
                  <a:pos x="T4" y="T5"/>
                </a:cxn>
              </a:cxnLst>
              <a:rect l="0" t="0" r="r" b="b"/>
              <a:pathLst>
                <a:path w="57" h="114">
                  <a:moveTo>
                    <a:pt x="0" y="0"/>
                  </a:moveTo>
                  <a:lnTo>
                    <a:pt x="50" y="114"/>
                  </a:lnTo>
                  <a:lnTo>
                    <a:pt x="5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310" name="Freeform 63"/>
            <p:cNvSpPr>
              <a:spLocks noEditPoints="1"/>
            </p:cNvSpPr>
            <p:nvPr userDrawn="1"/>
          </p:nvSpPr>
          <p:spPr bwMode="auto">
            <a:xfrm>
              <a:off x="348" y="299"/>
              <a:ext cx="413" cy="404"/>
            </a:xfrm>
            <a:custGeom>
              <a:avLst/>
              <a:gdLst>
                <a:gd name="T0" fmla="*/ 54 w 2067"/>
                <a:gd name="T1" fmla="*/ 1347 h 2023"/>
                <a:gd name="T2" fmla="*/ 233 w 2067"/>
                <a:gd name="T3" fmla="*/ 628 h 2023"/>
                <a:gd name="T4" fmla="*/ 190 w 2067"/>
                <a:gd name="T5" fmla="*/ 734 h 2023"/>
                <a:gd name="T6" fmla="*/ 92 w 2067"/>
                <a:gd name="T7" fmla="*/ 656 h 2023"/>
                <a:gd name="T8" fmla="*/ 153 w 2067"/>
                <a:gd name="T9" fmla="*/ 1367 h 2023"/>
                <a:gd name="T10" fmla="*/ 220 w 2067"/>
                <a:gd name="T11" fmla="*/ 1378 h 2023"/>
                <a:gd name="T12" fmla="*/ 111 w 2067"/>
                <a:gd name="T13" fmla="*/ 1378 h 2023"/>
                <a:gd name="T14" fmla="*/ 54 w 2067"/>
                <a:gd name="T15" fmla="*/ 1347 h 2023"/>
                <a:gd name="T16" fmla="*/ 2067 w 2067"/>
                <a:gd name="T17" fmla="*/ 964 h 2023"/>
                <a:gd name="T18" fmla="*/ 2056 w 2067"/>
                <a:gd name="T19" fmla="*/ 856 h 2023"/>
                <a:gd name="T20" fmla="*/ 1977 w 2067"/>
                <a:gd name="T21" fmla="*/ 1350 h 2023"/>
                <a:gd name="T22" fmla="*/ 1948 w 2067"/>
                <a:gd name="T23" fmla="*/ 1422 h 2023"/>
                <a:gd name="T24" fmla="*/ 1977 w 2067"/>
                <a:gd name="T25" fmla="*/ 1350 h 2023"/>
                <a:gd name="T26" fmla="*/ 1940 w 2067"/>
                <a:gd name="T27" fmla="*/ 1115 h 2023"/>
                <a:gd name="T28" fmla="*/ 1952 w 2067"/>
                <a:gd name="T29" fmla="*/ 1181 h 2023"/>
                <a:gd name="T30" fmla="*/ 2022 w 2067"/>
                <a:gd name="T31" fmla="*/ 1177 h 2023"/>
                <a:gd name="T32" fmla="*/ 2024 w 2067"/>
                <a:gd name="T33" fmla="*/ 1080 h 2023"/>
                <a:gd name="T34" fmla="*/ 271 w 2067"/>
                <a:gd name="T35" fmla="*/ 1538 h 2023"/>
                <a:gd name="T36" fmla="*/ 314 w 2067"/>
                <a:gd name="T37" fmla="*/ 1533 h 2023"/>
                <a:gd name="T38" fmla="*/ 7 w 2067"/>
                <a:gd name="T39" fmla="*/ 878 h 2023"/>
                <a:gd name="T40" fmla="*/ 108 w 2067"/>
                <a:gd name="T41" fmla="*/ 862 h 2023"/>
                <a:gd name="T42" fmla="*/ 93 w 2067"/>
                <a:gd name="T43" fmla="*/ 912 h 2023"/>
                <a:gd name="T44" fmla="*/ 53 w 2067"/>
                <a:gd name="T45" fmla="*/ 875 h 2023"/>
                <a:gd name="T46" fmla="*/ 68 w 2067"/>
                <a:gd name="T47" fmla="*/ 900 h 2023"/>
                <a:gd name="T48" fmla="*/ 1532 w 2067"/>
                <a:gd name="T49" fmla="*/ 1920 h 2023"/>
                <a:gd name="T50" fmla="*/ 1873 w 2067"/>
                <a:gd name="T51" fmla="*/ 1618 h 2023"/>
                <a:gd name="T52" fmla="*/ 1712 w 2067"/>
                <a:gd name="T53" fmla="*/ 1750 h 2023"/>
                <a:gd name="T54" fmla="*/ 1653 w 2067"/>
                <a:gd name="T55" fmla="*/ 1801 h 2023"/>
                <a:gd name="T56" fmla="*/ 1712 w 2067"/>
                <a:gd name="T57" fmla="*/ 1750 h 2023"/>
                <a:gd name="T58" fmla="*/ 766 w 2067"/>
                <a:gd name="T59" fmla="*/ 2013 h 2023"/>
                <a:gd name="T60" fmla="*/ 352 w 2067"/>
                <a:gd name="T61" fmla="*/ 1792 h 2023"/>
                <a:gd name="T62" fmla="*/ 571 w 2067"/>
                <a:gd name="T63" fmla="*/ 1771 h 2023"/>
                <a:gd name="T64" fmla="*/ 595 w 2067"/>
                <a:gd name="T65" fmla="*/ 1950 h 2023"/>
                <a:gd name="T66" fmla="*/ 154 w 2067"/>
                <a:gd name="T67" fmla="*/ 1138 h 2023"/>
                <a:gd name="T68" fmla="*/ 1 w 2067"/>
                <a:gd name="T69" fmla="*/ 1079 h 2023"/>
                <a:gd name="T70" fmla="*/ 1854 w 2067"/>
                <a:gd name="T71" fmla="*/ 447 h 2023"/>
                <a:gd name="T72" fmla="*/ 1854 w 2067"/>
                <a:gd name="T73" fmla="*/ 447 h 2023"/>
                <a:gd name="T74" fmla="*/ 1244 w 2067"/>
                <a:gd name="T75" fmla="*/ 125 h 2023"/>
                <a:gd name="T76" fmla="*/ 1311 w 2067"/>
                <a:gd name="T77" fmla="*/ 121 h 2023"/>
                <a:gd name="T78" fmla="*/ 1315 w 2067"/>
                <a:gd name="T79" fmla="*/ 51 h 2023"/>
                <a:gd name="T80" fmla="*/ 1219 w 2067"/>
                <a:gd name="T81" fmla="*/ 37 h 2023"/>
                <a:gd name="T82" fmla="*/ 1443 w 2067"/>
                <a:gd name="T83" fmla="*/ 232 h 2023"/>
                <a:gd name="T84" fmla="*/ 1458 w 2067"/>
                <a:gd name="T85" fmla="*/ 204 h 2023"/>
                <a:gd name="T86" fmla="*/ 1869 w 2067"/>
                <a:gd name="T87" fmla="*/ 714 h 2023"/>
                <a:gd name="T88" fmla="*/ 1869 w 2067"/>
                <a:gd name="T89" fmla="*/ 714 h 2023"/>
                <a:gd name="T90" fmla="*/ 1715 w 2067"/>
                <a:gd name="T91" fmla="*/ 234 h 2023"/>
                <a:gd name="T92" fmla="*/ 527 w 2067"/>
                <a:gd name="T93" fmla="*/ 110 h 2023"/>
                <a:gd name="T94" fmla="*/ 516 w 2067"/>
                <a:gd name="T95" fmla="*/ 200 h 2023"/>
                <a:gd name="T96" fmla="*/ 622 w 2067"/>
                <a:gd name="T97" fmla="*/ 144 h 2023"/>
                <a:gd name="T98" fmla="*/ 996 w 2067"/>
                <a:gd name="T99" fmla="*/ 1973 h 2023"/>
                <a:gd name="T100" fmla="*/ 744 w 2067"/>
                <a:gd name="T101" fmla="*/ 63 h 2023"/>
                <a:gd name="T102" fmla="*/ 772 w 2067"/>
                <a:gd name="T103" fmla="*/ 131 h 2023"/>
                <a:gd name="T104" fmla="*/ 807 w 2067"/>
                <a:gd name="T105" fmla="*/ 63 h 2023"/>
                <a:gd name="T106" fmla="*/ 839 w 2067"/>
                <a:gd name="T107" fmla="*/ 1 h 2023"/>
                <a:gd name="T108" fmla="*/ 421 w 2067"/>
                <a:gd name="T109" fmla="*/ 370 h 2023"/>
                <a:gd name="T110" fmla="*/ 404 w 2067"/>
                <a:gd name="T111" fmla="*/ 192 h 2023"/>
                <a:gd name="T112" fmla="*/ 293 w 2067"/>
                <a:gd name="T113" fmla="*/ 290 h 2023"/>
                <a:gd name="T114" fmla="*/ 222 w 2067"/>
                <a:gd name="T115" fmla="*/ 499 h 2023"/>
                <a:gd name="T116" fmla="*/ 1033 w 2067"/>
                <a:gd name="T117" fmla="*/ 16 h 2023"/>
                <a:gd name="T118" fmla="*/ 1033 w 2067"/>
                <a:gd name="T119" fmla="*/ 1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7" h="2023">
                  <a:moveTo>
                    <a:pt x="54" y="1347"/>
                  </a:moveTo>
                  <a:cubicBezTo>
                    <a:pt x="59" y="1363"/>
                    <a:pt x="65" y="1380"/>
                    <a:pt x="72" y="1396"/>
                  </a:cubicBezTo>
                  <a:cubicBezTo>
                    <a:pt x="67" y="1390"/>
                    <a:pt x="63" y="1383"/>
                    <a:pt x="60" y="1376"/>
                  </a:cubicBezTo>
                  <a:cubicBezTo>
                    <a:pt x="57" y="1366"/>
                    <a:pt x="55" y="1356"/>
                    <a:pt x="54" y="1347"/>
                  </a:cubicBezTo>
                  <a:close/>
                  <a:moveTo>
                    <a:pt x="179" y="772"/>
                  </a:moveTo>
                  <a:cubicBezTo>
                    <a:pt x="58" y="665"/>
                    <a:pt x="58" y="665"/>
                    <a:pt x="58" y="665"/>
                  </a:cubicBezTo>
                  <a:cubicBezTo>
                    <a:pt x="63" y="651"/>
                    <a:pt x="69" y="637"/>
                    <a:pt x="74" y="623"/>
                  </a:cubicBezTo>
                  <a:cubicBezTo>
                    <a:pt x="233" y="628"/>
                    <a:pt x="233" y="628"/>
                    <a:pt x="233" y="628"/>
                  </a:cubicBezTo>
                  <a:cubicBezTo>
                    <a:pt x="227" y="640"/>
                    <a:pt x="222" y="652"/>
                    <a:pt x="216" y="665"/>
                  </a:cubicBezTo>
                  <a:cubicBezTo>
                    <a:pt x="182" y="663"/>
                    <a:pt x="182" y="663"/>
                    <a:pt x="182" y="663"/>
                  </a:cubicBezTo>
                  <a:cubicBezTo>
                    <a:pt x="175" y="679"/>
                    <a:pt x="169" y="696"/>
                    <a:pt x="163" y="712"/>
                  </a:cubicBezTo>
                  <a:cubicBezTo>
                    <a:pt x="190" y="734"/>
                    <a:pt x="190" y="734"/>
                    <a:pt x="190" y="734"/>
                  </a:cubicBezTo>
                  <a:cubicBezTo>
                    <a:pt x="186" y="746"/>
                    <a:pt x="182" y="759"/>
                    <a:pt x="179" y="772"/>
                  </a:cubicBezTo>
                  <a:close/>
                  <a:moveTo>
                    <a:pt x="152" y="660"/>
                  </a:moveTo>
                  <a:cubicBezTo>
                    <a:pt x="92" y="655"/>
                    <a:pt x="92" y="655"/>
                    <a:pt x="92" y="655"/>
                  </a:cubicBezTo>
                  <a:cubicBezTo>
                    <a:pt x="92" y="656"/>
                    <a:pt x="92" y="656"/>
                    <a:pt x="92" y="656"/>
                  </a:cubicBezTo>
                  <a:cubicBezTo>
                    <a:pt x="140" y="693"/>
                    <a:pt x="140" y="693"/>
                    <a:pt x="140" y="693"/>
                  </a:cubicBezTo>
                  <a:cubicBezTo>
                    <a:pt x="143" y="682"/>
                    <a:pt x="147" y="671"/>
                    <a:pt x="152" y="660"/>
                  </a:cubicBezTo>
                  <a:close/>
                  <a:moveTo>
                    <a:pt x="125" y="1415"/>
                  </a:moveTo>
                  <a:cubicBezTo>
                    <a:pt x="152" y="1405"/>
                    <a:pt x="154" y="1385"/>
                    <a:pt x="153" y="1367"/>
                  </a:cubicBezTo>
                  <a:cubicBezTo>
                    <a:pt x="151" y="1349"/>
                    <a:pt x="146" y="1332"/>
                    <a:pt x="159" y="1328"/>
                  </a:cubicBezTo>
                  <a:cubicBezTo>
                    <a:pt x="172" y="1323"/>
                    <a:pt x="179" y="1334"/>
                    <a:pt x="183" y="1345"/>
                  </a:cubicBezTo>
                  <a:cubicBezTo>
                    <a:pt x="187" y="1355"/>
                    <a:pt x="189" y="1370"/>
                    <a:pt x="190" y="1379"/>
                  </a:cubicBezTo>
                  <a:cubicBezTo>
                    <a:pt x="220" y="1378"/>
                    <a:pt x="220" y="1378"/>
                    <a:pt x="220" y="1378"/>
                  </a:cubicBezTo>
                  <a:cubicBezTo>
                    <a:pt x="219" y="1362"/>
                    <a:pt x="217" y="1346"/>
                    <a:pt x="211" y="1332"/>
                  </a:cubicBezTo>
                  <a:cubicBezTo>
                    <a:pt x="200" y="1301"/>
                    <a:pt x="176" y="1279"/>
                    <a:pt x="142" y="1292"/>
                  </a:cubicBezTo>
                  <a:cubicBezTo>
                    <a:pt x="122" y="1299"/>
                    <a:pt x="112" y="1314"/>
                    <a:pt x="117" y="1352"/>
                  </a:cubicBezTo>
                  <a:cubicBezTo>
                    <a:pt x="120" y="1370"/>
                    <a:pt x="117" y="1376"/>
                    <a:pt x="111" y="1378"/>
                  </a:cubicBezTo>
                  <a:cubicBezTo>
                    <a:pt x="102" y="1381"/>
                    <a:pt x="94" y="1377"/>
                    <a:pt x="87" y="1360"/>
                  </a:cubicBezTo>
                  <a:cubicBezTo>
                    <a:pt x="84" y="1352"/>
                    <a:pt x="82" y="1339"/>
                    <a:pt x="82" y="1329"/>
                  </a:cubicBezTo>
                  <a:cubicBezTo>
                    <a:pt x="52" y="1328"/>
                    <a:pt x="52" y="1328"/>
                    <a:pt x="52" y="1328"/>
                  </a:cubicBezTo>
                  <a:cubicBezTo>
                    <a:pt x="52" y="1334"/>
                    <a:pt x="53" y="1340"/>
                    <a:pt x="54" y="1347"/>
                  </a:cubicBezTo>
                  <a:cubicBezTo>
                    <a:pt x="59" y="1363"/>
                    <a:pt x="65" y="1380"/>
                    <a:pt x="72" y="1396"/>
                  </a:cubicBezTo>
                  <a:cubicBezTo>
                    <a:pt x="85" y="1413"/>
                    <a:pt x="104" y="1423"/>
                    <a:pt x="125" y="1415"/>
                  </a:cubicBezTo>
                  <a:close/>
                  <a:moveTo>
                    <a:pt x="1917" y="929"/>
                  </a:moveTo>
                  <a:cubicBezTo>
                    <a:pt x="2067" y="964"/>
                    <a:pt x="2067" y="964"/>
                    <a:pt x="2067" y="964"/>
                  </a:cubicBezTo>
                  <a:cubicBezTo>
                    <a:pt x="2066" y="952"/>
                    <a:pt x="2065" y="939"/>
                    <a:pt x="2064" y="926"/>
                  </a:cubicBezTo>
                  <a:cubicBezTo>
                    <a:pt x="1953" y="903"/>
                    <a:pt x="1953" y="903"/>
                    <a:pt x="1953" y="903"/>
                  </a:cubicBezTo>
                  <a:cubicBezTo>
                    <a:pt x="1953" y="903"/>
                    <a:pt x="1953" y="903"/>
                    <a:pt x="1953" y="903"/>
                  </a:cubicBezTo>
                  <a:cubicBezTo>
                    <a:pt x="2056" y="856"/>
                    <a:pt x="2056" y="856"/>
                    <a:pt x="2056" y="856"/>
                  </a:cubicBezTo>
                  <a:cubicBezTo>
                    <a:pt x="2054" y="843"/>
                    <a:pt x="2052" y="829"/>
                    <a:pt x="2049" y="816"/>
                  </a:cubicBezTo>
                  <a:cubicBezTo>
                    <a:pt x="1912" y="888"/>
                    <a:pt x="1912" y="888"/>
                    <a:pt x="1912" y="888"/>
                  </a:cubicBezTo>
                  <a:cubicBezTo>
                    <a:pt x="1914" y="902"/>
                    <a:pt x="1916" y="915"/>
                    <a:pt x="1917" y="929"/>
                  </a:cubicBezTo>
                  <a:close/>
                  <a:moveTo>
                    <a:pt x="1977" y="1350"/>
                  </a:moveTo>
                  <a:cubicBezTo>
                    <a:pt x="1869" y="1311"/>
                    <a:pt x="1869" y="1311"/>
                    <a:pt x="1869" y="1311"/>
                  </a:cubicBezTo>
                  <a:cubicBezTo>
                    <a:pt x="1866" y="1322"/>
                    <a:pt x="1861" y="1333"/>
                    <a:pt x="1857" y="1344"/>
                  </a:cubicBezTo>
                  <a:cubicBezTo>
                    <a:pt x="1963" y="1387"/>
                    <a:pt x="1963" y="1387"/>
                    <a:pt x="1963" y="1387"/>
                  </a:cubicBezTo>
                  <a:cubicBezTo>
                    <a:pt x="1958" y="1399"/>
                    <a:pt x="1954" y="1411"/>
                    <a:pt x="1948" y="1422"/>
                  </a:cubicBezTo>
                  <a:cubicBezTo>
                    <a:pt x="1978" y="1435"/>
                    <a:pt x="1978" y="1435"/>
                    <a:pt x="1978" y="1435"/>
                  </a:cubicBezTo>
                  <a:cubicBezTo>
                    <a:pt x="1994" y="1399"/>
                    <a:pt x="2008" y="1362"/>
                    <a:pt x="2020" y="1324"/>
                  </a:cubicBezTo>
                  <a:cubicBezTo>
                    <a:pt x="1989" y="1314"/>
                    <a:pt x="1989" y="1314"/>
                    <a:pt x="1989" y="1314"/>
                  </a:cubicBezTo>
                  <a:cubicBezTo>
                    <a:pt x="1986" y="1326"/>
                    <a:pt x="1981" y="1338"/>
                    <a:pt x="1977" y="1350"/>
                  </a:cubicBezTo>
                  <a:close/>
                  <a:moveTo>
                    <a:pt x="2024" y="1080"/>
                  </a:moveTo>
                  <a:cubicBezTo>
                    <a:pt x="1996" y="1076"/>
                    <a:pt x="1985" y="1093"/>
                    <a:pt x="1977" y="1109"/>
                  </a:cubicBezTo>
                  <a:cubicBezTo>
                    <a:pt x="1970" y="1126"/>
                    <a:pt x="1967" y="1143"/>
                    <a:pt x="1953" y="1141"/>
                  </a:cubicBezTo>
                  <a:cubicBezTo>
                    <a:pt x="1939" y="1140"/>
                    <a:pt x="1939" y="1127"/>
                    <a:pt x="1940" y="1115"/>
                  </a:cubicBezTo>
                  <a:cubicBezTo>
                    <a:pt x="1941" y="1105"/>
                    <a:pt x="1947" y="1090"/>
                    <a:pt x="1951" y="1082"/>
                  </a:cubicBezTo>
                  <a:cubicBezTo>
                    <a:pt x="1923" y="1069"/>
                    <a:pt x="1923" y="1069"/>
                    <a:pt x="1923" y="1069"/>
                  </a:cubicBezTo>
                  <a:cubicBezTo>
                    <a:pt x="1916" y="1083"/>
                    <a:pt x="1911" y="1098"/>
                    <a:pt x="1909" y="1114"/>
                  </a:cubicBezTo>
                  <a:cubicBezTo>
                    <a:pt x="1905" y="1146"/>
                    <a:pt x="1916" y="1177"/>
                    <a:pt x="1952" y="1181"/>
                  </a:cubicBezTo>
                  <a:cubicBezTo>
                    <a:pt x="1973" y="1184"/>
                    <a:pt x="1989" y="1176"/>
                    <a:pt x="2002" y="1139"/>
                  </a:cubicBezTo>
                  <a:cubicBezTo>
                    <a:pt x="2008" y="1122"/>
                    <a:pt x="2013" y="1119"/>
                    <a:pt x="2019" y="1119"/>
                  </a:cubicBezTo>
                  <a:cubicBezTo>
                    <a:pt x="2028" y="1120"/>
                    <a:pt x="2034" y="1128"/>
                    <a:pt x="2032" y="1146"/>
                  </a:cubicBezTo>
                  <a:cubicBezTo>
                    <a:pt x="2031" y="1154"/>
                    <a:pt x="2027" y="1167"/>
                    <a:pt x="2022" y="1177"/>
                  </a:cubicBezTo>
                  <a:cubicBezTo>
                    <a:pt x="2048" y="1191"/>
                    <a:pt x="2048" y="1191"/>
                    <a:pt x="2048" y="1191"/>
                  </a:cubicBezTo>
                  <a:cubicBezTo>
                    <a:pt x="2051" y="1185"/>
                    <a:pt x="2053" y="1179"/>
                    <a:pt x="2056" y="1173"/>
                  </a:cubicBezTo>
                  <a:cubicBezTo>
                    <a:pt x="2058" y="1156"/>
                    <a:pt x="2061" y="1139"/>
                    <a:pt x="2063" y="1121"/>
                  </a:cubicBezTo>
                  <a:cubicBezTo>
                    <a:pt x="2059" y="1101"/>
                    <a:pt x="2047" y="1083"/>
                    <a:pt x="2024" y="1080"/>
                  </a:cubicBezTo>
                  <a:close/>
                  <a:moveTo>
                    <a:pt x="290" y="1499"/>
                  </a:moveTo>
                  <a:cubicBezTo>
                    <a:pt x="141" y="1537"/>
                    <a:pt x="141" y="1537"/>
                    <a:pt x="141" y="1537"/>
                  </a:cubicBezTo>
                  <a:cubicBezTo>
                    <a:pt x="148" y="1548"/>
                    <a:pt x="154" y="1559"/>
                    <a:pt x="161" y="1570"/>
                  </a:cubicBezTo>
                  <a:cubicBezTo>
                    <a:pt x="271" y="1538"/>
                    <a:pt x="271" y="1538"/>
                    <a:pt x="271" y="1538"/>
                  </a:cubicBezTo>
                  <a:cubicBezTo>
                    <a:pt x="271" y="1538"/>
                    <a:pt x="271" y="1538"/>
                    <a:pt x="271" y="1538"/>
                  </a:cubicBezTo>
                  <a:cubicBezTo>
                    <a:pt x="201" y="1628"/>
                    <a:pt x="201" y="1628"/>
                    <a:pt x="201" y="1628"/>
                  </a:cubicBezTo>
                  <a:cubicBezTo>
                    <a:pt x="209" y="1639"/>
                    <a:pt x="217" y="1649"/>
                    <a:pt x="226" y="1660"/>
                  </a:cubicBezTo>
                  <a:cubicBezTo>
                    <a:pt x="314" y="1533"/>
                    <a:pt x="314" y="1533"/>
                    <a:pt x="314" y="1533"/>
                  </a:cubicBezTo>
                  <a:cubicBezTo>
                    <a:pt x="305" y="1522"/>
                    <a:pt x="298" y="1510"/>
                    <a:pt x="290" y="1499"/>
                  </a:cubicBezTo>
                  <a:close/>
                  <a:moveTo>
                    <a:pt x="147" y="959"/>
                  </a:moveTo>
                  <a:cubicBezTo>
                    <a:pt x="0" y="950"/>
                    <a:pt x="0" y="950"/>
                    <a:pt x="0" y="950"/>
                  </a:cubicBezTo>
                  <a:cubicBezTo>
                    <a:pt x="2" y="926"/>
                    <a:pt x="4" y="902"/>
                    <a:pt x="7" y="878"/>
                  </a:cubicBezTo>
                  <a:cubicBezTo>
                    <a:pt x="13" y="853"/>
                    <a:pt x="27" y="834"/>
                    <a:pt x="51" y="836"/>
                  </a:cubicBezTo>
                  <a:cubicBezTo>
                    <a:pt x="73" y="838"/>
                    <a:pt x="87" y="852"/>
                    <a:pt x="87" y="876"/>
                  </a:cubicBezTo>
                  <a:cubicBezTo>
                    <a:pt x="88" y="876"/>
                    <a:pt x="88" y="876"/>
                    <a:pt x="88" y="876"/>
                  </a:cubicBezTo>
                  <a:cubicBezTo>
                    <a:pt x="93" y="869"/>
                    <a:pt x="99" y="867"/>
                    <a:pt x="108" y="862"/>
                  </a:cubicBezTo>
                  <a:cubicBezTo>
                    <a:pt x="122" y="853"/>
                    <a:pt x="163" y="839"/>
                    <a:pt x="163" y="839"/>
                  </a:cubicBezTo>
                  <a:cubicBezTo>
                    <a:pt x="159" y="853"/>
                    <a:pt x="157" y="866"/>
                    <a:pt x="155" y="879"/>
                  </a:cubicBezTo>
                  <a:cubicBezTo>
                    <a:pt x="155" y="879"/>
                    <a:pt x="132" y="885"/>
                    <a:pt x="121" y="889"/>
                  </a:cubicBezTo>
                  <a:cubicBezTo>
                    <a:pt x="108" y="894"/>
                    <a:pt x="95" y="902"/>
                    <a:pt x="93" y="912"/>
                  </a:cubicBezTo>
                  <a:cubicBezTo>
                    <a:pt x="93" y="914"/>
                    <a:pt x="93" y="917"/>
                    <a:pt x="93" y="918"/>
                  </a:cubicBezTo>
                  <a:cubicBezTo>
                    <a:pt x="150" y="924"/>
                    <a:pt x="150" y="924"/>
                    <a:pt x="150" y="924"/>
                  </a:cubicBezTo>
                  <a:cubicBezTo>
                    <a:pt x="149" y="935"/>
                    <a:pt x="148" y="947"/>
                    <a:pt x="147" y="959"/>
                  </a:cubicBezTo>
                  <a:close/>
                  <a:moveTo>
                    <a:pt x="53" y="875"/>
                  </a:moveTo>
                  <a:cubicBezTo>
                    <a:pt x="41" y="873"/>
                    <a:pt x="33" y="880"/>
                    <a:pt x="31" y="895"/>
                  </a:cubicBezTo>
                  <a:cubicBezTo>
                    <a:pt x="31" y="901"/>
                    <a:pt x="31" y="906"/>
                    <a:pt x="30" y="912"/>
                  </a:cubicBezTo>
                  <a:cubicBezTo>
                    <a:pt x="67" y="916"/>
                    <a:pt x="67" y="916"/>
                    <a:pt x="67" y="916"/>
                  </a:cubicBezTo>
                  <a:cubicBezTo>
                    <a:pt x="67" y="911"/>
                    <a:pt x="68" y="905"/>
                    <a:pt x="68" y="900"/>
                  </a:cubicBezTo>
                  <a:cubicBezTo>
                    <a:pt x="69" y="890"/>
                    <a:pt x="68" y="876"/>
                    <a:pt x="53" y="875"/>
                  </a:cubicBezTo>
                  <a:close/>
                  <a:moveTo>
                    <a:pt x="1430" y="1807"/>
                  </a:moveTo>
                  <a:cubicBezTo>
                    <a:pt x="1496" y="1939"/>
                    <a:pt x="1496" y="1939"/>
                    <a:pt x="1496" y="1939"/>
                  </a:cubicBezTo>
                  <a:cubicBezTo>
                    <a:pt x="1508" y="1933"/>
                    <a:pt x="1520" y="1926"/>
                    <a:pt x="1532" y="1920"/>
                  </a:cubicBezTo>
                  <a:cubicBezTo>
                    <a:pt x="1461" y="1791"/>
                    <a:pt x="1461" y="1791"/>
                    <a:pt x="1461" y="1791"/>
                  </a:cubicBezTo>
                  <a:cubicBezTo>
                    <a:pt x="1451" y="1796"/>
                    <a:pt x="1440" y="1802"/>
                    <a:pt x="1430" y="1807"/>
                  </a:cubicBezTo>
                  <a:close/>
                  <a:moveTo>
                    <a:pt x="1754" y="1532"/>
                  </a:moveTo>
                  <a:cubicBezTo>
                    <a:pt x="1873" y="1618"/>
                    <a:pt x="1873" y="1618"/>
                    <a:pt x="1873" y="1618"/>
                  </a:cubicBezTo>
                  <a:cubicBezTo>
                    <a:pt x="1881" y="1607"/>
                    <a:pt x="1889" y="1595"/>
                    <a:pt x="1896" y="1584"/>
                  </a:cubicBezTo>
                  <a:cubicBezTo>
                    <a:pt x="1774" y="1502"/>
                    <a:pt x="1774" y="1502"/>
                    <a:pt x="1774" y="1502"/>
                  </a:cubicBezTo>
                  <a:cubicBezTo>
                    <a:pt x="1767" y="1512"/>
                    <a:pt x="1760" y="1522"/>
                    <a:pt x="1754" y="1532"/>
                  </a:cubicBezTo>
                  <a:close/>
                  <a:moveTo>
                    <a:pt x="1712" y="1750"/>
                  </a:moveTo>
                  <a:cubicBezTo>
                    <a:pt x="1635" y="1666"/>
                    <a:pt x="1635" y="1666"/>
                    <a:pt x="1635" y="1666"/>
                  </a:cubicBezTo>
                  <a:cubicBezTo>
                    <a:pt x="1627" y="1673"/>
                    <a:pt x="1617" y="1682"/>
                    <a:pt x="1609" y="1689"/>
                  </a:cubicBezTo>
                  <a:cubicBezTo>
                    <a:pt x="1683" y="1776"/>
                    <a:pt x="1683" y="1776"/>
                    <a:pt x="1683" y="1776"/>
                  </a:cubicBezTo>
                  <a:cubicBezTo>
                    <a:pt x="1673" y="1785"/>
                    <a:pt x="1663" y="1793"/>
                    <a:pt x="1653" y="1801"/>
                  </a:cubicBezTo>
                  <a:cubicBezTo>
                    <a:pt x="1673" y="1826"/>
                    <a:pt x="1673" y="1826"/>
                    <a:pt x="1673" y="1826"/>
                  </a:cubicBezTo>
                  <a:cubicBezTo>
                    <a:pt x="1704" y="1801"/>
                    <a:pt x="1734" y="1775"/>
                    <a:pt x="1762" y="1747"/>
                  </a:cubicBezTo>
                  <a:cubicBezTo>
                    <a:pt x="1739" y="1724"/>
                    <a:pt x="1739" y="1724"/>
                    <a:pt x="1739" y="1724"/>
                  </a:cubicBezTo>
                  <a:cubicBezTo>
                    <a:pt x="1731" y="1733"/>
                    <a:pt x="1722" y="1742"/>
                    <a:pt x="1712" y="1750"/>
                  </a:cubicBezTo>
                  <a:close/>
                  <a:moveTo>
                    <a:pt x="807" y="2023"/>
                  </a:moveTo>
                  <a:cubicBezTo>
                    <a:pt x="839" y="1879"/>
                    <a:pt x="839" y="1879"/>
                    <a:pt x="839" y="1879"/>
                  </a:cubicBezTo>
                  <a:cubicBezTo>
                    <a:pt x="828" y="1877"/>
                    <a:pt x="816" y="1874"/>
                    <a:pt x="805" y="1871"/>
                  </a:cubicBezTo>
                  <a:cubicBezTo>
                    <a:pt x="766" y="2013"/>
                    <a:pt x="766" y="2013"/>
                    <a:pt x="766" y="2013"/>
                  </a:cubicBezTo>
                  <a:moveTo>
                    <a:pt x="403" y="1639"/>
                  </a:moveTo>
                  <a:cubicBezTo>
                    <a:pt x="380" y="1662"/>
                    <a:pt x="380" y="1662"/>
                    <a:pt x="380" y="1662"/>
                  </a:cubicBezTo>
                  <a:cubicBezTo>
                    <a:pt x="395" y="1677"/>
                    <a:pt x="411" y="1692"/>
                    <a:pt x="427" y="1706"/>
                  </a:cubicBezTo>
                  <a:cubicBezTo>
                    <a:pt x="352" y="1792"/>
                    <a:pt x="352" y="1792"/>
                    <a:pt x="352" y="1792"/>
                  </a:cubicBezTo>
                  <a:cubicBezTo>
                    <a:pt x="362" y="1801"/>
                    <a:pt x="373" y="1809"/>
                    <a:pt x="383" y="1818"/>
                  </a:cubicBezTo>
                  <a:cubicBezTo>
                    <a:pt x="476" y="1704"/>
                    <a:pt x="476" y="1704"/>
                    <a:pt x="476" y="1704"/>
                  </a:cubicBezTo>
                  <a:cubicBezTo>
                    <a:pt x="450" y="1684"/>
                    <a:pt x="426" y="1662"/>
                    <a:pt x="403" y="1639"/>
                  </a:cubicBezTo>
                  <a:close/>
                  <a:moveTo>
                    <a:pt x="571" y="1771"/>
                  </a:moveTo>
                  <a:cubicBezTo>
                    <a:pt x="554" y="1800"/>
                    <a:pt x="554" y="1800"/>
                    <a:pt x="554" y="1800"/>
                  </a:cubicBezTo>
                  <a:cubicBezTo>
                    <a:pt x="573" y="1811"/>
                    <a:pt x="591" y="1821"/>
                    <a:pt x="610" y="1831"/>
                  </a:cubicBezTo>
                  <a:cubicBezTo>
                    <a:pt x="558" y="1932"/>
                    <a:pt x="558" y="1932"/>
                    <a:pt x="558" y="1932"/>
                  </a:cubicBezTo>
                  <a:cubicBezTo>
                    <a:pt x="570" y="1938"/>
                    <a:pt x="582" y="1945"/>
                    <a:pt x="595" y="1950"/>
                  </a:cubicBezTo>
                  <a:cubicBezTo>
                    <a:pt x="657" y="1817"/>
                    <a:pt x="657" y="1817"/>
                    <a:pt x="657" y="1817"/>
                  </a:cubicBezTo>
                  <a:cubicBezTo>
                    <a:pt x="628" y="1804"/>
                    <a:pt x="599" y="1788"/>
                    <a:pt x="571" y="1771"/>
                  </a:cubicBezTo>
                  <a:close/>
                  <a:moveTo>
                    <a:pt x="41" y="1154"/>
                  </a:moveTo>
                  <a:cubicBezTo>
                    <a:pt x="154" y="1138"/>
                    <a:pt x="154" y="1138"/>
                    <a:pt x="154" y="1138"/>
                  </a:cubicBezTo>
                  <a:cubicBezTo>
                    <a:pt x="153" y="1127"/>
                    <a:pt x="151" y="1114"/>
                    <a:pt x="150" y="1103"/>
                  </a:cubicBezTo>
                  <a:cubicBezTo>
                    <a:pt x="36" y="1114"/>
                    <a:pt x="36" y="1114"/>
                    <a:pt x="36" y="1114"/>
                  </a:cubicBezTo>
                  <a:cubicBezTo>
                    <a:pt x="35" y="1102"/>
                    <a:pt x="34" y="1089"/>
                    <a:pt x="33" y="1076"/>
                  </a:cubicBezTo>
                  <a:cubicBezTo>
                    <a:pt x="1" y="1079"/>
                    <a:pt x="1" y="1079"/>
                    <a:pt x="1" y="1079"/>
                  </a:cubicBezTo>
                  <a:cubicBezTo>
                    <a:pt x="3" y="1119"/>
                    <a:pt x="8" y="1158"/>
                    <a:pt x="15" y="1196"/>
                  </a:cubicBezTo>
                  <a:cubicBezTo>
                    <a:pt x="47" y="1191"/>
                    <a:pt x="47" y="1191"/>
                    <a:pt x="47" y="1191"/>
                  </a:cubicBezTo>
                  <a:cubicBezTo>
                    <a:pt x="45" y="1179"/>
                    <a:pt x="43" y="1166"/>
                    <a:pt x="41" y="1154"/>
                  </a:cubicBezTo>
                  <a:close/>
                  <a:moveTo>
                    <a:pt x="1854" y="447"/>
                  </a:moveTo>
                  <a:cubicBezTo>
                    <a:pt x="1842" y="430"/>
                    <a:pt x="1819" y="425"/>
                    <a:pt x="1802" y="437"/>
                  </a:cubicBezTo>
                  <a:cubicBezTo>
                    <a:pt x="1785" y="449"/>
                    <a:pt x="1781" y="472"/>
                    <a:pt x="1793" y="489"/>
                  </a:cubicBezTo>
                  <a:cubicBezTo>
                    <a:pt x="1804" y="506"/>
                    <a:pt x="1828" y="510"/>
                    <a:pt x="1845" y="499"/>
                  </a:cubicBezTo>
                  <a:cubicBezTo>
                    <a:pt x="1862" y="487"/>
                    <a:pt x="1866" y="464"/>
                    <a:pt x="1854" y="447"/>
                  </a:cubicBezTo>
                  <a:close/>
                  <a:moveTo>
                    <a:pt x="1219" y="37"/>
                  </a:moveTo>
                  <a:cubicBezTo>
                    <a:pt x="1212" y="65"/>
                    <a:pt x="1227" y="78"/>
                    <a:pt x="1242" y="87"/>
                  </a:cubicBezTo>
                  <a:cubicBezTo>
                    <a:pt x="1258" y="96"/>
                    <a:pt x="1275" y="102"/>
                    <a:pt x="1271" y="115"/>
                  </a:cubicBezTo>
                  <a:cubicBezTo>
                    <a:pt x="1268" y="129"/>
                    <a:pt x="1255" y="128"/>
                    <a:pt x="1244" y="125"/>
                  </a:cubicBezTo>
                  <a:cubicBezTo>
                    <a:pt x="1233" y="123"/>
                    <a:pt x="1220" y="116"/>
                    <a:pt x="1212" y="111"/>
                  </a:cubicBezTo>
                  <a:cubicBezTo>
                    <a:pt x="1196" y="136"/>
                    <a:pt x="1196" y="136"/>
                    <a:pt x="1196" y="136"/>
                  </a:cubicBezTo>
                  <a:cubicBezTo>
                    <a:pt x="1209" y="145"/>
                    <a:pt x="1223" y="152"/>
                    <a:pt x="1238" y="156"/>
                  </a:cubicBezTo>
                  <a:cubicBezTo>
                    <a:pt x="1270" y="163"/>
                    <a:pt x="1302" y="157"/>
                    <a:pt x="1311" y="121"/>
                  </a:cubicBezTo>
                  <a:cubicBezTo>
                    <a:pt x="1316" y="101"/>
                    <a:pt x="1309" y="84"/>
                    <a:pt x="1275" y="67"/>
                  </a:cubicBezTo>
                  <a:cubicBezTo>
                    <a:pt x="1259" y="59"/>
                    <a:pt x="1256" y="53"/>
                    <a:pt x="1257" y="47"/>
                  </a:cubicBezTo>
                  <a:cubicBezTo>
                    <a:pt x="1260" y="38"/>
                    <a:pt x="1268" y="33"/>
                    <a:pt x="1286" y="37"/>
                  </a:cubicBezTo>
                  <a:cubicBezTo>
                    <a:pt x="1293" y="39"/>
                    <a:pt x="1306" y="45"/>
                    <a:pt x="1315" y="51"/>
                  </a:cubicBezTo>
                  <a:cubicBezTo>
                    <a:pt x="1332" y="27"/>
                    <a:pt x="1332" y="27"/>
                    <a:pt x="1332" y="27"/>
                  </a:cubicBezTo>
                  <a:cubicBezTo>
                    <a:pt x="1327" y="23"/>
                    <a:pt x="1321" y="20"/>
                    <a:pt x="1316" y="17"/>
                  </a:cubicBezTo>
                  <a:cubicBezTo>
                    <a:pt x="1299" y="13"/>
                    <a:pt x="1282" y="8"/>
                    <a:pt x="1264" y="4"/>
                  </a:cubicBezTo>
                  <a:cubicBezTo>
                    <a:pt x="1244" y="5"/>
                    <a:pt x="1224" y="15"/>
                    <a:pt x="1219" y="37"/>
                  </a:cubicBezTo>
                  <a:close/>
                  <a:moveTo>
                    <a:pt x="1489" y="84"/>
                  </a:moveTo>
                  <a:cubicBezTo>
                    <a:pt x="1506" y="92"/>
                    <a:pt x="1523" y="101"/>
                    <a:pt x="1539" y="110"/>
                  </a:cubicBezTo>
                  <a:cubicBezTo>
                    <a:pt x="1563" y="135"/>
                    <a:pt x="1566" y="169"/>
                    <a:pt x="1551" y="199"/>
                  </a:cubicBezTo>
                  <a:cubicBezTo>
                    <a:pt x="1531" y="238"/>
                    <a:pt x="1488" y="255"/>
                    <a:pt x="1443" y="232"/>
                  </a:cubicBezTo>
                  <a:cubicBezTo>
                    <a:pt x="1399" y="208"/>
                    <a:pt x="1389" y="163"/>
                    <a:pt x="1409" y="125"/>
                  </a:cubicBezTo>
                  <a:cubicBezTo>
                    <a:pt x="1425" y="95"/>
                    <a:pt x="1455" y="78"/>
                    <a:pt x="1489" y="84"/>
                  </a:cubicBezTo>
                  <a:close/>
                  <a:moveTo>
                    <a:pt x="1444" y="144"/>
                  </a:moveTo>
                  <a:cubicBezTo>
                    <a:pt x="1429" y="172"/>
                    <a:pt x="1438" y="194"/>
                    <a:pt x="1458" y="204"/>
                  </a:cubicBezTo>
                  <a:cubicBezTo>
                    <a:pt x="1477" y="215"/>
                    <a:pt x="1500" y="210"/>
                    <a:pt x="1515" y="181"/>
                  </a:cubicBezTo>
                  <a:cubicBezTo>
                    <a:pt x="1530" y="152"/>
                    <a:pt x="1522" y="130"/>
                    <a:pt x="1502" y="120"/>
                  </a:cubicBezTo>
                  <a:cubicBezTo>
                    <a:pt x="1482" y="110"/>
                    <a:pt x="1459" y="115"/>
                    <a:pt x="1444" y="144"/>
                  </a:cubicBezTo>
                  <a:close/>
                  <a:moveTo>
                    <a:pt x="1869" y="714"/>
                  </a:moveTo>
                  <a:cubicBezTo>
                    <a:pt x="2008" y="665"/>
                    <a:pt x="2008" y="665"/>
                    <a:pt x="2008" y="665"/>
                  </a:cubicBezTo>
                  <a:cubicBezTo>
                    <a:pt x="2004" y="652"/>
                    <a:pt x="1999" y="639"/>
                    <a:pt x="1993" y="627"/>
                  </a:cubicBezTo>
                  <a:cubicBezTo>
                    <a:pt x="1857" y="681"/>
                    <a:pt x="1857" y="681"/>
                    <a:pt x="1857" y="681"/>
                  </a:cubicBezTo>
                  <a:cubicBezTo>
                    <a:pt x="1861" y="692"/>
                    <a:pt x="1866" y="704"/>
                    <a:pt x="1869" y="714"/>
                  </a:cubicBezTo>
                  <a:close/>
                  <a:moveTo>
                    <a:pt x="1664" y="387"/>
                  </a:moveTo>
                  <a:cubicBezTo>
                    <a:pt x="1687" y="364"/>
                    <a:pt x="1687" y="364"/>
                    <a:pt x="1687" y="364"/>
                  </a:cubicBezTo>
                  <a:cubicBezTo>
                    <a:pt x="1672" y="349"/>
                    <a:pt x="1656" y="334"/>
                    <a:pt x="1640" y="320"/>
                  </a:cubicBezTo>
                  <a:cubicBezTo>
                    <a:pt x="1715" y="234"/>
                    <a:pt x="1715" y="234"/>
                    <a:pt x="1715" y="234"/>
                  </a:cubicBezTo>
                  <a:cubicBezTo>
                    <a:pt x="1705" y="226"/>
                    <a:pt x="1694" y="217"/>
                    <a:pt x="1684" y="208"/>
                  </a:cubicBezTo>
                  <a:cubicBezTo>
                    <a:pt x="1592" y="322"/>
                    <a:pt x="1592" y="322"/>
                    <a:pt x="1592" y="322"/>
                  </a:cubicBezTo>
                  <a:cubicBezTo>
                    <a:pt x="1617" y="342"/>
                    <a:pt x="1641" y="364"/>
                    <a:pt x="1664" y="387"/>
                  </a:cubicBezTo>
                  <a:close/>
                  <a:moveTo>
                    <a:pt x="527" y="110"/>
                  </a:moveTo>
                  <a:cubicBezTo>
                    <a:pt x="543" y="101"/>
                    <a:pt x="560" y="92"/>
                    <a:pt x="577" y="84"/>
                  </a:cubicBezTo>
                  <a:cubicBezTo>
                    <a:pt x="611" y="78"/>
                    <a:pt x="642" y="95"/>
                    <a:pt x="657" y="125"/>
                  </a:cubicBezTo>
                  <a:cubicBezTo>
                    <a:pt x="677" y="163"/>
                    <a:pt x="668" y="208"/>
                    <a:pt x="623" y="232"/>
                  </a:cubicBezTo>
                  <a:cubicBezTo>
                    <a:pt x="578" y="255"/>
                    <a:pt x="536" y="238"/>
                    <a:pt x="516" y="200"/>
                  </a:cubicBezTo>
                  <a:cubicBezTo>
                    <a:pt x="500" y="169"/>
                    <a:pt x="503" y="135"/>
                    <a:pt x="527" y="110"/>
                  </a:cubicBezTo>
                  <a:close/>
                  <a:moveTo>
                    <a:pt x="551" y="181"/>
                  </a:moveTo>
                  <a:cubicBezTo>
                    <a:pt x="566" y="210"/>
                    <a:pt x="589" y="215"/>
                    <a:pt x="609" y="205"/>
                  </a:cubicBezTo>
                  <a:cubicBezTo>
                    <a:pt x="628" y="194"/>
                    <a:pt x="637" y="172"/>
                    <a:pt x="622" y="144"/>
                  </a:cubicBezTo>
                  <a:cubicBezTo>
                    <a:pt x="607" y="115"/>
                    <a:pt x="584" y="110"/>
                    <a:pt x="564" y="120"/>
                  </a:cubicBezTo>
                  <a:cubicBezTo>
                    <a:pt x="545" y="131"/>
                    <a:pt x="536" y="152"/>
                    <a:pt x="551" y="181"/>
                  </a:cubicBezTo>
                  <a:close/>
                  <a:moveTo>
                    <a:pt x="1033" y="1935"/>
                  </a:moveTo>
                  <a:cubicBezTo>
                    <a:pt x="1013" y="1935"/>
                    <a:pt x="996" y="1952"/>
                    <a:pt x="996" y="1973"/>
                  </a:cubicBezTo>
                  <a:cubicBezTo>
                    <a:pt x="996" y="1994"/>
                    <a:pt x="1013" y="2010"/>
                    <a:pt x="1033" y="2010"/>
                  </a:cubicBezTo>
                  <a:cubicBezTo>
                    <a:pt x="1054" y="2010"/>
                    <a:pt x="1071" y="1994"/>
                    <a:pt x="1071" y="1973"/>
                  </a:cubicBezTo>
                  <a:cubicBezTo>
                    <a:pt x="1071" y="1952"/>
                    <a:pt x="1054" y="1935"/>
                    <a:pt x="1033" y="1935"/>
                  </a:cubicBezTo>
                  <a:close/>
                  <a:moveTo>
                    <a:pt x="744" y="63"/>
                  </a:moveTo>
                  <a:cubicBezTo>
                    <a:pt x="751" y="91"/>
                    <a:pt x="770" y="95"/>
                    <a:pt x="788" y="96"/>
                  </a:cubicBezTo>
                  <a:cubicBezTo>
                    <a:pt x="806" y="97"/>
                    <a:pt x="823" y="94"/>
                    <a:pt x="827" y="107"/>
                  </a:cubicBezTo>
                  <a:cubicBezTo>
                    <a:pt x="830" y="121"/>
                    <a:pt x="818" y="126"/>
                    <a:pt x="807" y="129"/>
                  </a:cubicBezTo>
                  <a:cubicBezTo>
                    <a:pt x="797" y="132"/>
                    <a:pt x="781" y="132"/>
                    <a:pt x="772" y="131"/>
                  </a:cubicBezTo>
                  <a:cubicBezTo>
                    <a:pt x="770" y="161"/>
                    <a:pt x="770" y="161"/>
                    <a:pt x="770" y="161"/>
                  </a:cubicBezTo>
                  <a:cubicBezTo>
                    <a:pt x="785" y="163"/>
                    <a:pt x="801" y="162"/>
                    <a:pt x="816" y="159"/>
                  </a:cubicBezTo>
                  <a:cubicBezTo>
                    <a:pt x="848" y="151"/>
                    <a:pt x="873" y="130"/>
                    <a:pt x="865" y="94"/>
                  </a:cubicBezTo>
                  <a:cubicBezTo>
                    <a:pt x="860" y="74"/>
                    <a:pt x="846" y="62"/>
                    <a:pt x="807" y="63"/>
                  </a:cubicBezTo>
                  <a:cubicBezTo>
                    <a:pt x="790" y="63"/>
                    <a:pt x="784" y="59"/>
                    <a:pt x="783" y="54"/>
                  </a:cubicBezTo>
                  <a:cubicBezTo>
                    <a:pt x="780" y="44"/>
                    <a:pt x="785" y="36"/>
                    <a:pt x="803" y="32"/>
                  </a:cubicBezTo>
                  <a:cubicBezTo>
                    <a:pt x="811" y="30"/>
                    <a:pt x="825" y="29"/>
                    <a:pt x="835" y="30"/>
                  </a:cubicBezTo>
                  <a:cubicBezTo>
                    <a:pt x="839" y="1"/>
                    <a:pt x="839" y="1"/>
                    <a:pt x="839" y="1"/>
                  </a:cubicBezTo>
                  <a:cubicBezTo>
                    <a:pt x="833" y="0"/>
                    <a:pt x="826" y="0"/>
                    <a:pt x="820" y="0"/>
                  </a:cubicBezTo>
                  <a:cubicBezTo>
                    <a:pt x="803" y="4"/>
                    <a:pt x="786" y="8"/>
                    <a:pt x="770" y="12"/>
                  </a:cubicBezTo>
                  <a:cubicBezTo>
                    <a:pt x="752" y="23"/>
                    <a:pt x="738" y="40"/>
                    <a:pt x="744" y="63"/>
                  </a:cubicBezTo>
                  <a:close/>
                  <a:moveTo>
                    <a:pt x="421" y="370"/>
                  </a:moveTo>
                  <a:cubicBezTo>
                    <a:pt x="353" y="299"/>
                    <a:pt x="353" y="299"/>
                    <a:pt x="353" y="299"/>
                  </a:cubicBezTo>
                  <a:cubicBezTo>
                    <a:pt x="461" y="334"/>
                    <a:pt x="461" y="334"/>
                    <a:pt x="461" y="334"/>
                  </a:cubicBezTo>
                  <a:cubicBezTo>
                    <a:pt x="471" y="326"/>
                    <a:pt x="481" y="317"/>
                    <a:pt x="492" y="309"/>
                  </a:cubicBezTo>
                  <a:cubicBezTo>
                    <a:pt x="404" y="192"/>
                    <a:pt x="404" y="192"/>
                    <a:pt x="404" y="192"/>
                  </a:cubicBezTo>
                  <a:cubicBezTo>
                    <a:pt x="394" y="199"/>
                    <a:pt x="384" y="207"/>
                    <a:pt x="374" y="215"/>
                  </a:cubicBezTo>
                  <a:cubicBezTo>
                    <a:pt x="435" y="290"/>
                    <a:pt x="435" y="290"/>
                    <a:pt x="435" y="290"/>
                  </a:cubicBezTo>
                  <a:cubicBezTo>
                    <a:pt x="329" y="255"/>
                    <a:pt x="329" y="255"/>
                    <a:pt x="329" y="255"/>
                  </a:cubicBezTo>
                  <a:cubicBezTo>
                    <a:pt x="317" y="266"/>
                    <a:pt x="305" y="278"/>
                    <a:pt x="293" y="290"/>
                  </a:cubicBezTo>
                  <a:cubicBezTo>
                    <a:pt x="398" y="392"/>
                    <a:pt x="398" y="392"/>
                    <a:pt x="398" y="392"/>
                  </a:cubicBezTo>
                  <a:cubicBezTo>
                    <a:pt x="406" y="385"/>
                    <a:pt x="413" y="377"/>
                    <a:pt x="421" y="370"/>
                  </a:cubicBezTo>
                  <a:close/>
                  <a:moveTo>
                    <a:pt x="212" y="447"/>
                  </a:moveTo>
                  <a:cubicBezTo>
                    <a:pt x="201" y="464"/>
                    <a:pt x="205" y="487"/>
                    <a:pt x="222" y="499"/>
                  </a:cubicBezTo>
                  <a:cubicBezTo>
                    <a:pt x="239" y="510"/>
                    <a:pt x="262" y="506"/>
                    <a:pt x="274" y="489"/>
                  </a:cubicBezTo>
                  <a:cubicBezTo>
                    <a:pt x="286" y="472"/>
                    <a:pt x="281" y="449"/>
                    <a:pt x="264" y="437"/>
                  </a:cubicBezTo>
                  <a:cubicBezTo>
                    <a:pt x="247" y="425"/>
                    <a:pt x="224" y="430"/>
                    <a:pt x="212" y="447"/>
                  </a:cubicBezTo>
                  <a:close/>
                  <a:moveTo>
                    <a:pt x="1033" y="16"/>
                  </a:moveTo>
                  <a:cubicBezTo>
                    <a:pt x="1013" y="16"/>
                    <a:pt x="996" y="32"/>
                    <a:pt x="996" y="53"/>
                  </a:cubicBezTo>
                  <a:cubicBezTo>
                    <a:pt x="996" y="74"/>
                    <a:pt x="1013" y="90"/>
                    <a:pt x="1033" y="90"/>
                  </a:cubicBezTo>
                  <a:cubicBezTo>
                    <a:pt x="1054" y="90"/>
                    <a:pt x="1071" y="74"/>
                    <a:pt x="1071" y="53"/>
                  </a:cubicBezTo>
                  <a:cubicBezTo>
                    <a:pt x="1071" y="32"/>
                    <a:pt x="1054" y="16"/>
                    <a:pt x="1033"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311" name="Rechthoek 70"/>
          <p:cNvSpPr/>
          <p:nvPr userDrawn="1"/>
        </p:nvSpPr>
        <p:spPr>
          <a:xfrm>
            <a:off x="2296515" y="1704977"/>
            <a:ext cx="6086477" cy="25526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ln>
                <a:noFill/>
              </a:ln>
            </a:endParaRPr>
          </a:p>
        </p:txBody>
      </p:sp>
      <p:sp>
        <p:nvSpPr>
          <p:cNvPr id="5" name="Tijdelijke aanduiding voor voettekst 4"/>
          <p:cNvSpPr>
            <a:spLocks noGrp="1"/>
          </p:cNvSpPr>
          <p:nvPr userDrawn="1">
            <p:ph type="ftr" sz="quarter" idx="11"/>
          </p:nvPr>
        </p:nvSpPr>
        <p:spPr>
          <a:xfrm>
            <a:off x="13536002" y="7533552"/>
            <a:ext cx="48000" cy="36000"/>
          </a:xfrm>
        </p:spPr>
        <p:txBody>
          <a:bodyPr/>
          <a:lstStyle>
            <a:lvl1pPr>
              <a:defRPr sz="100">
                <a:solidFill>
                  <a:srgbClr val="211C1C"/>
                </a:solidFill>
              </a:defRPr>
            </a:lvl1pPr>
          </a:lstStyle>
          <a:p>
            <a:r>
              <a:rPr lang="nl-NL"/>
              <a:t>Aangrenzende wetgeving voor de BVF | BVF cursus 3 okt 2023</a:t>
            </a:r>
            <a:endParaRPr lang="en-GB"/>
          </a:p>
        </p:txBody>
      </p:sp>
      <p:sp>
        <p:nvSpPr>
          <p:cNvPr id="6" name="Tijdelijke aanduiding voor dianummer 5"/>
          <p:cNvSpPr>
            <a:spLocks noGrp="1"/>
          </p:cNvSpPr>
          <p:nvPr userDrawn="1">
            <p:ph type="sldNum" sz="quarter" idx="12"/>
          </p:nvPr>
        </p:nvSpPr>
        <p:spPr>
          <a:xfrm>
            <a:off x="13536002" y="7533552"/>
            <a:ext cx="48000" cy="36000"/>
          </a:xfrm>
        </p:spPr>
        <p:txBody>
          <a:bodyPr/>
          <a:lstStyle>
            <a:lvl1pPr>
              <a:defRPr sz="100">
                <a:solidFill>
                  <a:srgbClr val="211C1C"/>
                </a:solidFill>
              </a:defRPr>
            </a:lvl1pPr>
          </a:lstStyle>
          <a:p>
            <a:fld id="{1336C48C-F87C-4E4B-81EF-5027B17D1F61}" type="slidenum">
              <a:rPr lang="en-GB" smtClean="0"/>
              <a:pPr/>
              <a:t>‹nr.›</a:t>
            </a:fld>
            <a:endParaRPr lang="en-GB"/>
          </a:p>
        </p:txBody>
      </p:sp>
      <p:sp>
        <p:nvSpPr>
          <p:cNvPr id="2" name="Titel 1"/>
          <p:cNvSpPr>
            <a:spLocks noGrp="1"/>
          </p:cNvSpPr>
          <p:nvPr userDrawn="1">
            <p:ph type="ctrTitle" hasCustomPrompt="1"/>
          </p:nvPr>
        </p:nvSpPr>
        <p:spPr bwMode="white">
          <a:xfrm>
            <a:off x="2545688" y="1835002"/>
            <a:ext cx="5619874" cy="1470025"/>
          </a:xfrm>
        </p:spPr>
        <p:txBody>
          <a:bodyPr anchor="t" anchorCtr="0"/>
          <a:lstStyle>
            <a:lvl1pPr algn="l">
              <a:defRPr sz="4199">
                <a:solidFill>
                  <a:schemeClr val="tx1"/>
                </a:solidFill>
              </a:defRPr>
            </a:lvl1pPr>
          </a:lstStyle>
          <a:p>
            <a:r>
              <a:rPr lang="en-GB" dirty="0"/>
              <a:t>Title (max. 2 lines)</a:t>
            </a:r>
          </a:p>
        </p:txBody>
      </p:sp>
      <p:sp>
        <p:nvSpPr>
          <p:cNvPr id="3" name="Ondertitel 2"/>
          <p:cNvSpPr>
            <a:spLocks noGrp="1"/>
          </p:cNvSpPr>
          <p:nvPr userDrawn="1">
            <p:ph type="subTitle" idx="1" hasCustomPrompt="1"/>
          </p:nvPr>
        </p:nvSpPr>
        <p:spPr bwMode="white">
          <a:xfrm>
            <a:off x="2545688" y="3482165"/>
            <a:ext cx="5619874" cy="288000"/>
          </a:xfrm>
        </p:spPr>
        <p:txBody>
          <a:bodyPr/>
          <a:lstStyle>
            <a:lvl1pPr marL="0" indent="0" algn="l">
              <a:buNone/>
              <a:defRPr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GB" dirty="0"/>
              <a:t>[Name]</a:t>
            </a:r>
          </a:p>
        </p:txBody>
      </p:sp>
      <p:sp>
        <p:nvSpPr>
          <p:cNvPr id="9" name="Tijdelijke aanduiding voor tekst 8"/>
          <p:cNvSpPr>
            <a:spLocks noGrp="1"/>
          </p:cNvSpPr>
          <p:nvPr userDrawn="1">
            <p:ph type="body" sz="quarter" idx="13" hasCustomPrompt="1"/>
          </p:nvPr>
        </p:nvSpPr>
        <p:spPr bwMode="white">
          <a:xfrm>
            <a:off x="2545688" y="3781579"/>
            <a:ext cx="5619874" cy="288000"/>
          </a:xfrm>
        </p:spPr>
        <p:txBody>
          <a:bodyPr/>
          <a:lstStyle>
            <a:lvl1pPr>
              <a:defRPr b="0">
                <a:solidFill>
                  <a:schemeClr val="tx1"/>
                </a:solidFill>
              </a:defRPr>
            </a:lvl1pPr>
          </a:lstStyle>
          <a:p>
            <a:pPr lvl="0"/>
            <a:r>
              <a:rPr lang="en-GB" dirty="0"/>
              <a:t>[Job description]</a:t>
            </a:r>
          </a:p>
        </p:txBody>
      </p:sp>
      <p:sp>
        <p:nvSpPr>
          <p:cNvPr id="4" name="Tijdelijke aanduiding voor datum 3"/>
          <p:cNvSpPr>
            <a:spLocks noGrp="1"/>
          </p:cNvSpPr>
          <p:nvPr userDrawn="1">
            <p:ph type="dt" sz="half" idx="10"/>
          </p:nvPr>
        </p:nvSpPr>
        <p:spPr bwMode="white">
          <a:xfrm>
            <a:off x="2548137" y="6139997"/>
            <a:ext cx="3724030" cy="365125"/>
          </a:xfrm>
        </p:spPr>
        <p:txBody>
          <a:bodyPr/>
          <a:lstStyle>
            <a:lvl1pPr algn="l">
              <a:defRPr sz="1200" b="0">
                <a:solidFill>
                  <a:schemeClr val="bg2"/>
                </a:solidFill>
              </a:defRPr>
            </a:lvl1pPr>
          </a:lstStyle>
          <a:p>
            <a:endParaRPr lang="en-GB"/>
          </a:p>
        </p:txBody>
      </p:sp>
      <p:sp>
        <p:nvSpPr>
          <p:cNvPr id="295" name="Tijdelijke aanduiding voor tekst 15"/>
          <p:cNvSpPr>
            <a:spLocks noGrp="1" noChangeAspect="1"/>
          </p:cNvSpPr>
          <p:nvPr>
            <p:ph type="body" sz="quarter" idx="14" hasCustomPrompt="1"/>
          </p:nvPr>
        </p:nvSpPr>
        <p:spPr>
          <a:xfrm>
            <a:off x="6618152" y="518400"/>
            <a:ext cx="4924731" cy="792000"/>
          </a:xfrm>
        </p:spPr>
        <p:txBody>
          <a:bodyPr/>
          <a:lstStyle>
            <a:lvl1pPr algn="r">
              <a:defRPr sz="1200" b="0" baseline="0">
                <a:solidFill>
                  <a:schemeClr val="bg1"/>
                </a:solidFill>
              </a:defRPr>
            </a:lvl1pPr>
          </a:lstStyle>
          <a:p>
            <a:pPr lvl="0"/>
            <a:r>
              <a:rPr lang="en-GB" dirty="0"/>
              <a:t>[Name of faculty (bold), </a:t>
            </a:r>
            <a:br>
              <a:rPr lang="en-GB" dirty="0"/>
            </a:br>
            <a:r>
              <a:rPr lang="en-GB" dirty="0"/>
              <a:t>department or division (normal)</a:t>
            </a:r>
            <a:br>
              <a:rPr lang="en-GB" dirty="0"/>
            </a:br>
            <a:r>
              <a:rPr lang="en-GB" dirty="0"/>
              <a:t>total max. 4 lines]</a:t>
            </a:r>
          </a:p>
          <a:p>
            <a:pPr lvl="0"/>
            <a:endParaRPr lang="en-GB" dirty="0"/>
          </a:p>
        </p:txBody>
      </p:sp>
      <p:sp>
        <p:nvSpPr>
          <p:cNvPr id="71" name="Utrecht"/>
          <p:cNvSpPr>
            <a:spLocks noEditPoints="1"/>
          </p:cNvSpPr>
          <p:nvPr userDrawn="1"/>
        </p:nvSpPr>
        <p:spPr bwMode="auto">
          <a:xfrm>
            <a:off x="1299825" y="708025"/>
            <a:ext cx="1882285" cy="209550"/>
          </a:xfrm>
          <a:custGeom>
            <a:avLst/>
            <a:gdLst>
              <a:gd name="T0" fmla="*/ 3083 w 5938"/>
              <a:gd name="T1" fmla="*/ 304 h 658"/>
              <a:gd name="T2" fmla="*/ 2597 w 5938"/>
              <a:gd name="T3" fmla="*/ 32 h 658"/>
              <a:gd name="T4" fmla="*/ 2895 w 5938"/>
              <a:gd name="T5" fmla="*/ 449 h 658"/>
              <a:gd name="T6" fmla="*/ 3522 w 5938"/>
              <a:gd name="T7" fmla="*/ 421 h 658"/>
              <a:gd name="T8" fmla="*/ 3433 w 5938"/>
              <a:gd name="T9" fmla="*/ 317 h 658"/>
              <a:gd name="T10" fmla="*/ 3359 w 5938"/>
              <a:gd name="T11" fmla="*/ 488 h 658"/>
              <a:gd name="T12" fmla="*/ 3186 w 5938"/>
              <a:gd name="T13" fmla="*/ 237 h 658"/>
              <a:gd name="T14" fmla="*/ 3445 w 5938"/>
              <a:gd name="T15" fmla="*/ 180 h 658"/>
              <a:gd name="T16" fmla="*/ 3598 w 5938"/>
              <a:gd name="T17" fmla="*/ 464 h 658"/>
              <a:gd name="T18" fmla="*/ 3716 w 5938"/>
              <a:gd name="T19" fmla="*/ 172 h 658"/>
              <a:gd name="T20" fmla="*/ 3681 w 5938"/>
              <a:gd name="T21" fmla="*/ 106 h 658"/>
              <a:gd name="T22" fmla="*/ 3968 w 5938"/>
              <a:gd name="T23" fmla="*/ 212 h 658"/>
              <a:gd name="T24" fmla="*/ 4012 w 5938"/>
              <a:gd name="T25" fmla="*/ 188 h 658"/>
              <a:gd name="T26" fmla="*/ 3838 w 5938"/>
              <a:gd name="T27" fmla="*/ 257 h 658"/>
              <a:gd name="T28" fmla="*/ 4319 w 5938"/>
              <a:gd name="T29" fmla="*/ 180 h 658"/>
              <a:gd name="T30" fmla="*/ 4436 w 5938"/>
              <a:gd name="T31" fmla="*/ 389 h 658"/>
              <a:gd name="T32" fmla="*/ 4703 w 5938"/>
              <a:gd name="T33" fmla="*/ 488 h 658"/>
              <a:gd name="T34" fmla="*/ 4519 w 5938"/>
              <a:gd name="T35" fmla="*/ 244 h 658"/>
              <a:gd name="T36" fmla="*/ 4636 w 5938"/>
              <a:gd name="T37" fmla="*/ 254 h 658"/>
              <a:gd name="T38" fmla="*/ 4634 w 5938"/>
              <a:gd name="T39" fmla="*/ 296 h 658"/>
              <a:gd name="T40" fmla="*/ 4842 w 5938"/>
              <a:gd name="T41" fmla="*/ 401 h 658"/>
              <a:gd name="T42" fmla="*/ 5017 w 5938"/>
              <a:gd name="T43" fmla="*/ 274 h 658"/>
              <a:gd name="T44" fmla="*/ 4863 w 5938"/>
              <a:gd name="T45" fmla="*/ 485 h 658"/>
              <a:gd name="T46" fmla="*/ 5074 w 5938"/>
              <a:gd name="T47" fmla="*/ 464 h 658"/>
              <a:gd name="T48" fmla="*/ 5074 w 5938"/>
              <a:gd name="T49" fmla="*/ 214 h 658"/>
              <a:gd name="T50" fmla="*/ 5223 w 5938"/>
              <a:gd name="T51" fmla="*/ 56 h 658"/>
              <a:gd name="T52" fmla="*/ 5456 w 5938"/>
              <a:gd name="T53" fmla="*/ 445 h 658"/>
              <a:gd name="T54" fmla="*/ 5294 w 5938"/>
              <a:gd name="T55" fmla="*/ 229 h 658"/>
              <a:gd name="T56" fmla="*/ 5508 w 5938"/>
              <a:gd name="T57" fmla="*/ 229 h 658"/>
              <a:gd name="T58" fmla="*/ 5753 w 5938"/>
              <a:gd name="T59" fmla="*/ 188 h 658"/>
              <a:gd name="T60" fmla="*/ 5802 w 5938"/>
              <a:gd name="T61" fmla="*/ 188 h 658"/>
              <a:gd name="T62" fmla="*/ 5598 w 5938"/>
              <a:gd name="T63" fmla="*/ 617 h 658"/>
              <a:gd name="T64" fmla="*/ 552 w 5938"/>
              <a:gd name="T65" fmla="*/ 34 h 658"/>
              <a:gd name="T66" fmla="*/ 63 w 5938"/>
              <a:gd name="T67" fmla="*/ 328 h 658"/>
              <a:gd name="T68" fmla="*/ 227 w 5938"/>
              <a:gd name="T69" fmla="*/ 62 h 658"/>
              <a:gd name="T70" fmla="*/ 437 w 5938"/>
              <a:gd name="T71" fmla="*/ 137 h 658"/>
              <a:gd name="T72" fmla="*/ 756 w 5938"/>
              <a:gd name="T73" fmla="*/ 407 h 658"/>
              <a:gd name="T74" fmla="*/ 540 w 5938"/>
              <a:gd name="T75" fmla="*/ 210 h 658"/>
              <a:gd name="T76" fmla="*/ 667 w 5938"/>
              <a:gd name="T77" fmla="*/ 229 h 658"/>
              <a:gd name="T78" fmla="*/ 845 w 5938"/>
              <a:gd name="T79" fmla="*/ 412 h 658"/>
              <a:gd name="T80" fmla="*/ 934 w 5938"/>
              <a:gd name="T81" fmla="*/ 173 h 658"/>
              <a:gd name="T82" fmla="*/ 1035 w 5938"/>
              <a:gd name="T83" fmla="*/ 282 h 658"/>
              <a:gd name="T84" fmla="*/ 1001 w 5938"/>
              <a:gd name="T85" fmla="*/ 485 h 658"/>
              <a:gd name="T86" fmla="*/ 1392 w 5938"/>
              <a:gd name="T87" fmla="*/ 313 h 658"/>
              <a:gd name="T88" fmla="*/ 1292 w 5938"/>
              <a:gd name="T89" fmla="*/ 306 h 658"/>
              <a:gd name="T90" fmla="*/ 1436 w 5938"/>
              <a:gd name="T91" fmla="*/ 350 h 658"/>
              <a:gd name="T92" fmla="*/ 1622 w 5938"/>
              <a:gd name="T93" fmla="*/ 456 h 658"/>
              <a:gd name="T94" fmla="*/ 1939 w 5938"/>
              <a:gd name="T95" fmla="*/ 485 h 658"/>
              <a:gd name="T96" fmla="*/ 1782 w 5938"/>
              <a:gd name="T97" fmla="*/ 59 h 658"/>
              <a:gd name="T98" fmla="*/ 2024 w 5938"/>
              <a:gd name="T99" fmla="*/ 181 h 658"/>
              <a:gd name="T100" fmla="*/ 1972 w 5938"/>
              <a:gd name="T101" fmla="*/ 485 h 658"/>
              <a:gd name="T102" fmla="*/ 1894 w 5938"/>
              <a:gd name="T103" fmla="*/ 263 h 658"/>
              <a:gd name="T104" fmla="*/ 2295 w 5938"/>
              <a:gd name="T105" fmla="*/ 493 h 658"/>
              <a:gd name="T106" fmla="*/ 2302 w 5938"/>
              <a:gd name="T107" fmla="*/ 9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8" h="658">
                <a:moveTo>
                  <a:pt x="2966" y="32"/>
                </a:moveTo>
                <a:cubicBezTo>
                  <a:pt x="3155" y="32"/>
                  <a:pt x="3155" y="32"/>
                  <a:pt x="3155" y="32"/>
                </a:cubicBezTo>
                <a:cubicBezTo>
                  <a:pt x="3155" y="60"/>
                  <a:pt x="3155" y="60"/>
                  <a:pt x="3155" y="60"/>
                </a:cubicBezTo>
                <a:cubicBezTo>
                  <a:pt x="3150" y="60"/>
                  <a:pt x="3150" y="60"/>
                  <a:pt x="3150" y="60"/>
                </a:cubicBezTo>
                <a:cubicBezTo>
                  <a:pt x="3092" y="60"/>
                  <a:pt x="3083" y="86"/>
                  <a:pt x="3083" y="121"/>
                </a:cubicBezTo>
                <a:cubicBezTo>
                  <a:pt x="3083" y="304"/>
                  <a:pt x="3083" y="304"/>
                  <a:pt x="3083" y="304"/>
                </a:cubicBezTo>
                <a:cubicBezTo>
                  <a:pt x="3083" y="467"/>
                  <a:pt x="2964" y="498"/>
                  <a:pt x="2877" y="498"/>
                </a:cubicBezTo>
                <a:cubicBezTo>
                  <a:pt x="2745" y="498"/>
                  <a:pt x="2661" y="441"/>
                  <a:pt x="2661" y="329"/>
                </a:cubicBezTo>
                <a:cubicBezTo>
                  <a:pt x="2661" y="110"/>
                  <a:pt x="2661" y="110"/>
                  <a:pt x="2661" y="110"/>
                </a:cubicBezTo>
                <a:cubicBezTo>
                  <a:pt x="2661" y="73"/>
                  <a:pt x="2651" y="60"/>
                  <a:pt x="2610" y="60"/>
                </a:cubicBezTo>
                <a:cubicBezTo>
                  <a:pt x="2597" y="60"/>
                  <a:pt x="2597" y="60"/>
                  <a:pt x="2597" y="60"/>
                </a:cubicBezTo>
                <a:cubicBezTo>
                  <a:pt x="2597" y="32"/>
                  <a:pt x="2597" y="32"/>
                  <a:pt x="2597" y="32"/>
                </a:cubicBezTo>
                <a:cubicBezTo>
                  <a:pt x="2827" y="32"/>
                  <a:pt x="2827" y="32"/>
                  <a:pt x="2827" y="32"/>
                </a:cubicBezTo>
                <a:cubicBezTo>
                  <a:pt x="2827" y="60"/>
                  <a:pt x="2827" y="60"/>
                  <a:pt x="2827" y="60"/>
                </a:cubicBezTo>
                <a:cubicBezTo>
                  <a:pt x="2814" y="60"/>
                  <a:pt x="2814" y="60"/>
                  <a:pt x="2814" y="60"/>
                </a:cubicBezTo>
                <a:cubicBezTo>
                  <a:pt x="2784" y="60"/>
                  <a:pt x="2762" y="74"/>
                  <a:pt x="2762" y="110"/>
                </a:cubicBezTo>
                <a:cubicBezTo>
                  <a:pt x="2762" y="329"/>
                  <a:pt x="2762" y="329"/>
                  <a:pt x="2762" y="329"/>
                </a:cubicBezTo>
                <a:cubicBezTo>
                  <a:pt x="2762" y="418"/>
                  <a:pt x="2828" y="449"/>
                  <a:pt x="2895" y="449"/>
                </a:cubicBezTo>
                <a:cubicBezTo>
                  <a:pt x="2991" y="449"/>
                  <a:pt x="3039" y="394"/>
                  <a:pt x="3039" y="314"/>
                </a:cubicBezTo>
                <a:cubicBezTo>
                  <a:pt x="3039" y="136"/>
                  <a:pt x="3039" y="136"/>
                  <a:pt x="3039" y="136"/>
                </a:cubicBezTo>
                <a:cubicBezTo>
                  <a:pt x="3039" y="84"/>
                  <a:pt x="3024" y="60"/>
                  <a:pt x="2979" y="60"/>
                </a:cubicBezTo>
                <a:cubicBezTo>
                  <a:pt x="2966" y="60"/>
                  <a:pt x="2966" y="60"/>
                  <a:pt x="2966" y="60"/>
                </a:cubicBezTo>
                <a:lnTo>
                  <a:pt x="2966" y="32"/>
                </a:lnTo>
                <a:close/>
                <a:moveTo>
                  <a:pt x="3522" y="421"/>
                </a:moveTo>
                <a:cubicBezTo>
                  <a:pt x="3522" y="457"/>
                  <a:pt x="3535" y="464"/>
                  <a:pt x="3564" y="464"/>
                </a:cubicBezTo>
                <a:cubicBezTo>
                  <a:pt x="3564" y="488"/>
                  <a:pt x="3564" y="488"/>
                  <a:pt x="3564" y="488"/>
                </a:cubicBezTo>
                <a:cubicBezTo>
                  <a:pt x="3391" y="488"/>
                  <a:pt x="3391" y="488"/>
                  <a:pt x="3391" y="488"/>
                </a:cubicBezTo>
                <a:cubicBezTo>
                  <a:pt x="3391" y="464"/>
                  <a:pt x="3391" y="464"/>
                  <a:pt x="3391" y="464"/>
                </a:cubicBezTo>
                <a:cubicBezTo>
                  <a:pt x="3421" y="462"/>
                  <a:pt x="3433" y="441"/>
                  <a:pt x="3433" y="381"/>
                </a:cubicBezTo>
                <a:cubicBezTo>
                  <a:pt x="3433" y="317"/>
                  <a:pt x="3433" y="317"/>
                  <a:pt x="3433" y="317"/>
                </a:cubicBezTo>
                <a:cubicBezTo>
                  <a:pt x="3433" y="259"/>
                  <a:pt x="3417" y="236"/>
                  <a:pt x="3387" y="236"/>
                </a:cubicBezTo>
                <a:cubicBezTo>
                  <a:pt x="3364" y="236"/>
                  <a:pt x="3340" y="247"/>
                  <a:pt x="3309" y="268"/>
                </a:cubicBezTo>
                <a:cubicBezTo>
                  <a:pt x="3309" y="417"/>
                  <a:pt x="3309" y="417"/>
                  <a:pt x="3309" y="417"/>
                </a:cubicBezTo>
                <a:cubicBezTo>
                  <a:pt x="3309" y="450"/>
                  <a:pt x="3323" y="464"/>
                  <a:pt x="3353" y="464"/>
                </a:cubicBezTo>
                <a:cubicBezTo>
                  <a:pt x="3359" y="464"/>
                  <a:pt x="3359" y="464"/>
                  <a:pt x="3359" y="464"/>
                </a:cubicBezTo>
                <a:cubicBezTo>
                  <a:pt x="3359" y="488"/>
                  <a:pt x="3359" y="488"/>
                  <a:pt x="3359" y="488"/>
                </a:cubicBezTo>
                <a:cubicBezTo>
                  <a:pt x="3174" y="488"/>
                  <a:pt x="3174" y="488"/>
                  <a:pt x="3174" y="488"/>
                </a:cubicBezTo>
                <a:cubicBezTo>
                  <a:pt x="3174" y="464"/>
                  <a:pt x="3174" y="464"/>
                  <a:pt x="3174" y="464"/>
                </a:cubicBezTo>
                <a:cubicBezTo>
                  <a:pt x="3178" y="464"/>
                  <a:pt x="3178" y="464"/>
                  <a:pt x="3178" y="464"/>
                </a:cubicBezTo>
                <a:cubicBezTo>
                  <a:pt x="3209" y="464"/>
                  <a:pt x="3220" y="451"/>
                  <a:pt x="3220" y="413"/>
                </a:cubicBezTo>
                <a:cubicBezTo>
                  <a:pt x="3220" y="270"/>
                  <a:pt x="3220" y="270"/>
                  <a:pt x="3220" y="270"/>
                </a:cubicBezTo>
                <a:cubicBezTo>
                  <a:pt x="3220" y="254"/>
                  <a:pt x="3211" y="244"/>
                  <a:pt x="3186" y="237"/>
                </a:cubicBezTo>
                <a:cubicBezTo>
                  <a:pt x="3170" y="232"/>
                  <a:pt x="3170" y="232"/>
                  <a:pt x="3170" y="232"/>
                </a:cubicBezTo>
                <a:cubicBezTo>
                  <a:pt x="3170" y="215"/>
                  <a:pt x="3170" y="215"/>
                  <a:pt x="3170" y="215"/>
                </a:cubicBezTo>
                <a:cubicBezTo>
                  <a:pt x="3296" y="172"/>
                  <a:pt x="3296" y="172"/>
                  <a:pt x="3296" y="172"/>
                </a:cubicBezTo>
                <a:cubicBezTo>
                  <a:pt x="3309" y="172"/>
                  <a:pt x="3309" y="172"/>
                  <a:pt x="3309" y="172"/>
                </a:cubicBezTo>
                <a:cubicBezTo>
                  <a:pt x="3309" y="238"/>
                  <a:pt x="3309" y="238"/>
                  <a:pt x="3309" y="238"/>
                </a:cubicBezTo>
                <a:cubicBezTo>
                  <a:pt x="3363" y="202"/>
                  <a:pt x="3410" y="180"/>
                  <a:pt x="3445" y="180"/>
                </a:cubicBezTo>
                <a:cubicBezTo>
                  <a:pt x="3499" y="180"/>
                  <a:pt x="3522" y="219"/>
                  <a:pt x="3522" y="306"/>
                </a:cubicBezTo>
                <a:lnTo>
                  <a:pt x="3522" y="421"/>
                </a:lnTo>
                <a:close/>
                <a:moveTo>
                  <a:pt x="3774" y="488"/>
                </a:moveTo>
                <a:cubicBezTo>
                  <a:pt x="3590" y="488"/>
                  <a:pt x="3590" y="488"/>
                  <a:pt x="3590" y="488"/>
                </a:cubicBezTo>
                <a:cubicBezTo>
                  <a:pt x="3590" y="464"/>
                  <a:pt x="3590" y="464"/>
                  <a:pt x="3590" y="464"/>
                </a:cubicBezTo>
                <a:cubicBezTo>
                  <a:pt x="3598" y="464"/>
                  <a:pt x="3598" y="464"/>
                  <a:pt x="3598" y="464"/>
                </a:cubicBezTo>
                <a:cubicBezTo>
                  <a:pt x="3628" y="464"/>
                  <a:pt x="3639" y="451"/>
                  <a:pt x="3639" y="413"/>
                </a:cubicBezTo>
                <a:cubicBezTo>
                  <a:pt x="3639" y="272"/>
                  <a:pt x="3639" y="272"/>
                  <a:pt x="3639" y="272"/>
                </a:cubicBezTo>
                <a:cubicBezTo>
                  <a:pt x="3639" y="253"/>
                  <a:pt x="3635" y="248"/>
                  <a:pt x="3614" y="241"/>
                </a:cubicBezTo>
                <a:cubicBezTo>
                  <a:pt x="3590" y="232"/>
                  <a:pt x="3590" y="232"/>
                  <a:pt x="3590" y="232"/>
                </a:cubicBezTo>
                <a:cubicBezTo>
                  <a:pt x="3590" y="214"/>
                  <a:pt x="3590" y="214"/>
                  <a:pt x="3590" y="214"/>
                </a:cubicBezTo>
                <a:cubicBezTo>
                  <a:pt x="3716" y="172"/>
                  <a:pt x="3716" y="172"/>
                  <a:pt x="3716" y="172"/>
                </a:cubicBezTo>
                <a:cubicBezTo>
                  <a:pt x="3729" y="172"/>
                  <a:pt x="3729" y="172"/>
                  <a:pt x="3729" y="172"/>
                </a:cubicBezTo>
                <a:cubicBezTo>
                  <a:pt x="3729" y="418"/>
                  <a:pt x="3729" y="418"/>
                  <a:pt x="3729" y="418"/>
                </a:cubicBezTo>
                <a:cubicBezTo>
                  <a:pt x="3729" y="448"/>
                  <a:pt x="3741" y="464"/>
                  <a:pt x="3774" y="464"/>
                </a:cubicBezTo>
                <a:lnTo>
                  <a:pt x="3774" y="488"/>
                </a:lnTo>
                <a:close/>
                <a:moveTo>
                  <a:pt x="3739" y="56"/>
                </a:moveTo>
                <a:cubicBezTo>
                  <a:pt x="3739" y="85"/>
                  <a:pt x="3711" y="106"/>
                  <a:pt x="3681" y="106"/>
                </a:cubicBezTo>
                <a:cubicBezTo>
                  <a:pt x="3647" y="106"/>
                  <a:pt x="3623" y="84"/>
                  <a:pt x="3623" y="56"/>
                </a:cubicBezTo>
                <a:cubicBezTo>
                  <a:pt x="3623" y="29"/>
                  <a:pt x="3650" y="6"/>
                  <a:pt x="3681" y="6"/>
                </a:cubicBezTo>
                <a:cubicBezTo>
                  <a:pt x="3715" y="6"/>
                  <a:pt x="3739" y="28"/>
                  <a:pt x="3739" y="56"/>
                </a:cubicBezTo>
                <a:close/>
                <a:moveTo>
                  <a:pt x="3782" y="188"/>
                </a:moveTo>
                <a:cubicBezTo>
                  <a:pt x="3968" y="188"/>
                  <a:pt x="3968" y="188"/>
                  <a:pt x="3968" y="188"/>
                </a:cubicBezTo>
                <a:cubicBezTo>
                  <a:pt x="3968" y="212"/>
                  <a:pt x="3968" y="212"/>
                  <a:pt x="3968" y="212"/>
                </a:cubicBezTo>
                <a:cubicBezTo>
                  <a:pt x="3942" y="212"/>
                  <a:pt x="3942" y="212"/>
                  <a:pt x="3942" y="212"/>
                </a:cubicBezTo>
                <a:cubicBezTo>
                  <a:pt x="3927" y="212"/>
                  <a:pt x="3920" y="226"/>
                  <a:pt x="3933" y="253"/>
                </a:cubicBezTo>
                <a:cubicBezTo>
                  <a:pt x="3998" y="399"/>
                  <a:pt x="3998" y="399"/>
                  <a:pt x="3998" y="399"/>
                </a:cubicBezTo>
                <a:cubicBezTo>
                  <a:pt x="4055" y="270"/>
                  <a:pt x="4055" y="270"/>
                  <a:pt x="4055" y="270"/>
                </a:cubicBezTo>
                <a:cubicBezTo>
                  <a:pt x="4072" y="232"/>
                  <a:pt x="4063" y="217"/>
                  <a:pt x="4012" y="212"/>
                </a:cubicBezTo>
                <a:cubicBezTo>
                  <a:pt x="4012" y="188"/>
                  <a:pt x="4012" y="188"/>
                  <a:pt x="4012" y="188"/>
                </a:cubicBezTo>
                <a:cubicBezTo>
                  <a:pt x="4158" y="188"/>
                  <a:pt x="4158" y="188"/>
                  <a:pt x="4158" y="188"/>
                </a:cubicBezTo>
                <a:cubicBezTo>
                  <a:pt x="4158" y="212"/>
                  <a:pt x="4158" y="212"/>
                  <a:pt x="4158" y="212"/>
                </a:cubicBezTo>
                <a:cubicBezTo>
                  <a:pt x="4120" y="216"/>
                  <a:pt x="4110" y="225"/>
                  <a:pt x="4096" y="256"/>
                </a:cubicBezTo>
                <a:cubicBezTo>
                  <a:pt x="3991" y="493"/>
                  <a:pt x="3991" y="493"/>
                  <a:pt x="3991" y="493"/>
                </a:cubicBezTo>
                <a:cubicBezTo>
                  <a:pt x="3947" y="493"/>
                  <a:pt x="3947" y="493"/>
                  <a:pt x="3947" y="493"/>
                </a:cubicBezTo>
                <a:cubicBezTo>
                  <a:pt x="3838" y="257"/>
                  <a:pt x="3838" y="257"/>
                  <a:pt x="3838" y="257"/>
                </a:cubicBezTo>
                <a:cubicBezTo>
                  <a:pt x="3824" y="227"/>
                  <a:pt x="3814" y="216"/>
                  <a:pt x="3782" y="212"/>
                </a:cubicBezTo>
                <a:lnTo>
                  <a:pt x="3782" y="188"/>
                </a:lnTo>
                <a:close/>
                <a:moveTo>
                  <a:pt x="4453" y="403"/>
                </a:moveTo>
                <a:cubicBezTo>
                  <a:pt x="4412" y="460"/>
                  <a:pt x="4353" y="496"/>
                  <a:pt x="4296" y="496"/>
                </a:cubicBezTo>
                <a:cubicBezTo>
                  <a:pt x="4217" y="496"/>
                  <a:pt x="4162" y="434"/>
                  <a:pt x="4162" y="345"/>
                </a:cubicBezTo>
                <a:cubicBezTo>
                  <a:pt x="4162" y="249"/>
                  <a:pt x="4228" y="180"/>
                  <a:pt x="4319" y="180"/>
                </a:cubicBezTo>
                <a:cubicBezTo>
                  <a:pt x="4358" y="180"/>
                  <a:pt x="4389" y="193"/>
                  <a:pt x="4412" y="216"/>
                </a:cubicBezTo>
                <a:cubicBezTo>
                  <a:pt x="4455" y="259"/>
                  <a:pt x="4434" y="300"/>
                  <a:pt x="4460" y="313"/>
                </a:cubicBezTo>
                <a:cubicBezTo>
                  <a:pt x="4460" y="334"/>
                  <a:pt x="4460" y="334"/>
                  <a:pt x="4460" y="334"/>
                </a:cubicBezTo>
                <a:cubicBezTo>
                  <a:pt x="4257" y="334"/>
                  <a:pt x="4257" y="334"/>
                  <a:pt x="4257" y="334"/>
                </a:cubicBezTo>
                <a:cubicBezTo>
                  <a:pt x="4263" y="395"/>
                  <a:pt x="4304" y="441"/>
                  <a:pt x="4347" y="441"/>
                </a:cubicBezTo>
                <a:cubicBezTo>
                  <a:pt x="4374" y="441"/>
                  <a:pt x="4401" y="426"/>
                  <a:pt x="4436" y="389"/>
                </a:cubicBezTo>
                <a:lnTo>
                  <a:pt x="4453" y="403"/>
                </a:lnTo>
                <a:close/>
                <a:moveTo>
                  <a:pt x="4359" y="306"/>
                </a:moveTo>
                <a:cubicBezTo>
                  <a:pt x="4358" y="249"/>
                  <a:pt x="4338" y="215"/>
                  <a:pt x="4307" y="215"/>
                </a:cubicBezTo>
                <a:cubicBezTo>
                  <a:pt x="4277" y="215"/>
                  <a:pt x="4250" y="254"/>
                  <a:pt x="4255" y="306"/>
                </a:cubicBezTo>
                <a:lnTo>
                  <a:pt x="4359" y="306"/>
                </a:lnTo>
                <a:close/>
                <a:moveTo>
                  <a:pt x="4703" y="488"/>
                </a:moveTo>
                <a:cubicBezTo>
                  <a:pt x="4499" y="488"/>
                  <a:pt x="4499" y="488"/>
                  <a:pt x="4499" y="488"/>
                </a:cubicBezTo>
                <a:cubicBezTo>
                  <a:pt x="4499" y="464"/>
                  <a:pt x="4499" y="464"/>
                  <a:pt x="4499" y="464"/>
                </a:cubicBezTo>
                <a:cubicBezTo>
                  <a:pt x="4504" y="464"/>
                  <a:pt x="4504" y="464"/>
                  <a:pt x="4504" y="464"/>
                </a:cubicBezTo>
                <a:cubicBezTo>
                  <a:pt x="4534" y="464"/>
                  <a:pt x="4545" y="451"/>
                  <a:pt x="4545" y="413"/>
                </a:cubicBezTo>
                <a:cubicBezTo>
                  <a:pt x="4545" y="293"/>
                  <a:pt x="4545" y="293"/>
                  <a:pt x="4545" y="293"/>
                </a:cubicBezTo>
                <a:cubicBezTo>
                  <a:pt x="4545" y="260"/>
                  <a:pt x="4541" y="253"/>
                  <a:pt x="4519" y="244"/>
                </a:cubicBezTo>
                <a:cubicBezTo>
                  <a:pt x="4499" y="236"/>
                  <a:pt x="4499" y="236"/>
                  <a:pt x="4499" y="236"/>
                </a:cubicBezTo>
                <a:cubicBezTo>
                  <a:pt x="4499" y="218"/>
                  <a:pt x="4499" y="218"/>
                  <a:pt x="4499" y="218"/>
                </a:cubicBezTo>
                <a:cubicBezTo>
                  <a:pt x="4619" y="172"/>
                  <a:pt x="4619" y="172"/>
                  <a:pt x="4619" y="172"/>
                </a:cubicBezTo>
                <a:cubicBezTo>
                  <a:pt x="4634" y="172"/>
                  <a:pt x="4634" y="172"/>
                  <a:pt x="4634" y="172"/>
                </a:cubicBezTo>
                <a:cubicBezTo>
                  <a:pt x="4634" y="254"/>
                  <a:pt x="4634" y="254"/>
                  <a:pt x="4634" y="254"/>
                </a:cubicBezTo>
                <a:cubicBezTo>
                  <a:pt x="4636" y="254"/>
                  <a:pt x="4636" y="254"/>
                  <a:pt x="4636" y="254"/>
                </a:cubicBezTo>
                <a:cubicBezTo>
                  <a:pt x="4663" y="202"/>
                  <a:pt x="4675" y="180"/>
                  <a:pt x="4700" y="180"/>
                </a:cubicBezTo>
                <a:cubicBezTo>
                  <a:pt x="4705" y="180"/>
                  <a:pt x="4711" y="181"/>
                  <a:pt x="4714" y="183"/>
                </a:cubicBezTo>
                <a:cubicBezTo>
                  <a:pt x="4772" y="204"/>
                  <a:pt x="4772" y="204"/>
                  <a:pt x="4772" y="204"/>
                </a:cubicBezTo>
                <a:cubicBezTo>
                  <a:pt x="4763" y="235"/>
                  <a:pt x="4752" y="261"/>
                  <a:pt x="4737" y="282"/>
                </a:cubicBezTo>
                <a:cubicBezTo>
                  <a:pt x="4714" y="273"/>
                  <a:pt x="4687" y="263"/>
                  <a:pt x="4678" y="263"/>
                </a:cubicBezTo>
                <a:cubicBezTo>
                  <a:pt x="4663" y="263"/>
                  <a:pt x="4651" y="274"/>
                  <a:pt x="4634" y="296"/>
                </a:cubicBezTo>
                <a:cubicBezTo>
                  <a:pt x="4634" y="415"/>
                  <a:pt x="4634" y="415"/>
                  <a:pt x="4634" y="415"/>
                </a:cubicBezTo>
                <a:cubicBezTo>
                  <a:pt x="4634" y="450"/>
                  <a:pt x="4645" y="464"/>
                  <a:pt x="4684" y="464"/>
                </a:cubicBezTo>
                <a:cubicBezTo>
                  <a:pt x="4703" y="464"/>
                  <a:pt x="4703" y="464"/>
                  <a:pt x="4703" y="464"/>
                </a:cubicBezTo>
                <a:lnTo>
                  <a:pt x="4703" y="488"/>
                </a:lnTo>
                <a:close/>
                <a:moveTo>
                  <a:pt x="4819" y="401"/>
                </a:moveTo>
                <a:cubicBezTo>
                  <a:pt x="4842" y="401"/>
                  <a:pt x="4842" y="401"/>
                  <a:pt x="4842" y="401"/>
                </a:cubicBezTo>
                <a:cubicBezTo>
                  <a:pt x="4854" y="442"/>
                  <a:pt x="4887" y="464"/>
                  <a:pt x="4918" y="464"/>
                </a:cubicBezTo>
                <a:cubicBezTo>
                  <a:pt x="4939" y="464"/>
                  <a:pt x="4956" y="449"/>
                  <a:pt x="4956" y="430"/>
                </a:cubicBezTo>
                <a:cubicBezTo>
                  <a:pt x="4956" y="380"/>
                  <a:pt x="4819" y="362"/>
                  <a:pt x="4819" y="274"/>
                </a:cubicBezTo>
                <a:cubicBezTo>
                  <a:pt x="4819" y="218"/>
                  <a:pt x="4865" y="180"/>
                  <a:pt x="4934" y="180"/>
                </a:cubicBezTo>
                <a:cubicBezTo>
                  <a:pt x="4961" y="180"/>
                  <a:pt x="4985" y="185"/>
                  <a:pt x="5016" y="196"/>
                </a:cubicBezTo>
                <a:cubicBezTo>
                  <a:pt x="5017" y="274"/>
                  <a:pt x="5017" y="274"/>
                  <a:pt x="5017" y="274"/>
                </a:cubicBezTo>
                <a:cubicBezTo>
                  <a:pt x="4994" y="274"/>
                  <a:pt x="4994" y="274"/>
                  <a:pt x="4994" y="274"/>
                </a:cubicBezTo>
                <a:cubicBezTo>
                  <a:pt x="4981" y="234"/>
                  <a:pt x="4956" y="212"/>
                  <a:pt x="4925" y="212"/>
                </a:cubicBezTo>
                <a:cubicBezTo>
                  <a:pt x="4906" y="212"/>
                  <a:pt x="4891" y="224"/>
                  <a:pt x="4891" y="240"/>
                </a:cubicBezTo>
                <a:cubicBezTo>
                  <a:pt x="4891" y="300"/>
                  <a:pt x="5036" y="302"/>
                  <a:pt x="5036" y="403"/>
                </a:cubicBezTo>
                <a:cubicBezTo>
                  <a:pt x="5036" y="457"/>
                  <a:pt x="4997" y="495"/>
                  <a:pt x="4940" y="495"/>
                </a:cubicBezTo>
                <a:cubicBezTo>
                  <a:pt x="4890" y="495"/>
                  <a:pt x="4873" y="485"/>
                  <a:pt x="4863" y="485"/>
                </a:cubicBezTo>
                <a:cubicBezTo>
                  <a:pt x="4858" y="485"/>
                  <a:pt x="4854" y="488"/>
                  <a:pt x="4848" y="494"/>
                </a:cubicBezTo>
                <a:cubicBezTo>
                  <a:pt x="4827" y="494"/>
                  <a:pt x="4827" y="494"/>
                  <a:pt x="4827" y="494"/>
                </a:cubicBezTo>
                <a:lnTo>
                  <a:pt x="4819" y="401"/>
                </a:lnTo>
                <a:close/>
                <a:moveTo>
                  <a:pt x="5257" y="488"/>
                </a:moveTo>
                <a:cubicBezTo>
                  <a:pt x="5074" y="488"/>
                  <a:pt x="5074" y="488"/>
                  <a:pt x="5074" y="488"/>
                </a:cubicBezTo>
                <a:cubicBezTo>
                  <a:pt x="5074" y="464"/>
                  <a:pt x="5074" y="464"/>
                  <a:pt x="5074" y="464"/>
                </a:cubicBezTo>
                <a:cubicBezTo>
                  <a:pt x="5082" y="464"/>
                  <a:pt x="5082" y="464"/>
                  <a:pt x="5082" y="464"/>
                </a:cubicBezTo>
                <a:cubicBezTo>
                  <a:pt x="5112" y="464"/>
                  <a:pt x="5123" y="451"/>
                  <a:pt x="5123" y="413"/>
                </a:cubicBezTo>
                <a:cubicBezTo>
                  <a:pt x="5123" y="272"/>
                  <a:pt x="5123" y="272"/>
                  <a:pt x="5123" y="272"/>
                </a:cubicBezTo>
                <a:cubicBezTo>
                  <a:pt x="5123" y="253"/>
                  <a:pt x="5118" y="248"/>
                  <a:pt x="5098" y="241"/>
                </a:cubicBezTo>
                <a:cubicBezTo>
                  <a:pt x="5074" y="232"/>
                  <a:pt x="5074" y="232"/>
                  <a:pt x="5074" y="232"/>
                </a:cubicBezTo>
                <a:cubicBezTo>
                  <a:pt x="5074" y="214"/>
                  <a:pt x="5074" y="214"/>
                  <a:pt x="5074" y="214"/>
                </a:cubicBezTo>
                <a:cubicBezTo>
                  <a:pt x="5199" y="172"/>
                  <a:pt x="5199" y="172"/>
                  <a:pt x="5199" y="172"/>
                </a:cubicBezTo>
                <a:cubicBezTo>
                  <a:pt x="5212" y="172"/>
                  <a:pt x="5212" y="172"/>
                  <a:pt x="5212" y="172"/>
                </a:cubicBezTo>
                <a:cubicBezTo>
                  <a:pt x="5212" y="418"/>
                  <a:pt x="5212" y="418"/>
                  <a:pt x="5212" y="418"/>
                </a:cubicBezTo>
                <a:cubicBezTo>
                  <a:pt x="5212" y="448"/>
                  <a:pt x="5225" y="464"/>
                  <a:pt x="5257" y="464"/>
                </a:cubicBezTo>
                <a:lnTo>
                  <a:pt x="5257" y="488"/>
                </a:lnTo>
                <a:close/>
                <a:moveTo>
                  <a:pt x="5223" y="56"/>
                </a:moveTo>
                <a:cubicBezTo>
                  <a:pt x="5223" y="85"/>
                  <a:pt x="5195" y="106"/>
                  <a:pt x="5165" y="106"/>
                </a:cubicBezTo>
                <a:cubicBezTo>
                  <a:pt x="5131" y="106"/>
                  <a:pt x="5106" y="84"/>
                  <a:pt x="5106" y="56"/>
                </a:cubicBezTo>
                <a:cubicBezTo>
                  <a:pt x="5106" y="29"/>
                  <a:pt x="5134" y="6"/>
                  <a:pt x="5165" y="6"/>
                </a:cubicBezTo>
                <a:cubicBezTo>
                  <a:pt x="5198" y="6"/>
                  <a:pt x="5223" y="28"/>
                  <a:pt x="5223" y="56"/>
                </a:cubicBezTo>
                <a:close/>
                <a:moveTo>
                  <a:pt x="5423" y="406"/>
                </a:moveTo>
                <a:cubicBezTo>
                  <a:pt x="5423" y="433"/>
                  <a:pt x="5435" y="445"/>
                  <a:pt x="5456" y="445"/>
                </a:cubicBezTo>
                <a:cubicBezTo>
                  <a:pt x="5474" y="445"/>
                  <a:pt x="5491" y="434"/>
                  <a:pt x="5512" y="408"/>
                </a:cubicBezTo>
                <a:cubicBezTo>
                  <a:pt x="5522" y="429"/>
                  <a:pt x="5522" y="429"/>
                  <a:pt x="5522" y="429"/>
                </a:cubicBezTo>
                <a:cubicBezTo>
                  <a:pt x="5500" y="469"/>
                  <a:pt x="5456" y="496"/>
                  <a:pt x="5416" y="496"/>
                </a:cubicBezTo>
                <a:cubicBezTo>
                  <a:pt x="5366" y="496"/>
                  <a:pt x="5333" y="468"/>
                  <a:pt x="5333" y="405"/>
                </a:cubicBezTo>
                <a:cubicBezTo>
                  <a:pt x="5333" y="229"/>
                  <a:pt x="5333" y="229"/>
                  <a:pt x="5333" y="229"/>
                </a:cubicBezTo>
                <a:cubicBezTo>
                  <a:pt x="5294" y="229"/>
                  <a:pt x="5294" y="229"/>
                  <a:pt x="5294" y="229"/>
                </a:cubicBezTo>
                <a:cubicBezTo>
                  <a:pt x="5294" y="210"/>
                  <a:pt x="5294" y="210"/>
                  <a:pt x="5294" y="210"/>
                </a:cubicBezTo>
                <a:cubicBezTo>
                  <a:pt x="5338" y="191"/>
                  <a:pt x="5388" y="138"/>
                  <a:pt x="5401" y="97"/>
                </a:cubicBezTo>
                <a:cubicBezTo>
                  <a:pt x="5423" y="97"/>
                  <a:pt x="5423" y="97"/>
                  <a:pt x="5423" y="97"/>
                </a:cubicBezTo>
                <a:cubicBezTo>
                  <a:pt x="5423" y="188"/>
                  <a:pt x="5423" y="188"/>
                  <a:pt x="5423" y="188"/>
                </a:cubicBezTo>
                <a:cubicBezTo>
                  <a:pt x="5519" y="188"/>
                  <a:pt x="5519" y="188"/>
                  <a:pt x="5519" y="188"/>
                </a:cubicBezTo>
                <a:cubicBezTo>
                  <a:pt x="5508" y="229"/>
                  <a:pt x="5508" y="229"/>
                  <a:pt x="5508" y="229"/>
                </a:cubicBezTo>
                <a:cubicBezTo>
                  <a:pt x="5423" y="229"/>
                  <a:pt x="5423" y="229"/>
                  <a:pt x="5423" y="229"/>
                </a:cubicBezTo>
                <a:lnTo>
                  <a:pt x="5423" y="406"/>
                </a:lnTo>
                <a:close/>
                <a:moveTo>
                  <a:pt x="5636" y="279"/>
                </a:moveTo>
                <a:cubicBezTo>
                  <a:pt x="5610" y="226"/>
                  <a:pt x="5598" y="212"/>
                  <a:pt x="5566" y="212"/>
                </a:cubicBezTo>
                <a:cubicBezTo>
                  <a:pt x="5566" y="188"/>
                  <a:pt x="5566" y="188"/>
                  <a:pt x="5566" y="188"/>
                </a:cubicBezTo>
                <a:cubicBezTo>
                  <a:pt x="5753" y="188"/>
                  <a:pt x="5753" y="188"/>
                  <a:pt x="5753" y="188"/>
                </a:cubicBezTo>
                <a:cubicBezTo>
                  <a:pt x="5753" y="212"/>
                  <a:pt x="5753" y="212"/>
                  <a:pt x="5753" y="212"/>
                </a:cubicBezTo>
                <a:cubicBezTo>
                  <a:pt x="5715" y="212"/>
                  <a:pt x="5709" y="227"/>
                  <a:pt x="5723" y="256"/>
                </a:cubicBezTo>
                <a:cubicBezTo>
                  <a:pt x="5784" y="382"/>
                  <a:pt x="5784" y="382"/>
                  <a:pt x="5784" y="382"/>
                </a:cubicBezTo>
                <a:cubicBezTo>
                  <a:pt x="5840" y="269"/>
                  <a:pt x="5840" y="269"/>
                  <a:pt x="5840" y="269"/>
                </a:cubicBezTo>
                <a:cubicBezTo>
                  <a:pt x="5855" y="238"/>
                  <a:pt x="5846" y="213"/>
                  <a:pt x="5802" y="212"/>
                </a:cubicBezTo>
                <a:cubicBezTo>
                  <a:pt x="5802" y="188"/>
                  <a:pt x="5802" y="188"/>
                  <a:pt x="5802" y="188"/>
                </a:cubicBezTo>
                <a:cubicBezTo>
                  <a:pt x="5938" y="188"/>
                  <a:pt x="5938" y="188"/>
                  <a:pt x="5938" y="188"/>
                </a:cubicBezTo>
                <a:cubicBezTo>
                  <a:pt x="5938" y="212"/>
                  <a:pt x="5938" y="212"/>
                  <a:pt x="5938" y="212"/>
                </a:cubicBezTo>
                <a:cubicBezTo>
                  <a:pt x="5905" y="219"/>
                  <a:pt x="5896" y="228"/>
                  <a:pt x="5875" y="270"/>
                </a:cubicBezTo>
                <a:cubicBezTo>
                  <a:pt x="5711" y="604"/>
                  <a:pt x="5711" y="604"/>
                  <a:pt x="5711" y="604"/>
                </a:cubicBezTo>
                <a:cubicBezTo>
                  <a:pt x="5693" y="641"/>
                  <a:pt x="5670" y="658"/>
                  <a:pt x="5644" y="658"/>
                </a:cubicBezTo>
                <a:cubicBezTo>
                  <a:pt x="5618" y="658"/>
                  <a:pt x="5598" y="641"/>
                  <a:pt x="5598" y="617"/>
                </a:cubicBezTo>
                <a:cubicBezTo>
                  <a:pt x="5598" y="605"/>
                  <a:pt x="5602" y="592"/>
                  <a:pt x="5609" y="586"/>
                </a:cubicBezTo>
                <a:cubicBezTo>
                  <a:pt x="5643" y="552"/>
                  <a:pt x="5682" y="598"/>
                  <a:pt x="5720" y="512"/>
                </a:cubicBezTo>
                <a:cubicBezTo>
                  <a:pt x="5735" y="480"/>
                  <a:pt x="5735" y="480"/>
                  <a:pt x="5735" y="480"/>
                </a:cubicBezTo>
                <a:lnTo>
                  <a:pt x="5636" y="279"/>
                </a:lnTo>
                <a:close/>
                <a:moveTo>
                  <a:pt x="364" y="34"/>
                </a:moveTo>
                <a:cubicBezTo>
                  <a:pt x="552" y="34"/>
                  <a:pt x="552" y="34"/>
                  <a:pt x="552" y="34"/>
                </a:cubicBezTo>
                <a:cubicBezTo>
                  <a:pt x="552" y="62"/>
                  <a:pt x="552" y="62"/>
                  <a:pt x="552" y="62"/>
                </a:cubicBezTo>
                <a:cubicBezTo>
                  <a:pt x="547" y="62"/>
                  <a:pt x="547" y="62"/>
                  <a:pt x="547" y="62"/>
                </a:cubicBezTo>
                <a:cubicBezTo>
                  <a:pt x="489" y="62"/>
                  <a:pt x="480" y="88"/>
                  <a:pt x="480" y="123"/>
                </a:cubicBezTo>
                <a:cubicBezTo>
                  <a:pt x="480" y="303"/>
                  <a:pt x="480" y="303"/>
                  <a:pt x="480" y="303"/>
                </a:cubicBezTo>
                <a:cubicBezTo>
                  <a:pt x="480" y="465"/>
                  <a:pt x="363" y="496"/>
                  <a:pt x="276" y="496"/>
                </a:cubicBezTo>
                <a:cubicBezTo>
                  <a:pt x="146" y="496"/>
                  <a:pt x="63" y="439"/>
                  <a:pt x="63" y="328"/>
                </a:cubicBezTo>
                <a:cubicBezTo>
                  <a:pt x="63" y="112"/>
                  <a:pt x="63" y="112"/>
                  <a:pt x="63" y="112"/>
                </a:cubicBezTo>
                <a:cubicBezTo>
                  <a:pt x="63" y="75"/>
                  <a:pt x="53" y="62"/>
                  <a:pt x="12" y="62"/>
                </a:cubicBezTo>
                <a:cubicBezTo>
                  <a:pt x="0" y="62"/>
                  <a:pt x="0" y="62"/>
                  <a:pt x="0" y="62"/>
                </a:cubicBezTo>
                <a:cubicBezTo>
                  <a:pt x="0" y="34"/>
                  <a:pt x="0" y="34"/>
                  <a:pt x="0" y="34"/>
                </a:cubicBezTo>
                <a:cubicBezTo>
                  <a:pt x="227" y="34"/>
                  <a:pt x="227" y="34"/>
                  <a:pt x="227" y="34"/>
                </a:cubicBezTo>
                <a:cubicBezTo>
                  <a:pt x="227" y="62"/>
                  <a:pt x="227" y="62"/>
                  <a:pt x="227" y="62"/>
                </a:cubicBezTo>
                <a:cubicBezTo>
                  <a:pt x="215" y="62"/>
                  <a:pt x="215" y="62"/>
                  <a:pt x="215" y="62"/>
                </a:cubicBezTo>
                <a:cubicBezTo>
                  <a:pt x="184" y="62"/>
                  <a:pt x="163" y="76"/>
                  <a:pt x="163" y="112"/>
                </a:cubicBezTo>
                <a:cubicBezTo>
                  <a:pt x="163" y="328"/>
                  <a:pt x="163" y="328"/>
                  <a:pt x="163" y="328"/>
                </a:cubicBezTo>
                <a:cubicBezTo>
                  <a:pt x="163" y="417"/>
                  <a:pt x="228" y="447"/>
                  <a:pt x="294" y="447"/>
                </a:cubicBezTo>
                <a:cubicBezTo>
                  <a:pt x="389" y="447"/>
                  <a:pt x="437" y="393"/>
                  <a:pt x="437" y="313"/>
                </a:cubicBezTo>
                <a:cubicBezTo>
                  <a:pt x="437" y="137"/>
                  <a:pt x="437" y="137"/>
                  <a:pt x="437" y="137"/>
                </a:cubicBezTo>
                <a:cubicBezTo>
                  <a:pt x="437" y="86"/>
                  <a:pt x="422" y="62"/>
                  <a:pt x="377" y="62"/>
                </a:cubicBezTo>
                <a:cubicBezTo>
                  <a:pt x="364" y="62"/>
                  <a:pt x="364" y="62"/>
                  <a:pt x="364" y="62"/>
                </a:cubicBezTo>
                <a:lnTo>
                  <a:pt x="364" y="34"/>
                </a:lnTo>
                <a:close/>
                <a:moveTo>
                  <a:pt x="667" y="405"/>
                </a:moveTo>
                <a:cubicBezTo>
                  <a:pt x="667" y="432"/>
                  <a:pt x="680" y="443"/>
                  <a:pt x="701" y="443"/>
                </a:cubicBezTo>
                <a:cubicBezTo>
                  <a:pt x="718" y="443"/>
                  <a:pt x="735" y="432"/>
                  <a:pt x="756" y="407"/>
                </a:cubicBezTo>
                <a:cubicBezTo>
                  <a:pt x="766" y="427"/>
                  <a:pt x="766" y="427"/>
                  <a:pt x="766" y="427"/>
                </a:cubicBezTo>
                <a:cubicBezTo>
                  <a:pt x="744" y="467"/>
                  <a:pt x="701" y="493"/>
                  <a:pt x="661" y="493"/>
                </a:cubicBezTo>
                <a:cubicBezTo>
                  <a:pt x="611" y="493"/>
                  <a:pt x="579" y="466"/>
                  <a:pt x="579" y="403"/>
                </a:cubicBezTo>
                <a:cubicBezTo>
                  <a:pt x="579" y="229"/>
                  <a:pt x="579" y="229"/>
                  <a:pt x="579" y="229"/>
                </a:cubicBezTo>
                <a:cubicBezTo>
                  <a:pt x="540" y="229"/>
                  <a:pt x="540" y="229"/>
                  <a:pt x="540" y="229"/>
                </a:cubicBezTo>
                <a:cubicBezTo>
                  <a:pt x="540" y="210"/>
                  <a:pt x="540" y="210"/>
                  <a:pt x="540" y="210"/>
                </a:cubicBezTo>
                <a:cubicBezTo>
                  <a:pt x="584" y="192"/>
                  <a:pt x="633" y="139"/>
                  <a:pt x="646" y="99"/>
                </a:cubicBezTo>
                <a:cubicBezTo>
                  <a:pt x="667" y="99"/>
                  <a:pt x="667" y="99"/>
                  <a:pt x="667" y="99"/>
                </a:cubicBezTo>
                <a:cubicBezTo>
                  <a:pt x="667" y="189"/>
                  <a:pt x="667" y="189"/>
                  <a:pt x="667" y="189"/>
                </a:cubicBezTo>
                <a:cubicBezTo>
                  <a:pt x="762" y="189"/>
                  <a:pt x="762" y="189"/>
                  <a:pt x="762" y="189"/>
                </a:cubicBezTo>
                <a:cubicBezTo>
                  <a:pt x="751" y="229"/>
                  <a:pt x="751" y="229"/>
                  <a:pt x="751" y="229"/>
                </a:cubicBezTo>
                <a:cubicBezTo>
                  <a:pt x="667" y="229"/>
                  <a:pt x="667" y="229"/>
                  <a:pt x="667" y="229"/>
                </a:cubicBezTo>
                <a:lnTo>
                  <a:pt x="667" y="405"/>
                </a:lnTo>
                <a:close/>
                <a:moveTo>
                  <a:pt x="1001" y="485"/>
                </a:moveTo>
                <a:cubicBezTo>
                  <a:pt x="799" y="485"/>
                  <a:pt x="799" y="485"/>
                  <a:pt x="799" y="485"/>
                </a:cubicBezTo>
                <a:cubicBezTo>
                  <a:pt x="799" y="462"/>
                  <a:pt x="799" y="462"/>
                  <a:pt x="799" y="462"/>
                </a:cubicBezTo>
                <a:cubicBezTo>
                  <a:pt x="804" y="462"/>
                  <a:pt x="804" y="462"/>
                  <a:pt x="804" y="462"/>
                </a:cubicBezTo>
                <a:cubicBezTo>
                  <a:pt x="834" y="462"/>
                  <a:pt x="845" y="449"/>
                  <a:pt x="845" y="412"/>
                </a:cubicBezTo>
                <a:cubicBezTo>
                  <a:pt x="845" y="293"/>
                  <a:pt x="845" y="293"/>
                  <a:pt x="845" y="293"/>
                </a:cubicBezTo>
                <a:cubicBezTo>
                  <a:pt x="845" y="261"/>
                  <a:pt x="841" y="253"/>
                  <a:pt x="819" y="245"/>
                </a:cubicBezTo>
                <a:cubicBezTo>
                  <a:pt x="799" y="236"/>
                  <a:pt x="799" y="236"/>
                  <a:pt x="799" y="236"/>
                </a:cubicBezTo>
                <a:cubicBezTo>
                  <a:pt x="799" y="218"/>
                  <a:pt x="799" y="218"/>
                  <a:pt x="799" y="218"/>
                </a:cubicBezTo>
                <a:cubicBezTo>
                  <a:pt x="918" y="173"/>
                  <a:pt x="918" y="173"/>
                  <a:pt x="918" y="173"/>
                </a:cubicBezTo>
                <a:cubicBezTo>
                  <a:pt x="934" y="173"/>
                  <a:pt x="934" y="173"/>
                  <a:pt x="934" y="173"/>
                </a:cubicBezTo>
                <a:cubicBezTo>
                  <a:pt x="934" y="255"/>
                  <a:pt x="934" y="255"/>
                  <a:pt x="934" y="255"/>
                </a:cubicBezTo>
                <a:cubicBezTo>
                  <a:pt x="935" y="255"/>
                  <a:pt x="935" y="255"/>
                  <a:pt x="935" y="255"/>
                </a:cubicBezTo>
                <a:cubicBezTo>
                  <a:pt x="962" y="202"/>
                  <a:pt x="974" y="181"/>
                  <a:pt x="998" y="181"/>
                </a:cubicBezTo>
                <a:cubicBezTo>
                  <a:pt x="1003" y="181"/>
                  <a:pt x="1009" y="182"/>
                  <a:pt x="1013" y="184"/>
                </a:cubicBezTo>
                <a:cubicBezTo>
                  <a:pt x="1070" y="205"/>
                  <a:pt x="1070" y="205"/>
                  <a:pt x="1070" y="205"/>
                </a:cubicBezTo>
                <a:cubicBezTo>
                  <a:pt x="1061" y="235"/>
                  <a:pt x="1050" y="261"/>
                  <a:pt x="1035" y="282"/>
                </a:cubicBezTo>
                <a:cubicBezTo>
                  <a:pt x="1013" y="273"/>
                  <a:pt x="986" y="263"/>
                  <a:pt x="976" y="263"/>
                </a:cubicBezTo>
                <a:cubicBezTo>
                  <a:pt x="962" y="263"/>
                  <a:pt x="950" y="274"/>
                  <a:pt x="934" y="296"/>
                </a:cubicBezTo>
                <a:cubicBezTo>
                  <a:pt x="934" y="414"/>
                  <a:pt x="934" y="414"/>
                  <a:pt x="934" y="414"/>
                </a:cubicBezTo>
                <a:cubicBezTo>
                  <a:pt x="934" y="449"/>
                  <a:pt x="945" y="462"/>
                  <a:pt x="982" y="462"/>
                </a:cubicBezTo>
                <a:cubicBezTo>
                  <a:pt x="1001" y="462"/>
                  <a:pt x="1001" y="462"/>
                  <a:pt x="1001" y="462"/>
                </a:cubicBezTo>
                <a:lnTo>
                  <a:pt x="1001" y="485"/>
                </a:lnTo>
                <a:close/>
                <a:moveTo>
                  <a:pt x="1386" y="401"/>
                </a:moveTo>
                <a:cubicBezTo>
                  <a:pt x="1345" y="458"/>
                  <a:pt x="1286" y="493"/>
                  <a:pt x="1230" y="493"/>
                </a:cubicBezTo>
                <a:cubicBezTo>
                  <a:pt x="1151" y="493"/>
                  <a:pt x="1098" y="432"/>
                  <a:pt x="1098" y="345"/>
                </a:cubicBezTo>
                <a:cubicBezTo>
                  <a:pt x="1098" y="249"/>
                  <a:pt x="1162" y="181"/>
                  <a:pt x="1253" y="181"/>
                </a:cubicBezTo>
                <a:cubicBezTo>
                  <a:pt x="1292" y="181"/>
                  <a:pt x="1322" y="194"/>
                  <a:pt x="1344" y="216"/>
                </a:cubicBezTo>
                <a:cubicBezTo>
                  <a:pt x="1387" y="259"/>
                  <a:pt x="1367" y="300"/>
                  <a:pt x="1392" y="313"/>
                </a:cubicBezTo>
                <a:cubicBezTo>
                  <a:pt x="1392" y="334"/>
                  <a:pt x="1392" y="334"/>
                  <a:pt x="1392" y="334"/>
                </a:cubicBezTo>
                <a:cubicBezTo>
                  <a:pt x="1191" y="334"/>
                  <a:pt x="1191" y="334"/>
                  <a:pt x="1191" y="334"/>
                </a:cubicBezTo>
                <a:cubicBezTo>
                  <a:pt x="1197" y="394"/>
                  <a:pt x="1238" y="440"/>
                  <a:pt x="1281" y="440"/>
                </a:cubicBezTo>
                <a:cubicBezTo>
                  <a:pt x="1307" y="440"/>
                  <a:pt x="1334" y="425"/>
                  <a:pt x="1369" y="387"/>
                </a:cubicBezTo>
                <a:lnTo>
                  <a:pt x="1386" y="401"/>
                </a:lnTo>
                <a:close/>
                <a:moveTo>
                  <a:pt x="1292" y="306"/>
                </a:moveTo>
                <a:cubicBezTo>
                  <a:pt x="1292" y="250"/>
                  <a:pt x="1272" y="216"/>
                  <a:pt x="1241" y="216"/>
                </a:cubicBezTo>
                <a:cubicBezTo>
                  <a:pt x="1211" y="216"/>
                  <a:pt x="1184" y="254"/>
                  <a:pt x="1189" y="306"/>
                </a:cubicBezTo>
                <a:lnTo>
                  <a:pt x="1292" y="306"/>
                </a:lnTo>
                <a:close/>
                <a:moveTo>
                  <a:pt x="1736" y="416"/>
                </a:moveTo>
                <a:cubicBezTo>
                  <a:pt x="1703" y="467"/>
                  <a:pt x="1652" y="493"/>
                  <a:pt x="1588" y="493"/>
                </a:cubicBezTo>
                <a:cubicBezTo>
                  <a:pt x="1500" y="493"/>
                  <a:pt x="1436" y="433"/>
                  <a:pt x="1436" y="350"/>
                </a:cubicBezTo>
                <a:cubicBezTo>
                  <a:pt x="1436" y="255"/>
                  <a:pt x="1518" y="181"/>
                  <a:pt x="1624" y="181"/>
                </a:cubicBezTo>
                <a:cubicBezTo>
                  <a:pt x="1686" y="181"/>
                  <a:pt x="1733" y="207"/>
                  <a:pt x="1733" y="243"/>
                </a:cubicBezTo>
                <a:cubicBezTo>
                  <a:pt x="1733" y="265"/>
                  <a:pt x="1719" y="279"/>
                  <a:pt x="1696" y="279"/>
                </a:cubicBezTo>
                <a:cubicBezTo>
                  <a:pt x="1646" y="279"/>
                  <a:pt x="1635" y="215"/>
                  <a:pt x="1593" y="215"/>
                </a:cubicBezTo>
                <a:cubicBezTo>
                  <a:pt x="1556" y="215"/>
                  <a:pt x="1532" y="259"/>
                  <a:pt x="1532" y="324"/>
                </a:cubicBezTo>
                <a:cubicBezTo>
                  <a:pt x="1532" y="403"/>
                  <a:pt x="1569" y="456"/>
                  <a:pt x="1622" y="456"/>
                </a:cubicBezTo>
                <a:cubicBezTo>
                  <a:pt x="1655" y="456"/>
                  <a:pt x="1686" y="439"/>
                  <a:pt x="1715" y="404"/>
                </a:cubicBezTo>
                <a:lnTo>
                  <a:pt x="1736" y="416"/>
                </a:lnTo>
                <a:close/>
                <a:moveTo>
                  <a:pt x="1894" y="412"/>
                </a:moveTo>
                <a:cubicBezTo>
                  <a:pt x="1894" y="458"/>
                  <a:pt x="1906" y="462"/>
                  <a:pt x="1932" y="462"/>
                </a:cubicBezTo>
                <a:cubicBezTo>
                  <a:pt x="1939" y="462"/>
                  <a:pt x="1939" y="462"/>
                  <a:pt x="1939" y="462"/>
                </a:cubicBezTo>
                <a:cubicBezTo>
                  <a:pt x="1939" y="485"/>
                  <a:pt x="1939" y="485"/>
                  <a:pt x="1939" y="485"/>
                </a:cubicBezTo>
                <a:cubicBezTo>
                  <a:pt x="1755" y="485"/>
                  <a:pt x="1755" y="485"/>
                  <a:pt x="1755" y="485"/>
                </a:cubicBezTo>
                <a:cubicBezTo>
                  <a:pt x="1755" y="462"/>
                  <a:pt x="1755" y="462"/>
                  <a:pt x="1755" y="462"/>
                </a:cubicBezTo>
                <a:cubicBezTo>
                  <a:pt x="1765" y="462"/>
                  <a:pt x="1765" y="462"/>
                  <a:pt x="1765" y="462"/>
                </a:cubicBezTo>
                <a:cubicBezTo>
                  <a:pt x="1802" y="462"/>
                  <a:pt x="1805" y="448"/>
                  <a:pt x="1805" y="409"/>
                </a:cubicBezTo>
                <a:cubicBezTo>
                  <a:pt x="1805" y="92"/>
                  <a:pt x="1805" y="92"/>
                  <a:pt x="1805" y="92"/>
                </a:cubicBezTo>
                <a:cubicBezTo>
                  <a:pt x="1805" y="71"/>
                  <a:pt x="1802" y="66"/>
                  <a:pt x="1782" y="59"/>
                </a:cubicBezTo>
                <a:cubicBezTo>
                  <a:pt x="1761" y="52"/>
                  <a:pt x="1761" y="52"/>
                  <a:pt x="1761" y="52"/>
                </a:cubicBezTo>
                <a:cubicBezTo>
                  <a:pt x="1761" y="35"/>
                  <a:pt x="1761" y="35"/>
                  <a:pt x="1761" y="35"/>
                </a:cubicBezTo>
                <a:cubicBezTo>
                  <a:pt x="1876" y="0"/>
                  <a:pt x="1876" y="0"/>
                  <a:pt x="1876" y="0"/>
                </a:cubicBezTo>
                <a:cubicBezTo>
                  <a:pt x="1894" y="0"/>
                  <a:pt x="1894" y="0"/>
                  <a:pt x="1894" y="0"/>
                </a:cubicBezTo>
                <a:cubicBezTo>
                  <a:pt x="1894" y="236"/>
                  <a:pt x="1894" y="236"/>
                  <a:pt x="1894" y="236"/>
                </a:cubicBezTo>
                <a:cubicBezTo>
                  <a:pt x="1934" y="208"/>
                  <a:pt x="1987" y="181"/>
                  <a:pt x="2024" y="181"/>
                </a:cubicBezTo>
                <a:cubicBezTo>
                  <a:pt x="2078" y="181"/>
                  <a:pt x="2104" y="224"/>
                  <a:pt x="2104" y="310"/>
                </a:cubicBezTo>
                <a:cubicBezTo>
                  <a:pt x="2104" y="406"/>
                  <a:pt x="2104" y="406"/>
                  <a:pt x="2104" y="406"/>
                </a:cubicBezTo>
                <a:cubicBezTo>
                  <a:pt x="2104" y="449"/>
                  <a:pt x="2109" y="462"/>
                  <a:pt x="2136" y="462"/>
                </a:cubicBezTo>
                <a:cubicBezTo>
                  <a:pt x="2143" y="462"/>
                  <a:pt x="2143" y="462"/>
                  <a:pt x="2143" y="462"/>
                </a:cubicBezTo>
                <a:cubicBezTo>
                  <a:pt x="2143" y="485"/>
                  <a:pt x="2143" y="485"/>
                  <a:pt x="2143" y="485"/>
                </a:cubicBezTo>
                <a:cubicBezTo>
                  <a:pt x="1972" y="485"/>
                  <a:pt x="1972" y="485"/>
                  <a:pt x="1972" y="485"/>
                </a:cubicBezTo>
                <a:cubicBezTo>
                  <a:pt x="1972" y="462"/>
                  <a:pt x="1972" y="462"/>
                  <a:pt x="1972" y="462"/>
                </a:cubicBezTo>
                <a:cubicBezTo>
                  <a:pt x="1978" y="462"/>
                  <a:pt x="1978" y="462"/>
                  <a:pt x="1978" y="462"/>
                </a:cubicBezTo>
                <a:cubicBezTo>
                  <a:pt x="2008" y="462"/>
                  <a:pt x="2015" y="451"/>
                  <a:pt x="2015" y="409"/>
                </a:cubicBezTo>
                <a:cubicBezTo>
                  <a:pt x="2015" y="300"/>
                  <a:pt x="2015" y="300"/>
                  <a:pt x="2015" y="300"/>
                </a:cubicBezTo>
                <a:cubicBezTo>
                  <a:pt x="2015" y="261"/>
                  <a:pt x="1997" y="236"/>
                  <a:pt x="1968" y="236"/>
                </a:cubicBezTo>
                <a:cubicBezTo>
                  <a:pt x="1948" y="236"/>
                  <a:pt x="1919" y="247"/>
                  <a:pt x="1894" y="263"/>
                </a:cubicBezTo>
                <a:lnTo>
                  <a:pt x="1894" y="412"/>
                </a:lnTo>
                <a:close/>
                <a:moveTo>
                  <a:pt x="2302" y="405"/>
                </a:moveTo>
                <a:cubicBezTo>
                  <a:pt x="2302" y="432"/>
                  <a:pt x="2314" y="443"/>
                  <a:pt x="2335" y="443"/>
                </a:cubicBezTo>
                <a:cubicBezTo>
                  <a:pt x="2353" y="443"/>
                  <a:pt x="2369" y="432"/>
                  <a:pt x="2390" y="407"/>
                </a:cubicBezTo>
                <a:cubicBezTo>
                  <a:pt x="2400" y="427"/>
                  <a:pt x="2400" y="427"/>
                  <a:pt x="2400" y="427"/>
                </a:cubicBezTo>
                <a:cubicBezTo>
                  <a:pt x="2379" y="467"/>
                  <a:pt x="2335" y="493"/>
                  <a:pt x="2295" y="493"/>
                </a:cubicBezTo>
                <a:cubicBezTo>
                  <a:pt x="2246" y="493"/>
                  <a:pt x="2213" y="466"/>
                  <a:pt x="2213" y="403"/>
                </a:cubicBezTo>
                <a:cubicBezTo>
                  <a:pt x="2213" y="229"/>
                  <a:pt x="2213" y="229"/>
                  <a:pt x="2213" y="229"/>
                </a:cubicBezTo>
                <a:cubicBezTo>
                  <a:pt x="2175" y="229"/>
                  <a:pt x="2175" y="229"/>
                  <a:pt x="2175" y="229"/>
                </a:cubicBezTo>
                <a:cubicBezTo>
                  <a:pt x="2175" y="210"/>
                  <a:pt x="2175" y="210"/>
                  <a:pt x="2175" y="210"/>
                </a:cubicBezTo>
                <a:cubicBezTo>
                  <a:pt x="2218" y="192"/>
                  <a:pt x="2268" y="139"/>
                  <a:pt x="2281" y="99"/>
                </a:cubicBezTo>
                <a:cubicBezTo>
                  <a:pt x="2302" y="99"/>
                  <a:pt x="2302" y="99"/>
                  <a:pt x="2302" y="99"/>
                </a:cubicBezTo>
                <a:cubicBezTo>
                  <a:pt x="2302" y="189"/>
                  <a:pt x="2302" y="189"/>
                  <a:pt x="2302" y="189"/>
                </a:cubicBezTo>
                <a:cubicBezTo>
                  <a:pt x="2397" y="189"/>
                  <a:pt x="2397" y="189"/>
                  <a:pt x="2397" y="189"/>
                </a:cubicBezTo>
                <a:cubicBezTo>
                  <a:pt x="2386" y="229"/>
                  <a:pt x="2386" y="229"/>
                  <a:pt x="2386" y="229"/>
                </a:cubicBezTo>
                <a:cubicBezTo>
                  <a:pt x="2302" y="229"/>
                  <a:pt x="2302" y="229"/>
                  <a:pt x="2302" y="229"/>
                </a:cubicBezTo>
                <a:lnTo>
                  <a:pt x="2302" y="405"/>
                </a:ln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endParaRPr lang="en-GB" sz="1799"/>
          </a:p>
        </p:txBody>
      </p:sp>
    </p:spTree>
    <p:extLst>
      <p:ext uri="{BB962C8B-B14F-4D97-AF65-F5344CB8AC3E}">
        <p14:creationId xmlns:p14="http://schemas.microsoft.com/office/powerpoint/2010/main" val="327930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dirty="0"/>
              <a:t>[Title]</a:t>
            </a:r>
          </a:p>
        </p:txBody>
      </p:sp>
      <p:sp>
        <p:nvSpPr>
          <p:cNvPr id="3" name="Tijdelijke aanduiding voor inhoud 2"/>
          <p:cNvSpPr>
            <a:spLocks noGrp="1"/>
          </p:cNvSpPr>
          <p:nvPr>
            <p:ph idx="1" hasCustomPrompt="1"/>
          </p:nvPr>
        </p:nvSpPr>
        <p:spPr>
          <a:xfrm>
            <a:off x="1172858" y="2428236"/>
            <a:ext cx="7262509" cy="3275652"/>
          </a:xfrm>
        </p:spPr>
        <p:txBody>
          <a:bodyPr/>
          <a:lstStyle>
            <a:lvl1pPr>
              <a:lnSpc>
                <a:spcPct val="110000"/>
              </a:lnSpc>
              <a:defRPr baseline="0"/>
            </a:lvl1pPr>
            <a:lvl2pPr>
              <a:lnSpc>
                <a:spcPct val="110000"/>
              </a:lnSpc>
              <a:defRPr/>
            </a:lvl2pPr>
            <a:lvl3pPr>
              <a:lnSpc>
                <a:spcPct val="110000"/>
              </a:lnSpc>
              <a:spcBef>
                <a:spcPts val="2099"/>
              </a:spcBef>
              <a:defRPr/>
            </a:lvl3pPr>
            <a:lvl4pPr>
              <a:lnSpc>
                <a:spcPct val="110000"/>
              </a:lnSpc>
              <a:spcBef>
                <a:spcPts val="2099"/>
              </a:spcBef>
              <a:defRPr/>
            </a:lvl4pPr>
            <a:lvl5pPr>
              <a:lnSpc>
                <a:spcPct val="110000"/>
              </a:lnSpc>
              <a:defRPr/>
            </a:lvl5pPr>
          </a:lstStyle>
          <a:p>
            <a:pPr lvl="0"/>
            <a:r>
              <a:rPr lang="en-GB" dirty="0"/>
              <a:t>[Type text or click on icon to insert an object]</a:t>
            </a:r>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r>
              <a:rPr lang="nl-NL"/>
              <a:t>Aangrenzende wetgeving voor de BVF | BVF cursus 3 okt 2023</a:t>
            </a:r>
            <a:endParaRPr lang="en-GB"/>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‹nr.›</a:t>
            </a:fld>
            <a:endParaRPr lang="en-GB"/>
          </a:p>
        </p:txBody>
      </p:sp>
      <p:sp>
        <p:nvSpPr>
          <p:cNvPr id="7" name="Tijdelijke aanduiding voor tekst 15"/>
          <p:cNvSpPr>
            <a:spLocks noGrp="1" noChangeAspect="1"/>
          </p:cNvSpPr>
          <p:nvPr>
            <p:ph type="body" sz="quarter" idx="14" hasCustomPrompt="1"/>
          </p:nvPr>
        </p:nvSpPr>
        <p:spPr>
          <a:xfrm>
            <a:off x="6618818" y="162690"/>
            <a:ext cx="4924064" cy="396000"/>
          </a:xfrm>
        </p:spPr>
        <p:txBody>
          <a:bodyPr/>
          <a:lstStyle>
            <a:lvl1pPr algn="r">
              <a:defRPr sz="1050" b="0" baseline="0">
                <a:solidFill>
                  <a:schemeClr val="tx1"/>
                </a:solidFill>
              </a:defRPr>
            </a:lvl1pPr>
          </a:lstStyle>
          <a:p>
            <a:pPr lvl="0"/>
            <a:r>
              <a:rPr lang="en-GB" dirty="0"/>
              <a:t>[Department max. 2 lines]</a:t>
            </a:r>
          </a:p>
          <a:p>
            <a:pPr lvl="0"/>
            <a:endParaRPr lang="en-GB" dirty="0"/>
          </a:p>
        </p:txBody>
      </p:sp>
    </p:spTree>
    <p:extLst>
      <p:ext uri="{BB962C8B-B14F-4D97-AF65-F5344CB8AC3E}">
        <p14:creationId xmlns:p14="http://schemas.microsoft.com/office/powerpoint/2010/main" val="429037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umeratio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172858" y="1610590"/>
            <a:ext cx="7262509" cy="4093298"/>
          </a:xfrm>
        </p:spPr>
        <p:txBody>
          <a:bodyPr/>
          <a:lstStyle>
            <a:lvl1pPr marL="269919" indent="-269919">
              <a:lnSpc>
                <a:spcPct val="110000"/>
              </a:lnSpc>
              <a:buFont typeface="Verdana" pitchFamily="34" charset="0"/>
              <a:buChar char="•"/>
              <a:defRPr/>
            </a:lvl1pPr>
            <a:lvl2pPr marL="269919" indent="-269919">
              <a:lnSpc>
                <a:spcPct val="110000"/>
              </a:lnSpc>
              <a:spcBef>
                <a:spcPts val="2099"/>
              </a:spcBef>
              <a:buFont typeface="Verdana" pitchFamily="34" charset="0"/>
              <a:buChar char="•"/>
              <a:defRPr/>
            </a:lvl2pPr>
            <a:lvl3pPr marL="539838">
              <a:lnSpc>
                <a:spcPct val="110000"/>
              </a:lnSpc>
              <a:defRPr/>
            </a:lvl3pPr>
            <a:lvl4pPr marL="809757">
              <a:lnSpc>
                <a:spcPct val="110000"/>
              </a:lnSpc>
              <a:defRPr/>
            </a:lvl4pPr>
            <a:lvl5pPr marL="1079676">
              <a:lnSpc>
                <a:spcPct val="110000"/>
              </a:lnSpc>
              <a:defRPr/>
            </a:lvl5pPr>
          </a:lstStyle>
          <a:p>
            <a:pPr lvl="0"/>
            <a:r>
              <a:rPr lang="en-GB" dirty="0"/>
              <a:t>[Type text or click on icon to insert an object]</a:t>
            </a:r>
          </a:p>
          <a:p>
            <a:pPr lvl="1"/>
            <a:r>
              <a:rPr lang="en-GB" dirty="0"/>
              <a:t>Level 2</a:t>
            </a:r>
          </a:p>
          <a:p>
            <a:pPr lvl="2"/>
            <a:r>
              <a:rPr lang="en-GB" dirty="0"/>
              <a:t>Level 3</a:t>
            </a:r>
          </a:p>
          <a:p>
            <a:pPr lvl="3"/>
            <a:r>
              <a:rPr lang="en-GB" dirty="0"/>
              <a:t>Level 4</a:t>
            </a:r>
          </a:p>
          <a:p>
            <a:pPr lvl="4"/>
            <a:r>
              <a:rPr lang="en-GB" dirty="0"/>
              <a:t>Level 5</a:t>
            </a:r>
          </a:p>
          <a:p>
            <a:pPr lvl="5"/>
            <a:r>
              <a:rPr lang="en-GB" dirty="0"/>
              <a:t>Level 6</a:t>
            </a:r>
          </a:p>
          <a:p>
            <a:pPr lvl="6"/>
            <a:r>
              <a:rPr lang="en-GB" dirty="0"/>
              <a:t>Level 7</a:t>
            </a:r>
          </a:p>
          <a:p>
            <a:pPr lvl="7"/>
            <a:r>
              <a:rPr lang="en-GB" dirty="0"/>
              <a:t>Level 8</a:t>
            </a:r>
          </a:p>
          <a:p>
            <a:pPr lvl="8"/>
            <a:r>
              <a:rPr lang="en-GB" dirty="0"/>
              <a:t>Level 9</a:t>
            </a:r>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r>
              <a:rPr lang="nl-NL"/>
              <a:t>Aangrenzende wetgeving voor de BVF | BVF cursus 3 okt 2023</a:t>
            </a:r>
            <a:endParaRPr lang="en-GB"/>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‹nr.›</a:t>
            </a:fld>
            <a:endParaRPr lang="en-GB"/>
          </a:p>
        </p:txBody>
      </p:sp>
      <p:sp>
        <p:nvSpPr>
          <p:cNvPr id="7" name="Tijdelijke aanduiding voor tekst 15"/>
          <p:cNvSpPr>
            <a:spLocks noGrp="1" noChangeAspect="1"/>
          </p:cNvSpPr>
          <p:nvPr>
            <p:ph type="body" sz="quarter" idx="14" hasCustomPrompt="1"/>
          </p:nvPr>
        </p:nvSpPr>
        <p:spPr>
          <a:xfrm>
            <a:off x="6618818" y="162690"/>
            <a:ext cx="4924064" cy="396000"/>
          </a:xfrm>
        </p:spPr>
        <p:txBody>
          <a:bodyPr/>
          <a:lstStyle>
            <a:lvl1pPr algn="r">
              <a:defRPr sz="1050" b="0" baseline="0">
                <a:solidFill>
                  <a:schemeClr val="tx1"/>
                </a:solidFill>
              </a:defRPr>
            </a:lvl1pPr>
          </a:lstStyle>
          <a:p>
            <a:pPr lvl="0"/>
            <a:r>
              <a:rPr lang="en-GB" dirty="0"/>
              <a:t>[Department max. 2 lines]</a:t>
            </a:r>
          </a:p>
          <a:p>
            <a:pPr lvl="0"/>
            <a:endParaRPr lang="en-GB" dirty="0"/>
          </a:p>
        </p:txBody>
      </p:sp>
    </p:spTree>
    <p:extLst>
      <p:ext uri="{BB962C8B-B14F-4D97-AF65-F5344CB8AC3E}">
        <p14:creationId xmlns:p14="http://schemas.microsoft.com/office/powerpoint/2010/main" val="354075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left, photo righ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1172859" y="1634400"/>
            <a:ext cx="4562873" cy="4069488"/>
          </a:xfrm>
        </p:spPr>
        <p:txBody>
          <a:bodyPr/>
          <a:lstStyle/>
          <a:p>
            <a:pPr lvl="0"/>
            <a:r>
              <a:rPr lang="en-GB" dirty="0"/>
              <a:t>[Type text or click on icon to insert an object]</a:t>
            </a:r>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r>
              <a:rPr lang="nl-NL"/>
              <a:t>Aangrenzende wetgeving voor de BVF | BVF cursus 3 okt 2023</a:t>
            </a:r>
            <a:endParaRPr lang="en-GB"/>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‹nr.›</a:t>
            </a:fld>
            <a:endParaRPr lang="en-GB"/>
          </a:p>
        </p:txBody>
      </p:sp>
      <p:sp>
        <p:nvSpPr>
          <p:cNvPr id="9" name="Tijdelijke aanduiding voor afbeelding 8"/>
          <p:cNvSpPr>
            <a:spLocks noGrp="1"/>
          </p:cNvSpPr>
          <p:nvPr>
            <p:ph type="pic" sz="quarter" idx="13" hasCustomPrompt="1"/>
          </p:nvPr>
        </p:nvSpPr>
        <p:spPr>
          <a:xfrm>
            <a:off x="5994428" y="1757364"/>
            <a:ext cx="4561287" cy="3292475"/>
          </a:xfrm>
        </p:spPr>
        <p:txBody>
          <a:bodyPr/>
          <a:lstStyle>
            <a:lvl1pPr>
              <a:defRPr/>
            </a:lvl1pPr>
          </a:lstStyle>
          <a:p>
            <a:r>
              <a:rPr lang="en-GB"/>
              <a:t>[Click on icon to insert picture]</a:t>
            </a:r>
          </a:p>
        </p:txBody>
      </p:sp>
      <p:sp>
        <p:nvSpPr>
          <p:cNvPr id="11" name="Tijdelijke aanduiding voor tekst 10"/>
          <p:cNvSpPr>
            <a:spLocks noGrp="1"/>
          </p:cNvSpPr>
          <p:nvPr>
            <p:ph type="body" sz="quarter" idx="14" hasCustomPrompt="1"/>
          </p:nvPr>
        </p:nvSpPr>
        <p:spPr>
          <a:xfrm>
            <a:off x="5994428" y="5139228"/>
            <a:ext cx="4561287" cy="564660"/>
          </a:xfrm>
        </p:spPr>
        <p:txBody>
          <a:bodyPr/>
          <a:lstStyle>
            <a:lvl1pPr>
              <a:defRPr sz="1300" b="0"/>
            </a:lvl1pPr>
          </a:lstStyle>
          <a:p>
            <a:pPr lvl="0"/>
            <a:r>
              <a:rPr lang="en-GB" dirty="0"/>
              <a:t>[Caption]</a:t>
            </a:r>
          </a:p>
        </p:txBody>
      </p:sp>
      <p:sp>
        <p:nvSpPr>
          <p:cNvPr id="12" name="Tijdelijke aanduiding voor tekst 15"/>
          <p:cNvSpPr>
            <a:spLocks noGrp="1" noChangeAspect="1"/>
          </p:cNvSpPr>
          <p:nvPr>
            <p:ph type="body" sz="quarter" idx="15" hasCustomPrompt="1"/>
          </p:nvPr>
        </p:nvSpPr>
        <p:spPr>
          <a:xfrm>
            <a:off x="6618818" y="162690"/>
            <a:ext cx="4924064" cy="396000"/>
          </a:xfrm>
        </p:spPr>
        <p:txBody>
          <a:bodyPr/>
          <a:lstStyle>
            <a:lvl1pPr algn="r">
              <a:defRPr sz="1050" b="0" baseline="0">
                <a:solidFill>
                  <a:schemeClr val="tx1"/>
                </a:solidFill>
              </a:defRPr>
            </a:lvl1pPr>
          </a:lstStyle>
          <a:p>
            <a:pPr lvl="0"/>
            <a:r>
              <a:rPr lang="en-GB" dirty="0"/>
              <a:t>[Department max. 2 lines]</a:t>
            </a:r>
          </a:p>
          <a:p>
            <a:pPr lvl="0"/>
            <a:endParaRPr lang="en-GB" dirty="0"/>
          </a:p>
        </p:txBody>
      </p:sp>
    </p:spTree>
    <p:extLst>
      <p:ext uri="{BB962C8B-B14F-4D97-AF65-F5344CB8AC3E}">
        <p14:creationId xmlns:p14="http://schemas.microsoft.com/office/powerpoint/2010/main" val="52275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r>
              <a:rPr lang="nl-NL"/>
              <a:t>Aangrenzende wetgeving voor de BVF | BVF cursus 3 okt 2023</a:t>
            </a:r>
            <a:endParaRPr lang="en-GB"/>
          </a:p>
        </p:txBody>
      </p:sp>
      <p:sp>
        <p:nvSpPr>
          <p:cNvPr id="6" name="Tijdelijke aanduiding voor dianummer 5"/>
          <p:cNvSpPr>
            <a:spLocks noGrp="1"/>
          </p:cNvSpPr>
          <p:nvPr>
            <p:ph type="sldNum" sz="quarter" idx="12"/>
          </p:nvPr>
        </p:nvSpPr>
        <p:spPr/>
        <p:txBody>
          <a:bodyPr/>
          <a:lstStyle/>
          <a:p>
            <a:fld id="{1336C48C-F87C-4E4B-81EF-5027B17D1F61}" type="slidenum">
              <a:rPr lang="en-GB" smtClean="0"/>
              <a:pPr/>
              <a:t>‹nr.›</a:t>
            </a:fld>
            <a:endParaRPr lang="en-GB"/>
          </a:p>
        </p:txBody>
      </p:sp>
      <p:sp>
        <p:nvSpPr>
          <p:cNvPr id="9" name="Tijdelijke aanduiding voor afbeelding 8"/>
          <p:cNvSpPr>
            <a:spLocks noGrp="1"/>
          </p:cNvSpPr>
          <p:nvPr>
            <p:ph type="pic" sz="quarter" idx="13" hasCustomPrompt="1"/>
          </p:nvPr>
        </p:nvSpPr>
        <p:spPr>
          <a:xfrm>
            <a:off x="5994428" y="1757363"/>
            <a:ext cx="4561287" cy="3292475"/>
          </a:xfrm>
        </p:spPr>
        <p:txBody>
          <a:bodyPr/>
          <a:lstStyle/>
          <a:p>
            <a:r>
              <a:rPr lang="en-GB"/>
              <a:t>[Click on icon to insert picture]</a:t>
            </a:r>
          </a:p>
        </p:txBody>
      </p:sp>
      <p:sp>
        <p:nvSpPr>
          <p:cNvPr id="7" name="Tijdelijke aanduiding voor afbeelding 8"/>
          <p:cNvSpPr>
            <a:spLocks noGrp="1"/>
          </p:cNvSpPr>
          <p:nvPr>
            <p:ph type="pic" sz="quarter" idx="14" hasCustomPrompt="1"/>
          </p:nvPr>
        </p:nvSpPr>
        <p:spPr>
          <a:xfrm>
            <a:off x="1172858" y="1757364"/>
            <a:ext cx="4562875" cy="3292475"/>
          </a:xfrm>
        </p:spPr>
        <p:txBody>
          <a:bodyPr/>
          <a:lstStyle/>
          <a:p>
            <a:r>
              <a:rPr lang="en-GB"/>
              <a:t>[Click on icon to insert picture]</a:t>
            </a:r>
          </a:p>
        </p:txBody>
      </p:sp>
      <p:sp>
        <p:nvSpPr>
          <p:cNvPr id="8" name="Tijdelijke aanduiding voor tekst 10"/>
          <p:cNvSpPr>
            <a:spLocks noGrp="1"/>
          </p:cNvSpPr>
          <p:nvPr>
            <p:ph type="body" sz="quarter" idx="15" hasCustomPrompt="1"/>
          </p:nvPr>
        </p:nvSpPr>
        <p:spPr>
          <a:xfrm>
            <a:off x="5994428" y="5140800"/>
            <a:ext cx="4561287" cy="565200"/>
          </a:xfrm>
        </p:spPr>
        <p:txBody>
          <a:bodyPr/>
          <a:lstStyle>
            <a:lvl1pPr>
              <a:defRPr sz="1300" b="0"/>
            </a:lvl1pPr>
          </a:lstStyle>
          <a:p>
            <a:pPr lvl="0"/>
            <a:r>
              <a:rPr lang="en-GB" dirty="0"/>
              <a:t>[Caption]</a:t>
            </a:r>
          </a:p>
        </p:txBody>
      </p:sp>
      <p:sp>
        <p:nvSpPr>
          <p:cNvPr id="10" name="Tijdelijke aanduiding voor tekst 10"/>
          <p:cNvSpPr>
            <a:spLocks noGrp="1"/>
          </p:cNvSpPr>
          <p:nvPr>
            <p:ph type="body" sz="quarter" idx="16" hasCustomPrompt="1"/>
          </p:nvPr>
        </p:nvSpPr>
        <p:spPr>
          <a:xfrm>
            <a:off x="1172857" y="5138688"/>
            <a:ext cx="4562874" cy="565200"/>
          </a:xfrm>
        </p:spPr>
        <p:txBody>
          <a:bodyPr/>
          <a:lstStyle>
            <a:lvl1pPr>
              <a:defRPr sz="1300" b="0"/>
            </a:lvl1pPr>
          </a:lstStyle>
          <a:p>
            <a:pPr lvl="0"/>
            <a:r>
              <a:rPr lang="en-GB" dirty="0"/>
              <a:t>[Caption]</a:t>
            </a:r>
          </a:p>
        </p:txBody>
      </p:sp>
      <p:sp>
        <p:nvSpPr>
          <p:cNvPr id="11" name="Tijdelijke aanduiding voor tekst 15"/>
          <p:cNvSpPr>
            <a:spLocks noGrp="1" noChangeAspect="1"/>
          </p:cNvSpPr>
          <p:nvPr>
            <p:ph type="body" sz="quarter" idx="17" hasCustomPrompt="1"/>
          </p:nvPr>
        </p:nvSpPr>
        <p:spPr>
          <a:xfrm>
            <a:off x="6618818" y="162690"/>
            <a:ext cx="4924064" cy="396000"/>
          </a:xfrm>
        </p:spPr>
        <p:txBody>
          <a:bodyPr/>
          <a:lstStyle>
            <a:lvl1pPr algn="r">
              <a:defRPr sz="1050" b="0" baseline="0">
                <a:solidFill>
                  <a:schemeClr val="tx1"/>
                </a:solidFill>
              </a:defRPr>
            </a:lvl1pPr>
          </a:lstStyle>
          <a:p>
            <a:pPr lvl="0"/>
            <a:r>
              <a:rPr lang="en-GB" dirty="0"/>
              <a:t>[Department max. 2 lines]</a:t>
            </a:r>
          </a:p>
          <a:p>
            <a:pPr lvl="0"/>
            <a:endParaRPr lang="en-GB" dirty="0"/>
          </a:p>
        </p:txBody>
      </p:sp>
    </p:spTree>
    <p:extLst>
      <p:ext uri="{BB962C8B-B14F-4D97-AF65-F5344CB8AC3E}">
        <p14:creationId xmlns:p14="http://schemas.microsoft.com/office/powerpoint/2010/main" val="29144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hasCustomPrompt="1"/>
          </p:nvPr>
        </p:nvSpPr>
        <p:spPr>
          <a:xfrm>
            <a:off x="0" y="728639"/>
            <a:ext cx="12193625" cy="6130800"/>
          </a:xfrm>
        </p:spPr>
        <p:txBody>
          <a:bodyPr/>
          <a:lstStyle/>
          <a:p>
            <a:r>
              <a:rPr lang="en-GB"/>
              <a:t>[Click on icon to insert picture]</a:t>
            </a:r>
          </a:p>
        </p:txBody>
      </p:sp>
      <p:sp>
        <p:nvSpPr>
          <p:cNvPr id="5" name="Tijdelijke aanduiding voor tekst 15"/>
          <p:cNvSpPr>
            <a:spLocks noGrp="1" noChangeAspect="1"/>
          </p:cNvSpPr>
          <p:nvPr>
            <p:ph type="body" sz="quarter" idx="14" hasCustomPrompt="1"/>
          </p:nvPr>
        </p:nvSpPr>
        <p:spPr>
          <a:xfrm>
            <a:off x="6618818" y="162690"/>
            <a:ext cx="4924064" cy="396000"/>
          </a:xfrm>
        </p:spPr>
        <p:txBody>
          <a:bodyPr/>
          <a:lstStyle>
            <a:lvl1pPr algn="r">
              <a:defRPr sz="1050" b="0" baseline="0">
                <a:solidFill>
                  <a:schemeClr val="tx1"/>
                </a:solidFill>
              </a:defRPr>
            </a:lvl1pPr>
          </a:lstStyle>
          <a:p>
            <a:pPr lvl="0"/>
            <a:r>
              <a:rPr lang="en-GB" dirty="0"/>
              <a:t>[Department max. 2 lines]</a:t>
            </a:r>
          </a:p>
          <a:p>
            <a:pPr lvl="0"/>
            <a:endParaRPr lang="en-GB" dirty="0"/>
          </a:p>
        </p:txBody>
      </p:sp>
    </p:spTree>
    <p:extLst>
      <p:ext uri="{BB962C8B-B14F-4D97-AF65-F5344CB8AC3E}">
        <p14:creationId xmlns:p14="http://schemas.microsoft.com/office/powerpoint/2010/main" val="145528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10" name="Afbeelding 11" descr="UU_volg_zonderlogo_1920x1080px-01.png"/>
          <p:cNvPicPr>
            <a:picLocks noChangeAspect="1"/>
          </p:cNvPicPr>
          <p:nvPr/>
        </p:nvPicPr>
        <p:blipFill>
          <a:blip r:embed="rId12"/>
          <a:stretch>
            <a:fillRect/>
          </a:stretch>
        </p:blipFill>
        <p:spPr>
          <a:xfrm>
            <a:off x="1586" y="0"/>
            <a:ext cx="12193625" cy="6860700"/>
          </a:xfrm>
          <a:prstGeom prst="rect">
            <a:avLst/>
          </a:prstGeom>
        </p:spPr>
      </p:pic>
      <p:grpSp>
        <p:nvGrpSpPr>
          <p:cNvPr id="11" name="Group 4"/>
          <p:cNvGrpSpPr>
            <a:grpSpLocks noChangeAspect="1"/>
          </p:cNvGrpSpPr>
          <p:nvPr/>
        </p:nvGrpSpPr>
        <p:grpSpPr bwMode="auto">
          <a:xfrm>
            <a:off x="7936" y="0"/>
            <a:ext cx="12176129" cy="6858000"/>
            <a:chOff x="5" y="0"/>
            <a:chExt cx="7672" cy="4320"/>
          </a:xfrm>
        </p:grpSpPr>
        <p:sp>
          <p:nvSpPr>
            <p:cNvPr id="13" name="AutoShape 3"/>
            <p:cNvSpPr>
              <a:spLocks noChangeAspect="1" noChangeArrowheads="1" noTextEdit="1"/>
            </p:cNvSpPr>
            <p:nvPr userDrawn="1"/>
          </p:nvSpPr>
          <p:spPr bwMode="auto">
            <a:xfrm>
              <a:off x="5" y="0"/>
              <a:ext cx="7672"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4" name="Freeform 5"/>
            <p:cNvSpPr>
              <a:spLocks noEditPoints="1"/>
            </p:cNvSpPr>
            <p:nvPr userDrawn="1"/>
          </p:nvSpPr>
          <p:spPr bwMode="auto">
            <a:xfrm>
              <a:off x="365" y="198"/>
              <a:ext cx="596" cy="67"/>
            </a:xfrm>
            <a:custGeom>
              <a:avLst/>
              <a:gdLst>
                <a:gd name="T0" fmla="*/ 1550 w 2985"/>
                <a:gd name="T1" fmla="*/ 153 h 331"/>
                <a:gd name="T2" fmla="*/ 1306 w 2985"/>
                <a:gd name="T3" fmla="*/ 16 h 331"/>
                <a:gd name="T4" fmla="*/ 1455 w 2985"/>
                <a:gd name="T5" fmla="*/ 226 h 331"/>
                <a:gd name="T6" fmla="*/ 1770 w 2985"/>
                <a:gd name="T7" fmla="*/ 212 h 331"/>
                <a:gd name="T8" fmla="*/ 1725 w 2985"/>
                <a:gd name="T9" fmla="*/ 160 h 331"/>
                <a:gd name="T10" fmla="*/ 1689 w 2985"/>
                <a:gd name="T11" fmla="*/ 245 h 331"/>
                <a:gd name="T12" fmla="*/ 1601 w 2985"/>
                <a:gd name="T13" fmla="*/ 119 h 331"/>
                <a:gd name="T14" fmla="*/ 1732 w 2985"/>
                <a:gd name="T15" fmla="*/ 91 h 331"/>
                <a:gd name="T16" fmla="*/ 1809 w 2985"/>
                <a:gd name="T17" fmla="*/ 233 h 331"/>
                <a:gd name="T18" fmla="*/ 1868 w 2985"/>
                <a:gd name="T19" fmla="*/ 87 h 331"/>
                <a:gd name="T20" fmla="*/ 1850 w 2985"/>
                <a:gd name="T21" fmla="*/ 53 h 331"/>
                <a:gd name="T22" fmla="*/ 1995 w 2985"/>
                <a:gd name="T23" fmla="*/ 107 h 331"/>
                <a:gd name="T24" fmla="*/ 2017 w 2985"/>
                <a:gd name="T25" fmla="*/ 95 h 331"/>
                <a:gd name="T26" fmla="*/ 1929 w 2985"/>
                <a:gd name="T27" fmla="*/ 130 h 331"/>
                <a:gd name="T28" fmla="*/ 2171 w 2985"/>
                <a:gd name="T29" fmla="*/ 91 h 331"/>
                <a:gd name="T30" fmla="*/ 2230 w 2985"/>
                <a:gd name="T31" fmla="*/ 195 h 331"/>
                <a:gd name="T32" fmla="*/ 2364 w 2985"/>
                <a:gd name="T33" fmla="*/ 245 h 331"/>
                <a:gd name="T34" fmla="*/ 2271 w 2985"/>
                <a:gd name="T35" fmla="*/ 123 h 331"/>
                <a:gd name="T36" fmla="*/ 2330 w 2985"/>
                <a:gd name="T37" fmla="*/ 128 h 331"/>
                <a:gd name="T38" fmla="*/ 2330 w 2985"/>
                <a:gd name="T39" fmla="*/ 149 h 331"/>
                <a:gd name="T40" fmla="*/ 2434 w 2985"/>
                <a:gd name="T41" fmla="*/ 202 h 331"/>
                <a:gd name="T42" fmla="*/ 2522 w 2985"/>
                <a:gd name="T43" fmla="*/ 138 h 331"/>
                <a:gd name="T44" fmla="*/ 2444 w 2985"/>
                <a:gd name="T45" fmla="*/ 244 h 331"/>
                <a:gd name="T46" fmla="*/ 2550 w 2985"/>
                <a:gd name="T47" fmla="*/ 233 h 331"/>
                <a:gd name="T48" fmla="*/ 2550 w 2985"/>
                <a:gd name="T49" fmla="*/ 108 h 331"/>
                <a:gd name="T50" fmla="*/ 2625 w 2985"/>
                <a:gd name="T51" fmla="*/ 28 h 331"/>
                <a:gd name="T52" fmla="*/ 2743 w 2985"/>
                <a:gd name="T53" fmla="*/ 224 h 331"/>
                <a:gd name="T54" fmla="*/ 2661 w 2985"/>
                <a:gd name="T55" fmla="*/ 115 h 331"/>
                <a:gd name="T56" fmla="*/ 2769 w 2985"/>
                <a:gd name="T57" fmla="*/ 115 h 331"/>
                <a:gd name="T58" fmla="*/ 2892 w 2985"/>
                <a:gd name="T59" fmla="*/ 95 h 331"/>
                <a:gd name="T60" fmla="*/ 2916 w 2985"/>
                <a:gd name="T61" fmla="*/ 95 h 331"/>
                <a:gd name="T62" fmla="*/ 2814 w 2985"/>
                <a:gd name="T63" fmla="*/ 310 h 331"/>
                <a:gd name="T64" fmla="*/ 278 w 2985"/>
                <a:gd name="T65" fmla="*/ 17 h 331"/>
                <a:gd name="T66" fmla="*/ 32 w 2985"/>
                <a:gd name="T67" fmla="*/ 165 h 331"/>
                <a:gd name="T68" fmla="*/ 114 w 2985"/>
                <a:gd name="T69" fmla="*/ 31 h 331"/>
                <a:gd name="T70" fmla="*/ 220 w 2985"/>
                <a:gd name="T71" fmla="*/ 69 h 331"/>
                <a:gd name="T72" fmla="*/ 380 w 2985"/>
                <a:gd name="T73" fmla="*/ 205 h 331"/>
                <a:gd name="T74" fmla="*/ 272 w 2985"/>
                <a:gd name="T75" fmla="*/ 106 h 331"/>
                <a:gd name="T76" fmla="*/ 335 w 2985"/>
                <a:gd name="T77" fmla="*/ 115 h 331"/>
                <a:gd name="T78" fmla="*/ 425 w 2985"/>
                <a:gd name="T79" fmla="*/ 207 h 331"/>
                <a:gd name="T80" fmla="*/ 469 w 2985"/>
                <a:gd name="T81" fmla="*/ 87 h 331"/>
                <a:gd name="T82" fmla="*/ 520 w 2985"/>
                <a:gd name="T83" fmla="*/ 142 h 331"/>
                <a:gd name="T84" fmla="*/ 503 w 2985"/>
                <a:gd name="T85" fmla="*/ 244 h 331"/>
                <a:gd name="T86" fmla="*/ 700 w 2985"/>
                <a:gd name="T87" fmla="*/ 157 h 331"/>
                <a:gd name="T88" fmla="*/ 650 w 2985"/>
                <a:gd name="T89" fmla="*/ 154 h 331"/>
                <a:gd name="T90" fmla="*/ 722 w 2985"/>
                <a:gd name="T91" fmla="*/ 176 h 331"/>
                <a:gd name="T92" fmla="*/ 816 w 2985"/>
                <a:gd name="T93" fmla="*/ 229 h 331"/>
                <a:gd name="T94" fmla="*/ 975 w 2985"/>
                <a:gd name="T95" fmla="*/ 244 h 331"/>
                <a:gd name="T96" fmla="*/ 896 w 2985"/>
                <a:gd name="T97" fmla="*/ 30 h 331"/>
                <a:gd name="T98" fmla="*/ 1018 w 2985"/>
                <a:gd name="T99" fmla="*/ 91 h 331"/>
                <a:gd name="T100" fmla="*/ 991 w 2985"/>
                <a:gd name="T101" fmla="*/ 244 h 331"/>
                <a:gd name="T102" fmla="*/ 952 w 2985"/>
                <a:gd name="T103" fmla="*/ 133 h 331"/>
                <a:gd name="T104" fmla="*/ 1154 w 2985"/>
                <a:gd name="T105" fmla="*/ 248 h 331"/>
                <a:gd name="T106" fmla="*/ 1157 w 2985"/>
                <a:gd name="T107" fmla="*/ 5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5" h="331">
                  <a:moveTo>
                    <a:pt x="1491" y="16"/>
                  </a:moveTo>
                  <a:cubicBezTo>
                    <a:pt x="1586" y="16"/>
                    <a:pt x="1586" y="16"/>
                    <a:pt x="1586" y="16"/>
                  </a:cubicBezTo>
                  <a:cubicBezTo>
                    <a:pt x="1586" y="30"/>
                    <a:pt x="1586" y="30"/>
                    <a:pt x="1586" y="30"/>
                  </a:cubicBezTo>
                  <a:cubicBezTo>
                    <a:pt x="1584" y="30"/>
                    <a:pt x="1584" y="30"/>
                    <a:pt x="1584" y="30"/>
                  </a:cubicBezTo>
                  <a:cubicBezTo>
                    <a:pt x="1554" y="30"/>
                    <a:pt x="1550" y="43"/>
                    <a:pt x="1550" y="61"/>
                  </a:cubicBezTo>
                  <a:cubicBezTo>
                    <a:pt x="1550" y="153"/>
                    <a:pt x="1550" y="153"/>
                    <a:pt x="1550" y="153"/>
                  </a:cubicBezTo>
                  <a:cubicBezTo>
                    <a:pt x="1550" y="235"/>
                    <a:pt x="1490" y="250"/>
                    <a:pt x="1446" y="250"/>
                  </a:cubicBezTo>
                  <a:cubicBezTo>
                    <a:pt x="1380" y="250"/>
                    <a:pt x="1338" y="222"/>
                    <a:pt x="1338" y="165"/>
                  </a:cubicBezTo>
                  <a:cubicBezTo>
                    <a:pt x="1338" y="55"/>
                    <a:pt x="1338" y="55"/>
                    <a:pt x="1338" y="55"/>
                  </a:cubicBezTo>
                  <a:cubicBezTo>
                    <a:pt x="1338" y="37"/>
                    <a:pt x="1333" y="30"/>
                    <a:pt x="1312" y="30"/>
                  </a:cubicBezTo>
                  <a:cubicBezTo>
                    <a:pt x="1306" y="30"/>
                    <a:pt x="1306" y="30"/>
                    <a:pt x="1306" y="30"/>
                  </a:cubicBezTo>
                  <a:cubicBezTo>
                    <a:pt x="1306" y="16"/>
                    <a:pt x="1306" y="16"/>
                    <a:pt x="1306" y="16"/>
                  </a:cubicBezTo>
                  <a:cubicBezTo>
                    <a:pt x="1421" y="16"/>
                    <a:pt x="1421" y="16"/>
                    <a:pt x="1421" y="16"/>
                  </a:cubicBezTo>
                  <a:cubicBezTo>
                    <a:pt x="1421" y="30"/>
                    <a:pt x="1421" y="30"/>
                    <a:pt x="1421" y="30"/>
                  </a:cubicBezTo>
                  <a:cubicBezTo>
                    <a:pt x="1415" y="30"/>
                    <a:pt x="1415" y="30"/>
                    <a:pt x="1415" y="30"/>
                  </a:cubicBezTo>
                  <a:cubicBezTo>
                    <a:pt x="1399" y="30"/>
                    <a:pt x="1389" y="37"/>
                    <a:pt x="1389" y="55"/>
                  </a:cubicBezTo>
                  <a:cubicBezTo>
                    <a:pt x="1389" y="165"/>
                    <a:pt x="1389" y="165"/>
                    <a:pt x="1389" y="165"/>
                  </a:cubicBezTo>
                  <a:cubicBezTo>
                    <a:pt x="1389" y="210"/>
                    <a:pt x="1422" y="226"/>
                    <a:pt x="1455" y="226"/>
                  </a:cubicBezTo>
                  <a:cubicBezTo>
                    <a:pt x="1504" y="226"/>
                    <a:pt x="1528" y="198"/>
                    <a:pt x="1528" y="158"/>
                  </a:cubicBezTo>
                  <a:cubicBezTo>
                    <a:pt x="1528" y="68"/>
                    <a:pt x="1528" y="68"/>
                    <a:pt x="1528" y="68"/>
                  </a:cubicBezTo>
                  <a:cubicBezTo>
                    <a:pt x="1528" y="42"/>
                    <a:pt x="1520" y="30"/>
                    <a:pt x="1497" y="30"/>
                  </a:cubicBezTo>
                  <a:cubicBezTo>
                    <a:pt x="1491" y="30"/>
                    <a:pt x="1491" y="30"/>
                    <a:pt x="1491" y="30"/>
                  </a:cubicBezTo>
                  <a:lnTo>
                    <a:pt x="1491" y="16"/>
                  </a:lnTo>
                  <a:close/>
                  <a:moveTo>
                    <a:pt x="1770" y="212"/>
                  </a:moveTo>
                  <a:cubicBezTo>
                    <a:pt x="1770" y="230"/>
                    <a:pt x="1777" y="233"/>
                    <a:pt x="1791" y="233"/>
                  </a:cubicBezTo>
                  <a:cubicBezTo>
                    <a:pt x="1791" y="245"/>
                    <a:pt x="1791" y="245"/>
                    <a:pt x="1791" y="245"/>
                  </a:cubicBezTo>
                  <a:cubicBezTo>
                    <a:pt x="1704" y="245"/>
                    <a:pt x="1704" y="245"/>
                    <a:pt x="1704" y="245"/>
                  </a:cubicBezTo>
                  <a:cubicBezTo>
                    <a:pt x="1704" y="233"/>
                    <a:pt x="1704" y="233"/>
                    <a:pt x="1704" y="233"/>
                  </a:cubicBezTo>
                  <a:cubicBezTo>
                    <a:pt x="1720" y="232"/>
                    <a:pt x="1725" y="222"/>
                    <a:pt x="1725" y="192"/>
                  </a:cubicBezTo>
                  <a:cubicBezTo>
                    <a:pt x="1725" y="160"/>
                    <a:pt x="1725" y="160"/>
                    <a:pt x="1725" y="160"/>
                  </a:cubicBezTo>
                  <a:cubicBezTo>
                    <a:pt x="1725" y="130"/>
                    <a:pt x="1717" y="119"/>
                    <a:pt x="1703" y="119"/>
                  </a:cubicBezTo>
                  <a:cubicBezTo>
                    <a:pt x="1691" y="119"/>
                    <a:pt x="1679" y="124"/>
                    <a:pt x="1664" y="135"/>
                  </a:cubicBezTo>
                  <a:cubicBezTo>
                    <a:pt x="1664" y="210"/>
                    <a:pt x="1664" y="210"/>
                    <a:pt x="1664" y="210"/>
                  </a:cubicBezTo>
                  <a:cubicBezTo>
                    <a:pt x="1664" y="226"/>
                    <a:pt x="1671" y="233"/>
                    <a:pt x="1685" y="233"/>
                  </a:cubicBezTo>
                  <a:cubicBezTo>
                    <a:pt x="1689" y="233"/>
                    <a:pt x="1689" y="233"/>
                    <a:pt x="1689" y="233"/>
                  </a:cubicBezTo>
                  <a:cubicBezTo>
                    <a:pt x="1689" y="245"/>
                    <a:pt x="1689" y="245"/>
                    <a:pt x="1689" y="245"/>
                  </a:cubicBezTo>
                  <a:cubicBezTo>
                    <a:pt x="1595" y="245"/>
                    <a:pt x="1595" y="245"/>
                    <a:pt x="1595" y="245"/>
                  </a:cubicBezTo>
                  <a:cubicBezTo>
                    <a:pt x="1595" y="233"/>
                    <a:pt x="1595" y="233"/>
                    <a:pt x="1595" y="233"/>
                  </a:cubicBezTo>
                  <a:cubicBezTo>
                    <a:pt x="1598" y="233"/>
                    <a:pt x="1598" y="233"/>
                    <a:pt x="1598" y="233"/>
                  </a:cubicBezTo>
                  <a:cubicBezTo>
                    <a:pt x="1613" y="233"/>
                    <a:pt x="1619" y="227"/>
                    <a:pt x="1619" y="208"/>
                  </a:cubicBezTo>
                  <a:cubicBezTo>
                    <a:pt x="1619" y="136"/>
                    <a:pt x="1619" y="136"/>
                    <a:pt x="1619" y="136"/>
                  </a:cubicBezTo>
                  <a:cubicBezTo>
                    <a:pt x="1619" y="128"/>
                    <a:pt x="1614" y="123"/>
                    <a:pt x="1601" y="119"/>
                  </a:cubicBezTo>
                  <a:cubicBezTo>
                    <a:pt x="1594" y="117"/>
                    <a:pt x="1594" y="117"/>
                    <a:pt x="1594" y="117"/>
                  </a:cubicBezTo>
                  <a:cubicBezTo>
                    <a:pt x="1594" y="108"/>
                    <a:pt x="1594" y="108"/>
                    <a:pt x="1594" y="108"/>
                  </a:cubicBezTo>
                  <a:cubicBezTo>
                    <a:pt x="1657" y="87"/>
                    <a:pt x="1657" y="87"/>
                    <a:pt x="1657" y="87"/>
                  </a:cubicBezTo>
                  <a:cubicBezTo>
                    <a:pt x="1664" y="87"/>
                    <a:pt x="1664" y="87"/>
                    <a:pt x="1664" y="87"/>
                  </a:cubicBezTo>
                  <a:cubicBezTo>
                    <a:pt x="1664" y="120"/>
                    <a:pt x="1664" y="120"/>
                    <a:pt x="1664" y="120"/>
                  </a:cubicBezTo>
                  <a:cubicBezTo>
                    <a:pt x="1690" y="102"/>
                    <a:pt x="1714" y="91"/>
                    <a:pt x="1732" y="91"/>
                  </a:cubicBezTo>
                  <a:cubicBezTo>
                    <a:pt x="1759" y="91"/>
                    <a:pt x="1770" y="110"/>
                    <a:pt x="1770" y="154"/>
                  </a:cubicBezTo>
                  <a:lnTo>
                    <a:pt x="1770" y="212"/>
                  </a:lnTo>
                  <a:close/>
                  <a:moveTo>
                    <a:pt x="1897" y="245"/>
                  </a:moveTo>
                  <a:cubicBezTo>
                    <a:pt x="1805" y="245"/>
                    <a:pt x="1805" y="245"/>
                    <a:pt x="1805" y="245"/>
                  </a:cubicBezTo>
                  <a:cubicBezTo>
                    <a:pt x="1805" y="233"/>
                    <a:pt x="1805" y="233"/>
                    <a:pt x="1805" y="233"/>
                  </a:cubicBezTo>
                  <a:cubicBezTo>
                    <a:pt x="1809" y="233"/>
                    <a:pt x="1809" y="233"/>
                    <a:pt x="1809" y="233"/>
                  </a:cubicBezTo>
                  <a:cubicBezTo>
                    <a:pt x="1824" y="233"/>
                    <a:pt x="1829" y="227"/>
                    <a:pt x="1829" y="208"/>
                  </a:cubicBezTo>
                  <a:cubicBezTo>
                    <a:pt x="1829" y="137"/>
                    <a:pt x="1829" y="137"/>
                    <a:pt x="1829" y="137"/>
                  </a:cubicBezTo>
                  <a:cubicBezTo>
                    <a:pt x="1829" y="127"/>
                    <a:pt x="1827" y="125"/>
                    <a:pt x="1817" y="121"/>
                  </a:cubicBezTo>
                  <a:cubicBezTo>
                    <a:pt x="1805" y="117"/>
                    <a:pt x="1805" y="117"/>
                    <a:pt x="1805" y="117"/>
                  </a:cubicBezTo>
                  <a:cubicBezTo>
                    <a:pt x="1805" y="108"/>
                    <a:pt x="1805" y="108"/>
                    <a:pt x="1805" y="108"/>
                  </a:cubicBezTo>
                  <a:cubicBezTo>
                    <a:pt x="1868" y="87"/>
                    <a:pt x="1868" y="87"/>
                    <a:pt x="1868" y="87"/>
                  </a:cubicBezTo>
                  <a:cubicBezTo>
                    <a:pt x="1874" y="87"/>
                    <a:pt x="1874" y="87"/>
                    <a:pt x="1874" y="87"/>
                  </a:cubicBezTo>
                  <a:cubicBezTo>
                    <a:pt x="1874" y="210"/>
                    <a:pt x="1874" y="210"/>
                    <a:pt x="1874" y="210"/>
                  </a:cubicBezTo>
                  <a:cubicBezTo>
                    <a:pt x="1874" y="225"/>
                    <a:pt x="1881" y="233"/>
                    <a:pt x="1897" y="233"/>
                  </a:cubicBezTo>
                  <a:lnTo>
                    <a:pt x="1897" y="245"/>
                  </a:lnTo>
                  <a:close/>
                  <a:moveTo>
                    <a:pt x="1880" y="28"/>
                  </a:moveTo>
                  <a:cubicBezTo>
                    <a:pt x="1880" y="43"/>
                    <a:pt x="1866" y="53"/>
                    <a:pt x="1850" y="53"/>
                  </a:cubicBezTo>
                  <a:cubicBezTo>
                    <a:pt x="1833" y="53"/>
                    <a:pt x="1821" y="43"/>
                    <a:pt x="1821" y="28"/>
                  </a:cubicBezTo>
                  <a:cubicBezTo>
                    <a:pt x="1821" y="15"/>
                    <a:pt x="1835" y="3"/>
                    <a:pt x="1850" y="3"/>
                  </a:cubicBezTo>
                  <a:cubicBezTo>
                    <a:pt x="1867" y="3"/>
                    <a:pt x="1880" y="14"/>
                    <a:pt x="1880" y="28"/>
                  </a:cubicBezTo>
                  <a:close/>
                  <a:moveTo>
                    <a:pt x="1901" y="95"/>
                  </a:moveTo>
                  <a:cubicBezTo>
                    <a:pt x="1995" y="95"/>
                    <a:pt x="1995" y="95"/>
                    <a:pt x="1995" y="95"/>
                  </a:cubicBezTo>
                  <a:cubicBezTo>
                    <a:pt x="1995" y="107"/>
                    <a:pt x="1995" y="107"/>
                    <a:pt x="1995" y="107"/>
                  </a:cubicBezTo>
                  <a:cubicBezTo>
                    <a:pt x="1982" y="107"/>
                    <a:pt x="1982" y="107"/>
                    <a:pt x="1982" y="107"/>
                  </a:cubicBezTo>
                  <a:cubicBezTo>
                    <a:pt x="1974" y="107"/>
                    <a:pt x="1971" y="114"/>
                    <a:pt x="1977" y="127"/>
                  </a:cubicBezTo>
                  <a:cubicBezTo>
                    <a:pt x="2010" y="201"/>
                    <a:pt x="2010" y="201"/>
                    <a:pt x="2010" y="201"/>
                  </a:cubicBezTo>
                  <a:cubicBezTo>
                    <a:pt x="2038" y="136"/>
                    <a:pt x="2038" y="136"/>
                    <a:pt x="2038" y="136"/>
                  </a:cubicBezTo>
                  <a:cubicBezTo>
                    <a:pt x="2047" y="117"/>
                    <a:pt x="2042" y="109"/>
                    <a:pt x="2017" y="107"/>
                  </a:cubicBezTo>
                  <a:cubicBezTo>
                    <a:pt x="2017" y="95"/>
                    <a:pt x="2017" y="95"/>
                    <a:pt x="2017" y="95"/>
                  </a:cubicBezTo>
                  <a:cubicBezTo>
                    <a:pt x="2090" y="95"/>
                    <a:pt x="2090" y="95"/>
                    <a:pt x="2090" y="95"/>
                  </a:cubicBezTo>
                  <a:cubicBezTo>
                    <a:pt x="2090" y="107"/>
                    <a:pt x="2090" y="107"/>
                    <a:pt x="2090" y="107"/>
                  </a:cubicBezTo>
                  <a:cubicBezTo>
                    <a:pt x="2071" y="109"/>
                    <a:pt x="2066" y="113"/>
                    <a:pt x="2059" y="129"/>
                  </a:cubicBezTo>
                  <a:cubicBezTo>
                    <a:pt x="2006" y="248"/>
                    <a:pt x="2006" y="248"/>
                    <a:pt x="2006" y="248"/>
                  </a:cubicBezTo>
                  <a:cubicBezTo>
                    <a:pt x="1984" y="248"/>
                    <a:pt x="1984" y="248"/>
                    <a:pt x="1984" y="248"/>
                  </a:cubicBezTo>
                  <a:cubicBezTo>
                    <a:pt x="1929" y="130"/>
                    <a:pt x="1929" y="130"/>
                    <a:pt x="1929" y="130"/>
                  </a:cubicBezTo>
                  <a:cubicBezTo>
                    <a:pt x="1922" y="114"/>
                    <a:pt x="1917" y="109"/>
                    <a:pt x="1901" y="107"/>
                  </a:cubicBezTo>
                  <a:lnTo>
                    <a:pt x="1901" y="95"/>
                  </a:lnTo>
                  <a:close/>
                  <a:moveTo>
                    <a:pt x="2239" y="202"/>
                  </a:moveTo>
                  <a:cubicBezTo>
                    <a:pt x="2218" y="232"/>
                    <a:pt x="2188" y="249"/>
                    <a:pt x="2160" y="249"/>
                  </a:cubicBezTo>
                  <a:cubicBezTo>
                    <a:pt x="2120" y="249"/>
                    <a:pt x="2092" y="218"/>
                    <a:pt x="2092" y="174"/>
                  </a:cubicBezTo>
                  <a:cubicBezTo>
                    <a:pt x="2092" y="125"/>
                    <a:pt x="2125" y="91"/>
                    <a:pt x="2171" y="91"/>
                  </a:cubicBezTo>
                  <a:cubicBezTo>
                    <a:pt x="2191" y="91"/>
                    <a:pt x="2206" y="97"/>
                    <a:pt x="2218" y="109"/>
                  </a:cubicBezTo>
                  <a:cubicBezTo>
                    <a:pt x="2239" y="130"/>
                    <a:pt x="2229" y="151"/>
                    <a:pt x="2242" y="158"/>
                  </a:cubicBezTo>
                  <a:cubicBezTo>
                    <a:pt x="2242" y="168"/>
                    <a:pt x="2242" y="168"/>
                    <a:pt x="2242" y="168"/>
                  </a:cubicBezTo>
                  <a:cubicBezTo>
                    <a:pt x="2140" y="168"/>
                    <a:pt x="2140" y="168"/>
                    <a:pt x="2140" y="168"/>
                  </a:cubicBezTo>
                  <a:cubicBezTo>
                    <a:pt x="2143" y="199"/>
                    <a:pt x="2163" y="222"/>
                    <a:pt x="2185" y="222"/>
                  </a:cubicBezTo>
                  <a:cubicBezTo>
                    <a:pt x="2199" y="222"/>
                    <a:pt x="2212" y="214"/>
                    <a:pt x="2230" y="195"/>
                  </a:cubicBezTo>
                  <a:lnTo>
                    <a:pt x="2239" y="202"/>
                  </a:lnTo>
                  <a:close/>
                  <a:moveTo>
                    <a:pt x="2191" y="154"/>
                  </a:moveTo>
                  <a:cubicBezTo>
                    <a:pt x="2191" y="125"/>
                    <a:pt x="2181" y="108"/>
                    <a:pt x="2165" y="108"/>
                  </a:cubicBezTo>
                  <a:cubicBezTo>
                    <a:pt x="2150" y="108"/>
                    <a:pt x="2136" y="128"/>
                    <a:pt x="2139" y="154"/>
                  </a:cubicBezTo>
                  <a:lnTo>
                    <a:pt x="2191" y="154"/>
                  </a:lnTo>
                  <a:close/>
                  <a:moveTo>
                    <a:pt x="2364" y="245"/>
                  </a:moveTo>
                  <a:cubicBezTo>
                    <a:pt x="2261" y="245"/>
                    <a:pt x="2261" y="245"/>
                    <a:pt x="2261" y="245"/>
                  </a:cubicBezTo>
                  <a:cubicBezTo>
                    <a:pt x="2261" y="233"/>
                    <a:pt x="2261" y="233"/>
                    <a:pt x="2261" y="233"/>
                  </a:cubicBezTo>
                  <a:cubicBezTo>
                    <a:pt x="2264" y="233"/>
                    <a:pt x="2264" y="233"/>
                    <a:pt x="2264" y="233"/>
                  </a:cubicBezTo>
                  <a:cubicBezTo>
                    <a:pt x="2279" y="233"/>
                    <a:pt x="2285" y="227"/>
                    <a:pt x="2285" y="208"/>
                  </a:cubicBezTo>
                  <a:cubicBezTo>
                    <a:pt x="2285" y="148"/>
                    <a:pt x="2285" y="148"/>
                    <a:pt x="2285" y="148"/>
                  </a:cubicBezTo>
                  <a:cubicBezTo>
                    <a:pt x="2285" y="131"/>
                    <a:pt x="2282" y="127"/>
                    <a:pt x="2271" y="123"/>
                  </a:cubicBezTo>
                  <a:cubicBezTo>
                    <a:pt x="2261" y="119"/>
                    <a:pt x="2261" y="119"/>
                    <a:pt x="2261" y="119"/>
                  </a:cubicBezTo>
                  <a:cubicBezTo>
                    <a:pt x="2261" y="110"/>
                    <a:pt x="2261" y="110"/>
                    <a:pt x="2261" y="110"/>
                  </a:cubicBezTo>
                  <a:cubicBezTo>
                    <a:pt x="2322" y="87"/>
                    <a:pt x="2322" y="87"/>
                    <a:pt x="2322" y="87"/>
                  </a:cubicBezTo>
                  <a:cubicBezTo>
                    <a:pt x="2330" y="87"/>
                    <a:pt x="2330" y="87"/>
                    <a:pt x="2330" y="87"/>
                  </a:cubicBezTo>
                  <a:cubicBezTo>
                    <a:pt x="2330" y="128"/>
                    <a:pt x="2330" y="128"/>
                    <a:pt x="2330" y="128"/>
                  </a:cubicBezTo>
                  <a:cubicBezTo>
                    <a:pt x="2330" y="128"/>
                    <a:pt x="2330" y="128"/>
                    <a:pt x="2330" y="128"/>
                  </a:cubicBezTo>
                  <a:cubicBezTo>
                    <a:pt x="2344" y="101"/>
                    <a:pt x="2350" y="91"/>
                    <a:pt x="2362" y="91"/>
                  </a:cubicBezTo>
                  <a:cubicBezTo>
                    <a:pt x="2365" y="91"/>
                    <a:pt x="2368" y="91"/>
                    <a:pt x="2370" y="92"/>
                  </a:cubicBezTo>
                  <a:cubicBezTo>
                    <a:pt x="2399" y="103"/>
                    <a:pt x="2399" y="103"/>
                    <a:pt x="2399" y="103"/>
                  </a:cubicBezTo>
                  <a:cubicBezTo>
                    <a:pt x="2394" y="118"/>
                    <a:pt x="2389" y="131"/>
                    <a:pt x="2381" y="142"/>
                  </a:cubicBezTo>
                  <a:cubicBezTo>
                    <a:pt x="2370" y="137"/>
                    <a:pt x="2356" y="132"/>
                    <a:pt x="2351" y="132"/>
                  </a:cubicBezTo>
                  <a:cubicBezTo>
                    <a:pt x="2344" y="132"/>
                    <a:pt x="2338" y="138"/>
                    <a:pt x="2330" y="149"/>
                  </a:cubicBezTo>
                  <a:cubicBezTo>
                    <a:pt x="2330" y="209"/>
                    <a:pt x="2330" y="209"/>
                    <a:pt x="2330" y="209"/>
                  </a:cubicBezTo>
                  <a:cubicBezTo>
                    <a:pt x="2330" y="226"/>
                    <a:pt x="2335" y="233"/>
                    <a:pt x="2354" y="233"/>
                  </a:cubicBezTo>
                  <a:cubicBezTo>
                    <a:pt x="2364" y="233"/>
                    <a:pt x="2364" y="233"/>
                    <a:pt x="2364" y="233"/>
                  </a:cubicBezTo>
                  <a:lnTo>
                    <a:pt x="2364" y="245"/>
                  </a:lnTo>
                  <a:close/>
                  <a:moveTo>
                    <a:pt x="2422" y="202"/>
                  </a:moveTo>
                  <a:cubicBezTo>
                    <a:pt x="2434" y="202"/>
                    <a:pt x="2434" y="202"/>
                    <a:pt x="2434" y="202"/>
                  </a:cubicBezTo>
                  <a:cubicBezTo>
                    <a:pt x="2440" y="222"/>
                    <a:pt x="2456" y="233"/>
                    <a:pt x="2472" y="233"/>
                  </a:cubicBezTo>
                  <a:cubicBezTo>
                    <a:pt x="2483" y="233"/>
                    <a:pt x="2491" y="226"/>
                    <a:pt x="2491" y="216"/>
                  </a:cubicBezTo>
                  <a:cubicBezTo>
                    <a:pt x="2491" y="191"/>
                    <a:pt x="2422" y="182"/>
                    <a:pt x="2422" y="138"/>
                  </a:cubicBezTo>
                  <a:cubicBezTo>
                    <a:pt x="2422" y="110"/>
                    <a:pt x="2445" y="91"/>
                    <a:pt x="2480" y="91"/>
                  </a:cubicBezTo>
                  <a:cubicBezTo>
                    <a:pt x="2494" y="91"/>
                    <a:pt x="2506" y="93"/>
                    <a:pt x="2521" y="99"/>
                  </a:cubicBezTo>
                  <a:cubicBezTo>
                    <a:pt x="2522" y="138"/>
                    <a:pt x="2522" y="138"/>
                    <a:pt x="2522" y="138"/>
                  </a:cubicBezTo>
                  <a:cubicBezTo>
                    <a:pt x="2510" y="138"/>
                    <a:pt x="2510" y="138"/>
                    <a:pt x="2510" y="138"/>
                  </a:cubicBezTo>
                  <a:cubicBezTo>
                    <a:pt x="2504" y="118"/>
                    <a:pt x="2491" y="107"/>
                    <a:pt x="2476" y="107"/>
                  </a:cubicBezTo>
                  <a:cubicBezTo>
                    <a:pt x="2466" y="107"/>
                    <a:pt x="2459" y="113"/>
                    <a:pt x="2459" y="121"/>
                  </a:cubicBezTo>
                  <a:cubicBezTo>
                    <a:pt x="2459" y="151"/>
                    <a:pt x="2531" y="152"/>
                    <a:pt x="2531" y="202"/>
                  </a:cubicBezTo>
                  <a:cubicBezTo>
                    <a:pt x="2531" y="230"/>
                    <a:pt x="2512" y="249"/>
                    <a:pt x="2483" y="249"/>
                  </a:cubicBezTo>
                  <a:cubicBezTo>
                    <a:pt x="2458" y="249"/>
                    <a:pt x="2449" y="244"/>
                    <a:pt x="2444" y="244"/>
                  </a:cubicBezTo>
                  <a:cubicBezTo>
                    <a:pt x="2442" y="244"/>
                    <a:pt x="2440" y="245"/>
                    <a:pt x="2437" y="249"/>
                  </a:cubicBezTo>
                  <a:cubicBezTo>
                    <a:pt x="2426" y="249"/>
                    <a:pt x="2426" y="249"/>
                    <a:pt x="2426" y="249"/>
                  </a:cubicBezTo>
                  <a:lnTo>
                    <a:pt x="2422" y="202"/>
                  </a:lnTo>
                  <a:close/>
                  <a:moveTo>
                    <a:pt x="2642" y="245"/>
                  </a:moveTo>
                  <a:cubicBezTo>
                    <a:pt x="2550" y="245"/>
                    <a:pt x="2550" y="245"/>
                    <a:pt x="2550" y="245"/>
                  </a:cubicBezTo>
                  <a:cubicBezTo>
                    <a:pt x="2550" y="233"/>
                    <a:pt x="2550" y="233"/>
                    <a:pt x="2550" y="233"/>
                  </a:cubicBezTo>
                  <a:cubicBezTo>
                    <a:pt x="2554" y="233"/>
                    <a:pt x="2554" y="233"/>
                    <a:pt x="2554" y="233"/>
                  </a:cubicBezTo>
                  <a:cubicBezTo>
                    <a:pt x="2570" y="233"/>
                    <a:pt x="2575" y="227"/>
                    <a:pt x="2575" y="208"/>
                  </a:cubicBezTo>
                  <a:cubicBezTo>
                    <a:pt x="2575" y="137"/>
                    <a:pt x="2575" y="137"/>
                    <a:pt x="2575" y="137"/>
                  </a:cubicBezTo>
                  <a:cubicBezTo>
                    <a:pt x="2575" y="127"/>
                    <a:pt x="2573" y="125"/>
                    <a:pt x="2563" y="121"/>
                  </a:cubicBezTo>
                  <a:cubicBezTo>
                    <a:pt x="2550" y="117"/>
                    <a:pt x="2550" y="117"/>
                    <a:pt x="2550" y="117"/>
                  </a:cubicBezTo>
                  <a:cubicBezTo>
                    <a:pt x="2550" y="108"/>
                    <a:pt x="2550" y="108"/>
                    <a:pt x="2550" y="108"/>
                  </a:cubicBezTo>
                  <a:cubicBezTo>
                    <a:pt x="2613" y="87"/>
                    <a:pt x="2613" y="87"/>
                    <a:pt x="2613" y="87"/>
                  </a:cubicBezTo>
                  <a:cubicBezTo>
                    <a:pt x="2620" y="87"/>
                    <a:pt x="2620" y="87"/>
                    <a:pt x="2620" y="87"/>
                  </a:cubicBezTo>
                  <a:cubicBezTo>
                    <a:pt x="2620" y="210"/>
                    <a:pt x="2620" y="210"/>
                    <a:pt x="2620" y="210"/>
                  </a:cubicBezTo>
                  <a:cubicBezTo>
                    <a:pt x="2620" y="225"/>
                    <a:pt x="2626" y="233"/>
                    <a:pt x="2642" y="233"/>
                  </a:cubicBezTo>
                  <a:lnTo>
                    <a:pt x="2642" y="245"/>
                  </a:lnTo>
                  <a:close/>
                  <a:moveTo>
                    <a:pt x="2625" y="28"/>
                  </a:moveTo>
                  <a:cubicBezTo>
                    <a:pt x="2625" y="43"/>
                    <a:pt x="2611" y="53"/>
                    <a:pt x="2596" y="53"/>
                  </a:cubicBezTo>
                  <a:cubicBezTo>
                    <a:pt x="2579" y="53"/>
                    <a:pt x="2567" y="43"/>
                    <a:pt x="2567" y="28"/>
                  </a:cubicBezTo>
                  <a:cubicBezTo>
                    <a:pt x="2567" y="15"/>
                    <a:pt x="2581" y="3"/>
                    <a:pt x="2596" y="3"/>
                  </a:cubicBezTo>
                  <a:cubicBezTo>
                    <a:pt x="2613" y="3"/>
                    <a:pt x="2625" y="14"/>
                    <a:pt x="2625" y="28"/>
                  </a:cubicBezTo>
                  <a:close/>
                  <a:moveTo>
                    <a:pt x="2726" y="204"/>
                  </a:moveTo>
                  <a:cubicBezTo>
                    <a:pt x="2726" y="218"/>
                    <a:pt x="2732" y="224"/>
                    <a:pt x="2743" y="224"/>
                  </a:cubicBezTo>
                  <a:cubicBezTo>
                    <a:pt x="2752" y="224"/>
                    <a:pt x="2760" y="218"/>
                    <a:pt x="2771" y="205"/>
                  </a:cubicBezTo>
                  <a:cubicBezTo>
                    <a:pt x="2776" y="216"/>
                    <a:pt x="2776" y="216"/>
                    <a:pt x="2776" y="216"/>
                  </a:cubicBezTo>
                  <a:cubicBezTo>
                    <a:pt x="2765" y="236"/>
                    <a:pt x="2743" y="249"/>
                    <a:pt x="2723" y="249"/>
                  </a:cubicBezTo>
                  <a:cubicBezTo>
                    <a:pt x="2697" y="249"/>
                    <a:pt x="2681" y="235"/>
                    <a:pt x="2681" y="204"/>
                  </a:cubicBezTo>
                  <a:cubicBezTo>
                    <a:pt x="2681" y="115"/>
                    <a:pt x="2681" y="115"/>
                    <a:pt x="2681" y="115"/>
                  </a:cubicBezTo>
                  <a:cubicBezTo>
                    <a:pt x="2661" y="115"/>
                    <a:pt x="2661" y="115"/>
                    <a:pt x="2661" y="115"/>
                  </a:cubicBezTo>
                  <a:cubicBezTo>
                    <a:pt x="2661" y="106"/>
                    <a:pt x="2661" y="106"/>
                    <a:pt x="2661" y="106"/>
                  </a:cubicBezTo>
                  <a:cubicBezTo>
                    <a:pt x="2683" y="96"/>
                    <a:pt x="2708" y="69"/>
                    <a:pt x="2715" y="49"/>
                  </a:cubicBezTo>
                  <a:cubicBezTo>
                    <a:pt x="2726" y="49"/>
                    <a:pt x="2726" y="49"/>
                    <a:pt x="2726" y="49"/>
                  </a:cubicBezTo>
                  <a:cubicBezTo>
                    <a:pt x="2726" y="95"/>
                    <a:pt x="2726" y="95"/>
                    <a:pt x="2726" y="95"/>
                  </a:cubicBezTo>
                  <a:cubicBezTo>
                    <a:pt x="2774" y="95"/>
                    <a:pt x="2774" y="95"/>
                    <a:pt x="2774" y="95"/>
                  </a:cubicBezTo>
                  <a:cubicBezTo>
                    <a:pt x="2769" y="115"/>
                    <a:pt x="2769" y="115"/>
                    <a:pt x="2769" y="115"/>
                  </a:cubicBezTo>
                  <a:cubicBezTo>
                    <a:pt x="2726" y="115"/>
                    <a:pt x="2726" y="115"/>
                    <a:pt x="2726" y="115"/>
                  </a:cubicBezTo>
                  <a:lnTo>
                    <a:pt x="2726" y="204"/>
                  </a:lnTo>
                  <a:close/>
                  <a:moveTo>
                    <a:pt x="2833" y="140"/>
                  </a:moveTo>
                  <a:cubicBezTo>
                    <a:pt x="2820" y="114"/>
                    <a:pt x="2814" y="107"/>
                    <a:pt x="2798" y="107"/>
                  </a:cubicBezTo>
                  <a:cubicBezTo>
                    <a:pt x="2798" y="95"/>
                    <a:pt x="2798" y="95"/>
                    <a:pt x="2798" y="95"/>
                  </a:cubicBezTo>
                  <a:cubicBezTo>
                    <a:pt x="2892" y="95"/>
                    <a:pt x="2892" y="95"/>
                    <a:pt x="2892" y="95"/>
                  </a:cubicBezTo>
                  <a:cubicBezTo>
                    <a:pt x="2892" y="107"/>
                    <a:pt x="2892" y="107"/>
                    <a:pt x="2892" y="107"/>
                  </a:cubicBezTo>
                  <a:cubicBezTo>
                    <a:pt x="2873" y="107"/>
                    <a:pt x="2870" y="114"/>
                    <a:pt x="2877" y="129"/>
                  </a:cubicBezTo>
                  <a:cubicBezTo>
                    <a:pt x="2908" y="192"/>
                    <a:pt x="2908" y="192"/>
                    <a:pt x="2908" y="192"/>
                  </a:cubicBezTo>
                  <a:cubicBezTo>
                    <a:pt x="2936" y="135"/>
                    <a:pt x="2936" y="135"/>
                    <a:pt x="2936" y="135"/>
                  </a:cubicBezTo>
                  <a:cubicBezTo>
                    <a:pt x="2943" y="120"/>
                    <a:pt x="2938" y="107"/>
                    <a:pt x="2916" y="107"/>
                  </a:cubicBezTo>
                  <a:cubicBezTo>
                    <a:pt x="2916" y="95"/>
                    <a:pt x="2916" y="95"/>
                    <a:pt x="2916" y="95"/>
                  </a:cubicBezTo>
                  <a:cubicBezTo>
                    <a:pt x="2985" y="95"/>
                    <a:pt x="2985" y="95"/>
                    <a:pt x="2985" y="95"/>
                  </a:cubicBezTo>
                  <a:cubicBezTo>
                    <a:pt x="2985" y="107"/>
                    <a:pt x="2985" y="107"/>
                    <a:pt x="2985" y="107"/>
                  </a:cubicBezTo>
                  <a:cubicBezTo>
                    <a:pt x="2968" y="110"/>
                    <a:pt x="2964" y="115"/>
                    <a:pt x="2953" y="136"/>
                  </a:cubicBezTo>
                  <a:cubicBezTo>
                    <a:pt x="2871" y="304"/>
                    <a:pt x="2871" y="304"/>
                    <a:pt x="2871" y="304"/>
                  </a:cubicBezTo>
                  <a:cubicBezTo>
                    <a:pt x="2861" y="322"/>
                    <a:pt x="2850" y="331"/>
                    <a:pt x="2837" y="331"/>
                  </a:cubicBezTo>
                  <a:cubicBezTo>
                    <a:pt x="2824" y="331"/>
                    <a:pt x="2814" y="322"/>
                    <a:pt x="2814" y="310"/>
                  </a:cubicBezTo>
                  <a:cubicBezTo>
                    <a:pt x="2814" y="304"/>
                    <a:pt x="2816" y="298"/>
                    <a:pt x="2819" y="295"/>
                  </a:cubicBezTo>
                  <a:cubicBezTo>
                    <a:pt x="2836" y="278"/>
                    <a:pt x="2856" y="301"/>
                    <a:pt x="2875" y="258"/>
                  </a:cubicBezTo>
                  <a:cubicBezTo>
                    <a:pt x="2883" y="242"/>
                    <a:pt x="2883" y="242"/>
                    <a:pt x="2883" y="242"/>
                  </a:cubicBezTo>
                  <a:lnTo>
                    <a:pt x="2833" y="140"/>
                  </a:lnTo>
                  <a:close/>
                  <a:moveTo>
                    <a:pt x="183" y="17"/>
                  </a:moveTo>
                  <a:cubicBezTo>
                    <a:pt x="278" y="17"/>
                    <a:pt x="278" y="17"/>
                    <a:pt x="278" y="17"/>
                  </a:cubicBezTo>
                  <a:cubicBezTo>
                    <a:pt x="278" y="31"/>
                    <a:pt x="278" y="31"/>
                    <a:pt x="278" y="31"/>
                  </a:cubicBezTo>
                  <a:cubicBezTo>
                    <a:pt x="275" y="31"/>
                    <a:pt x="275" y="31"/>
                    <a:pt x="275" y="31"/>
                  </a:cubicBezTo>
                  <a:cubicBezTo>
                    <a:pt x="246" y="31"/>
                    <a:pt x="241" y="44"/>
                    <a:pt x="241" y="62"/>
                  </a:cubicBezTo>
                  <a:cubicBezTo>
                    <a:pt x="241" y="153"/>
                    <a:pt x="241" y="153"/>
                    <a:pt x="241" y="153"/>
                  </a:cubicBezTo>
                  <a:cubicBezTo>
                    <a:pt x="241" y="234"/>
                    <a:pt x="182" y="249"/>
                    <a:pt x="139" y="249"/>
                  </a:cubicBezTo>
                  <a:cubicBezTo>
                    <a:pt x="73" y="249"/>
                    <a:pt x="32" y="221"/>
                    <a:pt x="32" y="165"/>
                  </a:cubicBezTo>
                  <a:cubicBezTo>
                    <a:pt x="32" y="56"/>
                    <a:pt x="32" y="56"/>
                    <a:pt x="32" y="56"/>
                  </a:cubicBezTo>
                  <a:cubicBezTo>
                    <a:pt x="32" y="38"/>
                    <a:pt x="27" y="31"/>
                    <a:pt x="6" y="31"/>
                  </a:cubicBezTo>
                  <a:cubicBezTo>
                    <a:pt x="0" y="31"/>
                    <a:pt x="0" y="31"/>
                    <a:pt x="0" y="31"/>
                  </a:cubicBezTo>
                  <a:cubicBezTo>
                    <a:pt x="0" y="17"/>
                    <a:pt x="0" y="17"/>
                    <a:pt x="0" y="17"/>
                  </a:cubicBezTo>
                  <a:cubicBezTo>
                    <a:pt x="114" y="17"/>
                    <a:pt x="114" y="17"/>
                    <a:pt x="114" y="17"/>
                  </a:cubicBezTo>
                  <a:cubicBezTo>
                    <a:pt x="114" y="31"/>
                    <a:pt x="114" y="31"/>
                    <a:pt x="114" y="31"/>
                  </a:cubicBezTo>
                  <a:cubicBezTo>
                    <a:pt x="108" y="31"/>
                    <a:pt x="108" y="31"/>
                    <a:pt x="108" y="31"/>
                  </a:cubicBezTo>
                  <a:cubicBezTo>
                    <a:pt x="92" y="31"/>
                    <a:pt x="82" y="38"/>
                    <a:pt x="82" y="56"/>
                  </a:cubicBezTo>
                  <a:cubicBezTo>
                    <a:pt x="82" y="165"/>
                    <a:pt x="82" y="165"/>
                    <a:pt x="82" y="165"/>
                  </a:cubicBezTo>
                  <a:cubicBezTo>
                    <a:pt x="82" y="209"/>
                    <a:pt x="115" y="225"/>
                    <a:pt x="148" y="225"/>
                  </a:cubicBezTo>
                  <a:cubicBezTo>
                    <a:pt x="196" y="225"/>
                    <a:pt x="220" y="198"/>
                    <a:pt x="220" y="158"/>
                  </a:cubicBezTo>
                  <a:cubicBezTo>
                    <a:pt x="220" y="69"/>
                    <a:pt x="220" y="69"/>
                    <a:pt x="220" y="69"/>
                  </a:cubicBezTo>
                  <a:cubicBezTo>
                    <a:pt x="220" y="43"/>
                    <a:pt x="212" y="31"/>
                    <a:pt x="190" y="31"/>
                  </a:cubicBezTo>
                  <a:cubicBezTo>
                    <a:pt x="183" y="31"/>
                    <a:pt x="183" y="31"/>
                    <a:pt x="183" y="31"/>
                  </a:cubicBezTo>
                  <a:lnTo>
                    <a:pt x="183" y="17"/>
                  </a:lnTo>
                  <a:close/>
                  <a:moveTo>
                    <a:pt x="335" y="204"/>
                  </a:moveTo>
                  <a:cubicBezTo>
                    <a:pt x="335" y="217"/>
                    <a:pt x="342" y="223"/>
                    <a:pt x="352" y="223"/>
                  </a:cubicBezTo>
                  <a:cubicBezTo>
                    <a:pt x="361" y="223"/>
                    <a:pt x="369" y="218"/>
                    <a:pt x="380" y="205"/>
                  </a:cubicBezTo>
                  <a:cubicBezTo>
                    <a:pt x="385" y="215"/>
                    <a:pt x="385" y="215"/>
                    <a:pt x="385" y="215"/>
                  </a:cubicBezTo>
                  <a:cubicBezTo>
                    <a:pt x="374" y="235"/>
                    <a:pt x="352" y="248"/>
                    <a:pt x="332" y="248"/>
                  </a:cubicBezTo>
                  <a:cubicBezTo>
                    <a:pt x="307" y="248"/>
                    <a:pt x="291" y="234"/>
                    <a:pt x="291" y="203"/>
                  </a:cubicBezTo>
                  <a:cubicBezTo>
                    <a:pt x="291" y="115"/>
                    <a:pt x="291" y="115"/>
                    <a:pt x="291" y="115"/>
                  </a:cubicBezTo>
                  <a:cubicBezTo>
                    <a:pt x="272" y="115"/>
                    <a:pt x="272" y="115"/>
                    <a:pt x="272" y="115"/>
                  </a:cubicBezTo>
                  <a:cubicBezTo>
                    <a:pt x="272" y="106"/>
                    <a:pt x="272" y="106"/>
                    <a:pt x="272" y="106"/>
                  </a:cubicBezTo>
                  <a:cubicBezTo>
                    <a:pt x="293" y="97"/>
                    <a:pt x="318" y="70"/>
                    <a:pt x="325" y="50"/>
                  </a:cubicBezTo>
                  <a:cubicBezTo>
                    <a:pt x="335" y="50"/>
                    <a:pt x="335" y="50"/>
                    <a:pt x="335" y="50"/>
                  </a:cubicBezTo>
                  <a:cubicBezTo>
                    <a:pt x="335" y="95"/>
                    <a:pt x="335" y="95"/>
                    <a:pt x="335" y="95"/>
                  </a:cubicBezTo>
                  <a:cubicBezTo>
                    <a:pt x="383" y="95"/>
                    <a:pt x="383" y="95"/>
                    <a:pt x="383" y="95"/>
                  </a:cubicBezTo>
                  <a:cubicBezTo>
                    <a:pt x="378" y="115"/>
                    <a:pt x="378" y="115"/>
                    <a:pt x="378" y="115"/>
                  </a:cubicBezTo>
                  <a:cubicBezTo>
                    <a:pt x="335" y="115"/>
                    <a:pt x="335" y="115"/>
                    <a:pt x="335" y="115"/>
                  </a:cubicBezTo>
                  <a:lnTo>
                    <a:pt x="335" y="204"/>
                  </a:lnTo>
                  <a:close/>
                  <a:moveTo>
                    <a:pt x="503" y="244"/>
                  </a:moveTo>
                  <a:cubicBezTo>
                    <a:pt x="402" y="244"/>
                    <a:pt x="402" y="244"/>
                    <a:pt x="402" y="244"/>
                  </a:cubicBezTo>
                  <a:cubicBezTo>
                    <a:pt x="402" y="232"/>
                    <a:pt x="402" y="232"/>
                    <a:pt x="402" y="232"/>
                  </a:cubicBezTo>
                  <a:cubicBezTo>
                    <a:pt x="404" y="232"/>
                    <a:pt x="404" y="232"/>
                    <a:pt x="404" y="232"/>
                  </a:cubicBezTo>
                  <a:cubicBezTo>
                    <a:pt x="419" y="232"/>
                    <a:pt x="425" y="226"/>
                    <a:pt x="425" y="207"/>
                  </a:cubicBezTo>
                  <a:cubicBezTo>
                    <a:pt x="425" y="148"/>
                    <a:pt x="425" y="148"/>
                    <a:pt x="425" y="148"/>
                  </a:cubicBezTo>
                  <a:cubicBezTo>
                    <a:pt x="425" y="131"/>
                    <a:pt x="423" y="127"/>
                    <a:pt x="412" y="123"/>
                  </a:cubicBezTo>
                  <a:cubicBezTo>
                    <a:pt x="402" y="119"/>
                    <a:pt x="402" y="119"/>
                    <a:pt x="402" y="119"/>
                  </a:cubicBezTo>
                  <a:cubicBezTo>
                    <a:pt x="402" y="110"/>
                    <a:pt x="402" y="110"/>
                    <a:pt x="402" y="110"/>
                  </a:cubicBezTo>
                  <a:cubicBezTo>
                    <a:pt x="462" y="87"/>
                    <a:pt x="462" y="87"/>
                    <a:pt x="462" y="87"/>
                  </a:cubicBezTo>
                  <a:cubicBezTo>
                    <a:pt x="469" y="87"/>
                    <a:pt x="469" y="87"/>
                    <a:pt x="469" y="87"/>
                  </a:cubicBezTo>
                  <a:cubicBezTo>
                    <a:pt x="469" y="128"/>
                    <a:pt x="469" y="128"/>
                    <a:pt x="469" y="128"/>
                  </a:cubicBezTo>
                  <a:cubicBezTo>
                    <a:pt x="470" y="128"/>
                    <a:pt x="470" y="128"/>
                    <a:pt x="470" y="128"/>
                  </a:cubicBezTo>
                  <a:cubicBezTo>
                    <a:pt x="484" y="102"/>
                    <a:pt x="489" y="91"/>
                    <a:pt x="502" y="91"/>
                  </a:cubicBezTo>
                  <a:cubicBezTo>
                    <a:pt x="504" y="91"/>
                    <a:pt x="507" y="92"/>
                    <a:pt x="509" y="92"/>
                  </a:cubicBezTo>
                  <a:cubicBezTo>
                    <a:pt x="538" y="103"/>
                    <a:pt x="538" y="103"/>
                    <a:pt x="538" y="103"/>
                  </a:cubicBezTo>
                  <a:cubicBezTo>
                    <a:pt x="534" y="118"/>
                    <a:pt x="528" y="131"/>
                    <a:pt x="520" y="142"/>
                  </a:cubicBezTo>
                  <a:cubicBezTo>
                    <a:pt x="509" y="137"/>
                    <a:pt x="496" y="133"/>
                    <a:pt x="491" y="133"/>
                  </a:cubicBezTo>
                  <a:cubicBezTo>
                    <a:pt x="484" y="133"/>
                    <a:pt x="477" y="138"/>
                    <a:pt x="469" y="149"/>
                  </a:cubicBezTo>
                  <a:cubicBezTo>
                    <a:pt x="469" y="208"/>
                    <a:pt x="469" y="208"/>
                    <a:pt x="469" y="208"/>
                  </a:cubicBezTo>
                  <a:cubicBezTo>
                    <a:pt x="469" y="226"/>
                    <a:pt x="475" y="232"/>
                    <a:pt x="494" y="232"/>
                  </a:cubicBezTo>
                  <a:cubicBezTo>
                    <a:pt x="503" y="232"/>
                    <a:pt x="503" y="232"/>
                    <a:pt x="503" y="232"/>
                  </a:cubicBezTo>
                  <a:lnTo>
                    <a:pt x="503" y="244"/>
                  </a:lnTo>
                  <a:close/>
                  <a:moveTo>
                    <a:pt x="697" y="202"/>
                  </a:moveTo>
                  <a:cubicBezTo>
                    <a:pt x="676" y="231"/>
                    <a:pt x="647" y="248"/>
                    <a:pt x="619" y="248"/>
                  </a:cubicBezTo>
                  <a:cubicBezTo>
                    <a:pt x="579" y="248"/>
                    <a:pt x="552" y="218"/>
                    <a:pt x="552" y="173"/>
                  </a:cubicBezTo>
                  <a:cubicBezTo>
                    <a:pt x="552" y="125"/>
                    <a:pt x="584" y="91"/>
                    <a:pt x="630" y="91"/>
                  </a:cubicBezTo>
                  <a:cubicBezTo>
                    <a:pt x="649" y="91"/>
                    <a:pt x="665" y="98"/>
                    <a:pt x="676" y="109"/>
                  </a:cubicBezTo>
                  <a:cubicBezTo>
                    <a:pt x="697" y="130"/>
                    <a:pt x="687" y="151"/>
                    <a:pt x="700" y="157"/>
                  </a:cubicBezTo>
                  <a:cubicBezTo>
                    <a:pt x="700" y="168"/>
                    <a:pt x="700" y="168"/>
                    <a:pt x="700" y="168"/>
                  </a:cubicBezTo>
                  <a:cubicBezTo>
                    <a:pt x="599" y="168"/>
                    <a:pt x="599" y="168"/>
                    <a:pt x="599" y="168"/>
                  </a:cubicBezTo>
                  <a:cubicBezTo>
                    <a:pt x="602" y="198"/>
                    <a:pt x="622" y="221"/>
                    <a:pt x="644" y="221"/>
                  </a:cubicBezTo>
                  <a:cubicBezTo>
                    <a:pt x="657" y="221"/>
                    <a:pt x="670" y="214"/>
                    <a:pt x="688" y="195"/>
                  </a:cubicBezTo>
                  <a:lnTo>
                    <a:pt x="697" y="202"/>
                  </a:lnTo>
                  <a:close/>
                  <a:moveTo>
                    <a:pt x="650" y="154"/>
                  </a:moveTo>
                  <a:cubicBezTo>
                    <a:pt x="649" y="126"/>
                    <a:pt x="639" y="108"/>
                    <a:pt x="624" y="108"/>
                  </a:cubicBezTo>
                  <a:cubicBezTo>
                    <a:pt x="609" y="108"/>
                    <a:pt x="595" y="128"/>
                    <a:pt x="598" y="154"/>
                  </a:cubicBezTo>
                  <a:lnTo>
                    <a:pt x="650" y="154"/>
                  </a:lnTo>
                  <a:close/>
                  <a:moveTo>
                    <a:pt x="873" y="209"/>
                  </a:moveTo>
                  <a:cubicBezTo>
                    <a:pt x="856" y="235"/>
                    <a:pt x="830" y="248"/>
                    <a:pt x="798" y="248"/>
                  </a:cubicBezTo>
                  <a:cubicBezTo>
                    <a:pt x="754" y="248"/>
                    <a:pt x="722" y="218"/>
                    <a:pt x="722" y="176"/>
                  </a:cubicBezTo>
                  <a:cubicBezTo>
                    <a:pt x="722" y="128"/>
                    <a:pt x="763" y="91"/>
                    <a:pt x="816" y="91"/>
                  </a:cubicBezTo>
                  <a:cubicBezTo>
                    <a:pt x="848" y="91"/>
                    <a:pt x="871" y="104"/>
                    <a:pt x="871" y="122"/>
                  </a:cubicBezTo>
                  <a:cubicBezTo>
                    <a:pt x="871" y="133"/>
                    <a:pt x="864" y="141"/>
                    <a:pt x="853" y="141"/>
                  </a:cubicBezTo>
                  <a:cubicBezTo>
                    <a:pt x="827" y="141"/>
                    <a:pt x="822" y="108"/>
                    <a:pt x="801" y="108"/>
                  </a:cubicBezTo>
                  <a:cubicBezTo>
                    <a:pt x="782" y="108"/>
                    <a:pt x="770" y="130"/>
                    <a:pt x="770" y="163"/>
                  </a:cubicBezTo>
                  <a:cubicBezTo>
                    <a:pt x="770" y="203"/>
                    <a:pt x="789" y="229"/>
                    <a:pt x="816" y="229"/>
                  </a:cubicBezTo>
                  <a:cubicBezTo>
                    <a:pt x="832" y="229"/>
                    <a:pt x="847" y="221"/>
                    <a:pt x="862" y="203"/>
                  </a:cubicBezTo>
                  <a:lnTo>
                    <a:pt x="873" y="209"/>
                  </a:lnTo>
                  <a:close/>
                  <a:moveTo>
                    <a:pt x="952" y="207"/>
                  </a:moveTo>
                  <a:cubicBezTo>
                    <a:pt x="952" y="230"/>
                    <a:pt x="958" y="232"/>
                    <a:pt x="971" y="232"/>
                  </a:cubicBezTo>
                  <a:cubicBezTo>
                    <a:pt x="975" y="232"/>
                    <a:pt x="975" y="232"/>
                    <a:pt x="975" y="232"/>
                  </a:cubicBezTo>
                  <a:cubicBezTo>
                    <a:pt x="975" y="244"/>
                    <a:pt x="975" y="244"/>
                    <a:pt x="975" y="244"/>
                  </a:cubicBezTo>
                  <a:cubicBezTo>
                    <a:pt x="882" y="244"/>
                    <a:pt x="882" y="244"/>
                    <a:pt x="882" y="244"/>
                  </a:cubicBezTo>
                  <a:cubicBezTo>
                    <a:pt x="882" y="232"/>
                    <a:pt x="882" y="232"/>
                    <a:pt x="882" y="232"/>
                  </a:cubicBezTo>
                  <a:cubicBezTo>
                    <a:pt x="887" y="232"/>
                    <a:pt x="887" y="232"/>
                    <a:pt x="887" y="232"/>
                  </a:cubicBezTo>
                  <a:cubicBezTo>
                    <a:pt x="906" y="232"/>
                    <a:pt x="907" y="225"/>
                    <a:pt x="907" y="206"/>
                  </a:cubicBezTo>
                  <a:cubicBezTo>
                    <a:pt x="907" y="46"/>
                    <a:pt x="907" y="46"/>
                    <a:pt x="907" y="46"/>
                  </a:cubicBezTo>
                  <a:cubicBezTo>
                    <a:pt x="907" y="36"/>
                    <a:pt x="906" y="33"/>
                    <a:pt x="896" y="30"/>
                  </a:cubicBezTo>
                  <a:cubicBezTo>
                    <a:pt x="885" y="26"/>
                    <a:pt x="885" y="26"/>
                    <a:pt x="885" y="26"/>
                  </a:cubicBezTo>
                  <a:cubicBezTo>
                    <a:pt x="885" y="18"/>
                    <a:pt x="885" y="18"/>
                    <a:pt x="885" y="18"/>
                  </a:cubicBezTo>
                  <a:cubicBezTo>
                    <a:pt x="943" y="0"/>
                    <a:pt x="943" y="0"/>
                    <a:pt x="943" y="0"/>
                  </a:cubicBezTo>
                  <a:cubicBezTo>
                    <a:pt x="952" y="0"/>
                    <a:pt x="952" y="0"/>
                    <a:pt x="952" y="0"/>
                  </a:cubicBezTo>
                  <a:cubicBezTo>
                    <a:pt x="952" y="119"/>
                    <a:pt x="952" y="119"/>
                    <a:pt x="952" y="119"/>
                  </a:cubicBezTo>
                  <a:cubicBezTo>
                    <a:pt x="972" y="105"/>
                    <a:pt x="999" y="91"/>
                    <a:pt x="1018" y="91"/>
                  </a:cubicBezTo>
                  <a:cubicBezTo>
                    <a:pt x="1044" y="91"/>
                    <a:pt x="1057" y="113"/>
                    <a:pt x="1057" y="156"/>
                  </a:cubicBezTo>
                  <a:cubicBezTo>
                    <a:pt x="1057" y="204"/>
                    <a:pt x="1057" y="204"/>
                    <a:pt x="1057" y="204"/>
                  </a:cubicBezTo>
                  <a:cubicBezTo>
                    <a:pt x="1057" y="226"/>
                    <a:pt x="1060" y="232"/>
                    <a:pt x="1074" y="232"/>
                  </a:cubicBezTo>
                  <a:cubicBezTo>
                    <a:pt x="1077" y="232"/>
                    <a:pt x="1077" y="232"/>
                    <a:pt x="1077" y="232"/>
                  </a:cubicBezTo>
                  <a:cubicBezTo>
                    <a:pt x="1077" y="244"/>
                    <a:pt x="1077" y="244"/>
                    <a:pt x="1077" y="244"/>
                  </a:cubicBezTo>
                  <a:cubicBezTo>
                    <a:pt x="991" y="244"/>
                    <a:pt x="991" y="244"/>
                    <a:pt x="991" y="244"/>
                  </a:cubicBezTo>
                  <a:cubicBezTo>
                    <a:pt x="991" y="232"/>
                    <a:pt x="991" y="232"/>
                    <a:pt x="991" y="232"/>
                  </a:cubicBezTo>
                  <a:cubicBezTo>
                    <a:pt x="994" y="232"/>
                    <a:pt x="994" y="232"/>
                    <a:pt x="994" y="232"/>
                  </a:cubicBezTo>
                  <a:cubicBezTo>
                    <a:pt x="1010" y="232"/>
                    <a:pt x="1013" y="227"/>
                    <a:pt x="1013" y="206"/>
                  </a:cubicBezTo>
                  <a:cubicBezTo>
                    <a:pt x="1013" y="151"/>
                    <a:pt x="1013" y="151"/>
                    <a:pt x="1013" y="151"/>
                  </a:cubicBezTo>
                  <a:cubicBezTo>
                    <a:pt x="1013" y="131"/>
                    <a:pt x="1004" y="119"/>
                    <a:pt x="989" y="119"/>
                  </a:cubicBezTo>
                  <a:cubicBezTo>
                    <a:pt x="979" y="119"/>
                    <a:pt x="965" y="124"/>
                    <a:pt x="952" y="133"/>
                  </a:cubicBezTo>
                  <a:lnTo>
                    <a:pt x="952" y="207"/>
                  </a:lnTo>
                  <a:close/>
                  <a:moveTo>
                    <a:pt x="1157" y="204"/>
                  </a:moveTo>
                  <a:cubicBezTo>
                    <a:pt x="1157" y="217"/>
                    <a:pt x="1163" y="223"/>
                    <a:pt x="1174" y="223"/>
                  </a:cubicBezTo>
                  <a:cubicBezTo>
                    <a:pt x="1183" y="223"/>
                    <a:pt x="1191" y="218"/>
                    <a:pt x="1202" y="205"/>
                  </a:cubicBezTo>
                  <a:cubicBezTo>
                    <a:pt x="1207" y="215"/>
                    <a:pt x="1207" y="215"/>
                    <a:pt x="1207" y="215"/>
                  </a:cubicBezTo>
                  <a:cubicBezTo>
                    <a:pt x="1196" y="235"/>
                    <a:pt x="1174" y="248"/>
                    <a:pt x="1154" y="248"/>
                  </a:cubicBezTo>
                  <a:cubicBezTo>
                    <a:pt x="1129" y="248"/>
                    <a:pt x="1112" y="234"/>
                    <a:pt x="1112" y="203"/>
                  </a:cubicBezTo>
                  <a:cubicBezTo>
                    <a:pt x="1112" y="115"/>
                    <a:pt x="1112" y="115"/>
                    <a:pt x="1112" y="115"/>
                  </a:cubicBezTo>
                  <a:cubicBezTo>
                    <a:pt x="1093" y="115"/>
                    <a:pt x="1093" y="115"/>
                    <a:pt x="1093" y="115"/>
                  </a:cubicBezTo>
                  <a:cubicBezTo>
                    <a:pt x="1093" y="106"/>
                    <a:pt x="1093" y="106"/>
                    <a:pt x="1093" y="106"/>
                  </a:cubicBezTo>
                  <a:cubicBezTo>
                    <a:pt x="1115" y="97"/>
                    <a:pt x="1140" y="70"/>
                    <a:pt x="1146" y="50"/>
                  </a:cubicBezTo>
                  <a:cubicBezTo>
                    <a:pt x="1157" y="50"/>
                    <a:pt x="1157" y="50"/>
                    <a:pt x="1157" y="50"/>
                  </a:cubicBezTo>
                  <a:cubicBezTo>
                    <a:pt x="1157" y="95"/>
                    <a:pt x="1157" y="95"/>
                    <a:pt x="1157" y="95"/>
                  </a:cubicBezTo>
                  <a:cubicBezTo>
                    <a:pt x="1205" y="95"/>
                    <a:pt x="1205" y="95"/>
                    <a:pt x="1205" y="95"/>
                  </a:cubicBezTo>
                  <a:cubicBezTo>
                    <a:pt x="1199" y="115"/>
                    <a:pt x="1199" y="115"/>
                    <a:pt x="1199" y="115"/>
                  </a:cubicBezTo>
                  <a:cubicBezTo>
                    <a:pt x="1157" y="115"/>
                    <a:pt x="1157" y="115"/>
                    <a:pt x="1157" y="115"/>
                  </a:cubicBezTo>
                  <a:lnTo>
                    <a:pt x="1157" y="204"/>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5" name="Freeform 6"/>
            <p:cNvSpPr>
              <a:spLocks/>
            </p:cNvSpPr>
            <p:nvPr userDrawn="1"/>
          </p:nvSpPr>
          <p:spPr bwMode="auto">
            <a:xfrm>
              <a:off x="128" y="122"/>
              <a:ext cx="211" cy="210"/>
            </a:xfrm>
            <a:custGeom>
              <a:avLst/>
              <a:gdLst>
                <a:gd name="T0" fmla="*/ 69 w 211"/>
                <a:gd name="T1" fmla="*/ 204 h 210"/>
                <a:gd name="T2" fmla="*/ 65 w 211"/>
                <a:gd name="T3" fmla="*/ 200 h 210"/>
                <a:gd name="T4" fmla="*/ 47 w 211"/>
                <a:gd name="T5" fmla="*/ 193 h 210"/>
                <a:gd name="T6" fmla="*/ 43 w 211"/>
                <a:gd name="T7" fmla="*/ 188 h 210"/>
                <a:gd name="T8" fmla="*/ 27 w 211"/>
                <a:gd name="T9" fmla="*/ 177 h 210"/>
                <a:gd name="T10" fmla="*/ 25 w 211"/>
                <a:gd name="T11" fmla="*/ 171 h 210"/>
                <a:gd name="T12" fmla="*/ 12 w 211"/>
                <a:gd name="T13" fmla="*/ 156 h 210"/>
                <a:gd name="T14" fmla="*/ 12 w 211"/>
                <a:gd name="T15" fmla="*/ 150 h 210"/>
                <a:gd name="T16" fmla="*/ 3 w 211"/>
                <a:gd name="T17" fmla="*/ 132 h 210"/>
                <a:gd name="T18" fmla="*/ 4 w 211"/>
                <a:gd name="T19" fmla="*/ 126 h 210"/>
                <a:gd name="T20" fmla="*/ 0 w 211"/>
                <a:gd name="T21" fmla="*/ 107 h 210"/>
                <a:gd name="T22" fmla="*/ 2 w 211"/>
                <a:gd name="T23" fmla="*/ 101 h 210"/>
                <a:gd name="T24" fmla="*/ 2 w 211"/>
                <a:gd name="T25" fmla="*/ 82 h 210"/>
                <a:gd name="T26" fmla="*/ 6 w 211"/>
                <a:gd name="T27" fmla="*/ 77 h 210"/>
                <a:gd name="T28" fmla="*/ 11 w 211"/>
                <a:gd name="T29" fmla="*/ 58 h 210"/>
                <a:gd name="T30" fmla="*/ 16 w 211"/>
                <a:gd name="T31" fmla="*/ 54 h 210"/>
                <a:gd name="T32" fmla="*/ 25 w 211"/>
                <a:gd name="T33" fmla="*/ 36 h 210"/>
                <a:gd name="T34" fmla="*/ 30 w 211"/>
                <a:gd name="T35" fmla="*/ 34 h 210"/>
                <a:gd name="T36" fmla="*/ 44 w 211"/>
                <a:gd name="T37" fmla="*/ 19 h 210"/>
                <a:gd name="T38" fmla="*/ 50 w 211"/>
                <a:gd name="T39" fmla="*/ 18 h 210"/>
                <a:gd name="T40" fmla="*/ 66 w 211"/>
                <a:gd name="T41" fmla="*/ 7 h 210"/>
                <a:gd name="T42" fmla="*/ 72 w 211"/>
                <a:gd name="T43" fmla="*/ 7 h 210"/>
                <a:gd name="T44" fmla="*/ 91 w 211"/>
                <a:gd name="T45" fmla="*/ 1 h 210"/>
                <a:gd name="T46" fmla="*/ 97 w 211"/>
                <a:gd name="T47" fmla="*/ 2 h 210"/>
                <a:gd name="T48" fmla="*/ 116 w 211"/>
                <a:gd name="T49" fmla="*/ 0 h 210"/>
                <a:gd name="T50" fmla="*/ 122 w 211"/>
                <a:gd name="T51" fmla="*/ 3 h 210"/>
                <a:gd name="T52" fmla="*/ 141 w 211"/>
                <a:gd name="T53" fmla="*/ 6 h 210"/>
                <a:gd name="T54" fmla="*/ 145 w 211"/>
                <a:gd name="T55" fmla="*/ 10 h 210"/>
                <a:gd name="T56" fmla="*/ 164 w 211"/>
                <a:gd name="T57" fmla="*/ 17 h 210"/>
                <a:gd name="T58" fmla="*/ 167 w 211"/>
                <a:gd name="T59" fmla="*/ 23 h 210"/>
                <a:gd name="T60" fmla="*/ 183 w 211"/>
                <a:gd name="T61" fmla="*/ 34 h 210"/>
                <a:gd name="T62" fmla="*/ 185 w 211"/>
                <a:gd name="T63" fmla="*/ 40 h 210"/>
                <a:gd name="T64" fmla="*/ 198 w 211"/>
                <a:gd name="T65" fmla="*/ 55 h 210"/>
                <a:gd name="T66" fmla="*/ 198 w 211"/>
                <a:gd name="T67" fmla="*/ 61 h 210"/>
                <a:gd name="T68" fmla="*/ 207 w 211"/>
                <a:gd name="T69" fmla="*/ 78 h 210"/>
                <a:gd name="T70" fmla="*/ 206 w 211"/>
                <a:gd name="T71" fmla="*/ 84 h 210"/>
                <a:gd name="T72" fmla="*/ 211 w 211"/>
                <a:gd name="T73" fmla="*/ 104 h 210"/>
                <a:gd name="T74" fmla="*/ 208 w 211"/>
                <a:gd name="T75" fmla="*/ 109 h 210"/>
                <a:gd name="T76" fmla="*/ 208 w 211"/>
                <a:gd name="T77" fmla="*/ 129 h 210"/>
                <a:gd name="T78" fmla="*/ 204 w 211"/>
                <a:gd name="T79" fmla="*/ 134 h 210"/>
                <a:gd name="T80" fmla="*/ 199 w 211"/>
                <a:gd name="T81" fmla="*/ 153 h 210"/>
                <a:gd name="T82" fmla="*/ 195 w 211"/>
                <a:gd name="T83" fmla="*/ 157 h 210"/>
                <a:gd name="T84" fmla="*/ 185 w 211"/>
                <a:gd name="T85" fmla="*/ 174 h 210"/>
                <a:gd name="T86" fmla="*/ 180 w 211"/>
                <a:gd name="T87" fmla="*/ 177 h 210"/>
                <a:gd name="T88" fmla="*/ 166 w 211"/>
                <a:gd name="T89" fmla="*/ 191 h 210"/>
                <a:gd name="T90" fmla="*/ 160 w 211"/>
                <a:gd name="T91" fmla="*/ 192 h 210"/>
                <a:gd name="T92" fmla="*/ 144 w 211"/>
                <a:gd name="T93" fmla="*/ 203 h 210"/>
                <a:gd name="T94" fmla="*/ 138 w 211"/>
                <a:gd name="T95" fmla="*/ 203 h 210"/>
                <a:gd name="T96" fmla="*/ 120 w 211"/>
                <a:gd name="T97" fmla="*/ 210 h 210"/>
                <a:gd name="T98" fmla="*/ 114 w 211"/>
                <a:gd name="T99" fmla="*/ 208 h 210"/>
                <a:gd name="T100" fmla="*/ 94 w 211"/>
                <a:gd name="T101" fmla="*/ 210 h 210"/>
                <a:gd name="T102" fmla="*/ 89 w 211"/>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10">
                  <a:moveTo>
                    <a:pt x="72" y="203"/>
                  </a:moveTo>
                  <a:lnTo>
                    <a:pt x="69" y="204"/>
                  </a:lnTo>
                  <a:lnTo>
                    <a:pt x="66" y="203"/>
                  </a:lnTo>
                  <a:lnTo>
                    <a:pt x="65" y="200"/>
                  </a:lnTo>
                  <a:lnTo>
                    <a:pt x="50" y="192"/>
                  </a:lnTo>
                  <a:lnTo>
                    <a:pt x="47" y="193"/>
                  </a:lnTo>
                  <a:lnTo>
                    <a:pt x="44" y="191"/>
                  </a:lnTo>
                  <a:lnTo>
                    <a:pt x="43" y="188"/>
                  </a:lnTo>
                  <a:lnTo>
                    <a:pt x="30" y="177"/>
                  </a:lnTo>
                  <a:lnTo>
                    <a:pt x="27" y="177"/>
                  </a:lnTo>
                  <a:lnTo>
                    <a:pt x="25" y="174"/>
                  </a:lnTo>
                  <a:lnTo>
                    <a:pt x="25" y="171"/>
                  </a:lnTo>
                  <a:lnTo>
                    <a:pt x="16" y="157"/>
                  </a:lnTo>
                  <a:lnTo>
                    <a:pt x="12" y="156"/>
                  </a:lnTo>
                  <a:lnTo>
                    <a:pt x="11" y="153"/>
                  </a:lnTo>
                  <a:lnTo>
                    <a:pt x="12" y="150"/>
                  </a:lnTo>
                  <a:lnTo>
                    <a:pt x="6" y="134"/>
                  </a:lnTo>
                  <a:lnTo>
                    <a:pt x="3" y="132"/>
                  </a:lnTo>
                  <a:lnTo>
                    <a:pt x="2" y="129"/>
                  </a:lnTo>
                  <a:lnTo>
                    <a:pt x="4" y="126"/>
                  </a:lnTo>
                  <a:lnTo>
                    <a:pt x="2" y="109"/>
                  </a:lnTo>
                  <a:lnTo>
                    <a:pt x="0" y="107"/>
                  </a:lnTo>
                  <a:lnTo>
                    <a:pt x="0" y="104"/>
                  </a:lnTo>
                  <a:lnTo>
                    <a:pt x="2" y="101"/>
                  </a:lnTo>
                  <a:lnTo>
                    <a:pt x="4" y="84"/>
                  </a:lnTo>
                  <a:lnTo>
                    <a:pt x="2" y="82"/>
                  </a:lnTo>
                  <a:lnTo>
                    <a:pt x="3" y="78"/>
                  </a:lnTo>
                  <a:lnTo>
                    <a:pt x="6" y="77"/>
                  </a:lnTo>
                  <a:lnTo>
                    <a:pt x="12" y="61"/>
                  </a:lnTo>
                  <a:lnTo>
                    <a:pt x="11" y="58"/>
                  </a:lnTo>
                  <a:lnTo>
                    <a:pt x="12" y="55"/>
                  </a:lnTo>
                  <a:lnTo>
                    <a:pt x="16" y="54"/>
                  </a:lnTo>
                  <a:lnTo>
                    <a:pt x="25" y="40"/>
                  </a:lnTo>
                  <a:lnTo>
                    <a:pt x="25" y="36"/>
                  </a:lnTo>
                  <a:lnTo>
                    <a:pt x="27" y="34"/>
                  </a:lnTo>
                  <a:lnTo>
                    <a:pt x="30" y="34"/>
                  </a:lnTo>
                  <a:lnTo>
                    <a:pt x="43" y="23"/>
                  </a:lnTo>
                  <a:lnTo>
                    <a:pt x="44" y="19"/>
                  </a:lnTo>
                  <a:lnTo>
                    <a:pt x="47" y="17"/>
                  </a:lnTo>
                  <a:lnTo>
                    <a:pt x="50" y="18"/>
                  </a:lnTo>
                  <a:lnTo>
                    <a:pt x="65" y="10"/>
                  </a:lnTo>
                  <a:lnTo>
                    <a:pt x="66" y="7"/>
                  </a:lnTo>
                  <a:lnTo>
                    <a:pt x="69" y="6"/>
                  </a:lnTo>
                  <a:lnTo>
                    <a:pt x="72" y="7"/>
                  </a:lnTo>
                  <a:lnTo>
                    <a:pt x="89" y="3"/>
                  </a:lnTo>
                  <a:lnTo>
                    <a:pt x="91" y="1"/>
                  </a:lnTo>
                  <a:lnTo>
                    <a:pt x="94" y="0"/>
                  </a:lnTo>
                  <a:lnTo>
                    <a:pt x="97" y="2"/>
                  </a:lnTo>
                  <a:lnTo>
                    <a:pt x="114" y="2"/>
                  </a:lnTo>
                  <a:lnTo>
                    <a:pt x="116" y="0"/>
                  </a:lnTo>
                  <a:lnTo>
                    <a:pt x="120" y="1"/>
                  </a:lnTo>
                  <a:lnTo>
                    <a:pt x="122" y="3"/>
                  </a:lnTo>
                  <a:lnTo>
                    <a:pt x="138" y="7"/>
                  </a:lnTo>
                  <a:lnTo>
                    <a:pt x="141" y="6"/>
                  </a:lnTo>
                  <a:lnTo>
                    <a:pt x="144" y="7"/>
                  </a:lnTo>
                  <a:lnTo>
                    <a:pt x="145" y="10"/>
                  </a:lnTo>
                  <a:lnTo>
                    <a:pt x="160" y="18"/>
                  </a:lnTo>
                  <a:lnTo>
                    <a:pt x="164" y="17"/>
                  </a:lnTo>
                  <a:lnTo>
                    <a:pt x="166" y="19"/>
                  </a:lnTo>
                  <a:lnTo>
                    <a:pt x="167" y="23"/>
                  </a:lnTo>
                  <a:lnTo>
                    <a:pt x="180" y="34"/>
                  </a:lnTo>
                  <a:lnTo>
                    <a:pt x="183" y="34"/>
                  </a:lnTo>
                  <a:lnTo>
                    <a:pt x="185" y="36"/>
                  </a:lnTo>
                  <a:lnTo>
                    <a:pt x="185" y="40"/>
                  </a:lnTo>
                  <a:lnTo>
                    <a:pt x="195" y="54"/>
                  </a:lnTo>
                  <a:lnTo>
                    <a:pt x="198" y="55"/>
                  </a:lnTo>
                  <a:lnTo>
                    <a:pt x="199" y="58"/>
                  </a:lnTo>
                  <a:lnTo>
                    <a:pt x="198" y="61"/>
                  </a:lnTo>
                  <a:lnTo>
                    <a:pt x="204" y="77"/>
                  </a:lnTo>
                  <a:lnTo>
                    <a:pt x="207" y="78"/>
                  </a:lnTo>
                  <a:lnTo>
                    <a:pt x="208" y="82"/>
                  </a:lnTo>
                  <a:lnTo>
                    <a:pt x="206" y="84"/>
                  </a:lnTo>
                  <a:lnTo>
                    <a:pt x="208" y="101"/>
                  </a:lnTo>
                  <a:lnTo>
                    <a:pt x="211" y="104"/>
                  </a:lnTo>
                  <a:lnTo>
                    <a:pt x="211" y="107"/>
                  </a:lnTo>
                  <a:lnTo>
                    <a:pt x="208" y="109"/>
                  </a:lnTo>
                  <a:lnTo>
                    <a:pt x="206" y="126"/>
                  </a:lnTo>
                  <a:lnTo>
                    <a:pt x="208" y="129"/>
                  </a:lnTo>
                  <a:lnTo>
                    <a:pt x="207" y="132"/>
                  </a:lnTo>
                  <a:lnTo>
                    <a:pt x="204" y="134"/>
                  </a:lnTo>
                  <a:lnTo>
                    <a:pt x="198" y="150"/>
                  </a:lnTo>
                  <a:lnTo>
                    <a:pt x="199" y="153"/>
                  </a:lnTo>
                  <a:lnTo>
                    <a:pt x="198" y="156"/>
                  </a:lnTo>
                  <a:lnTo>
                    <a:pt x="195" y="157"/>
                  </a:lnTo>
                  <a:lnTo>
                    <a:pt x="185" y="171"/>
                  </a:lnTo>
                  <a:lnTo>
                    <a:pt x="185" y="174"/>
                  </a:lnTo>
                  <a:lnTo>
                    <a:pt x="183" y="177"/>
                  </a:lnTo>
                  <a:lnTo>
                    <a:pt x="180" y="177"/>
                  </a:lnTo>
                  <a:lnTo>
                    <a:pt x="167" y="188"/>
                  </a:lnTo>
                  <a:lnTo>
                    <a:pt x="166" y="191"/>
                  </a:lnTo>
                  <a:lnTo>
                    <a:pt x="164" y="193"/>
                  </a:lnTo>
                  <a:lnTo>
                    <a:pt x="160" y="192"/>
                  </a:lnTo>
                  <a:lnTo>
                    <a:pt x="145" y="200"/>
                  </a:lnTo>
                  <a:lnTo>
                    <a:pt x="144" y="203"/>
                  </a:lnTo>
                  <a:lnTo>
                    <a:pt x="141" y="204"/>
                  </a:lnTo>
                  <a:lnTo>
                    <a:pt x="138" y="203"/>
                  </a:lnTo>
                  <a:lnTo>
                    <a:pt x="122" y="207"/>
                  </a:lnTo>
                  <a:lnTo>
                    <a:pt x="120" y="210"/>
                  </a:lnTo>
                  <a:lnTo>
                    <a:pt x="116" y="210"/>
                  </a:lnTo>
                  <a:lnTo>
                    <a:pt x="114" y="208"/>
                  </a:lnTo>
                  <a:lnTo>
                    <a:pt x="97" y="208"/>
                  </a:lnTo>
                  <a:lnTo>
                    <a:pt x="94" y="210"/>
                  </a:lnTo>
                  <a:lnTo>
                    <a:pt x="91" y="210"/>
                  </a:lnTo>
                  <a:lnTo>
                    <a:pt x="89" y="207"/>
                  </a:lnTo>
                  <a:lnTo>
                    <a:pt x="72" y="203"/>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6" name="Freeform 7"/>
            <p:cNvSpPr>
              <a:spLocks/>
            </p:cNvSpPr>
            <p:nvPr userDrawn="1"/>
          </p:nvSpPr>
          <p:spPr bwMode="auto">
            <a:xfrm>
              <a:off x="128" y="122"/>
              <a:ext cx="211" cy="210"/>
            </a:xfrm>
            <a:custGeom>
              <a:avLst/>
              <a:gdLst>
                <a:gd name="T0" fmla="*/ 69 w 211"/>
                <a:gd name="T1" fmla="*/ 204 h 210"/>
                <a:gd name="T2" fmla="*/ 65 w 211"/>
                <a:gd name="T3" fmla="*/ 200 h 210"/>
                <a:gd name="T4" fmla="*/ 47 w 211"/>
                <a:gd name="T5" fmla="*/ 193 h 210"/>
                <a:gd name="T6" fmla="*/ 43 w 211"/>
                <a:gd name="T7" fmla="*/ 188 h 210"/>
                <a:gd name="T8" fmla="*/ 27 w 211"/>
                <a:gd name="T9" fmla="*/ 177 h 210"/>
                <a:gd name="T10" fmla="*/ 25 w 211"/>
                <a:gd name="T11" fmla="*/ 171 h 210"/>
                <a:gd name="T12" fmla="*/ 12 w 211"/>
                <a:gd name="T13" fmla="*/ 156 h 210"/>
                <a:gd name="T14" fmla="*/ 12 w 211"/>
                <a:gd name="T15" fmla="*/ 150 h 210"/>
                <a:gd name="T16" fmla="*/ 3 w 211"/>
                <a:gd name="T17" fmla="*/ 132 h 210"/>
                <a:gd name="T18" fmla="*/ 4 w 211"/>
                <a:gd name="T19" fmla="*/ 126 h 210"/>
                <a:gd name="T20" fmla="*/ 0 w 211"/>
                <a:gd name="T21" fmla="*/ 107 h 210"/>
                <a:gd name="T22" fmla="*/ 2 w 211"/>
                <a:gd name="T23" fmla="*/ 101 h 210"/>
                <a:gd name="T24" fmla="*/ 2 w 211"/>
                <a:gd name="T25" fmla="*/ 82 h 210"/>
                <a:gd name="T26" fmla="*/ 6 w 211"/>
                <a:gd name="T27" fmla="*/ 77 h 210"/>
                <a:gd name="T28" fmla="*/ 11 w 211"/>
                <a:gd name="T29" fmla="*/ 58 h 210"/>
                <a:gd name="T30" fmla="*/ 16 w 211"/>
                <a:gd name="T31" fmla="*/ 54 h 210"/>
                <a:gd name="T32" fmla="*/ 25 w 211"/>
                <a:gd name="T33" fmla="*/ 36 h 210"/>
                <a:gd name="T34" fmla="*/ 30 w 211"/>
                <a:gd name="T35" fmla="*/ 34 h 210"/>
                <a:gd name="T36" fmla="*/ 44 w 211"/>
                <a:gd name="T37" fmla="*/ 19 h 210"/>
                <a:gd name="T38" fmla="*/ 50 w 211"/>
                <a:gd name="T39" fmla="*/ 18 h 210"/>
                <a:gd name="T40" fmla="*/ 66 w 211"/>
                <a:gd name="T41" fmla="*/ 7 h 210"/>
                <a:gd name="T42" fmla="*/ 72 w 211"/>
                <a:gd name="T43" fmla="*/ 7 h 210"/>
                <a:gd name="T44" fmla="*/ 91 w 211"/>
                <a:gd name="T45" fmla="*/ 1 h 210"/>
                <a:gd name="T46" fmla="*/ 97 w 211"/>
                <a:gd name="T47" fmla="*/ 2 h 210"/>
                <a:gd name="T48" fmla="*/ 116 w 211"/>
                <a:gd name="T49" fmla="*/ 0 h 210"/>
                <a:gd name="T50" fmla="*/ 122 w 211"/>
                <a:gd name="T51" fmla="*/ 3 h 210"/>
                <a:gd name="T52" fmla="*/ 141 w 211"/>
                <a:gd name="T53" fmla="*/ 6 h 210"/>
                <a:gd name="T54" fmla="*/ 145 w 211"/>
                <a:gd name="T55" fmla="*/ 10 h 210"/>
                <a:gd name="T56" fmla="*/ 164 w 211"/>
                <a:gd name="T57" fmla="*/ 17 h 210"/>
                <a:gd name="T58" fmla="*/ 167 w 211"/>
                <a:gd name="T59" fmla="*/ 23 h 210"/>
                <a:gd name="T60" fmla="*/ 183 w 211"/>
                <a:gd name="T61" fmla="*/ 34 h 210"/>
                <a:gd name="T62" fmla="*/ 185 w 211"/>
                <a:gd name="T63" fmla="*/ 40 h 210"/>
                <a:gd name="T64" fmla="*/ 198 w 211"/>
                <a:gd name="T65" fmla="*/ 55 h 210"/>
                <a:gd name="T66" fmla="*/ 198 w 211"/>
                <a:gd name="T67" fmla="*/ 61 h 210"/>
                <a:gd name="T68" fmla="*/ 207 w 211"/>
                <a:gd name="T69" fmla="*/ 78 h 210"/>
                <a:gd name="T70" fmla="*/ 206 w 211"/>
                <a:gd name="T71" fmla="*/ 84 h 210"/>
                <a:gd name="T72" fmla="*/ 211 w 211"/>
                <a:gd name="T73" fmla="*/ 104 h 210"/>
                <a:gd name="T74" fmla="*/ 208 w 211"/>
                <a:gd name="T75" fmla="*/ 109 h 210"/>
                <a:gd name="T76" fmla="*/ 208 w 211"/>
                <a:gd name="T77" fmla="*/ 129 h 210"/>
                <a:gd name="T78" fmla="*/ 204 w 211"/>
                <a:gd name="T79" fmla="*/ 134 h 210"/>
                <a:gd name="T80" fmla="*/ 199 w 211"/>
                <a:gd name="T81" fmla="*/ 153 h 210"/>
                <a:gd name="T82" fmla="*/ 195 w 211"/>
                <a:gd name="T83" fmla="*/ 157 h 210"/>
                <a:gd name="T84" fmla="*/ 185 w 211"/>
                <a:gd name="T85" fmla="*/ 174 h 210"/>
                <a:gd name="T86" fmla="*/ 180 w 211"/>
                <a:gd name="T87" fmla="*/ 177 h 210"/>
                <a:gd name="T88" fmla="*/ 166 w 211"/>
                <a:gd name="T89" fmla="*/ 191 h 210"/>
                <a:gd name="T90" fmla="*/ 160 w 211"/>
                <a:gd name="T91" fmla="*/ 192 h 210"/>
                <a:gd name="T92" fmla="*/ 144 w 211"/>
                <a:gd name="T93" fmla="*/ 203 h 210"/>
                <a:gd name="T94" fmla="*/ 138 w 211"/>
                <a:gd name="T95" fmla="*/ 203 h 210"/>
                <a:gd name="T96" fmla="*/ 120 w 211"/>
                <a:gd name="T97" fmla="*/ 210 h 210"/>
                <a:gd name="T98" fmla="*/ 114 w 211"/>
                <a:gd name="T99" fmla="*/ 208 h 210"/>
                <a:gd name="T100" fmla="*/ 94 w 211"/>
                <a:gd name="T101" fmla="*/ 210 h 210"/>
                <a:gd name="T102" fmla="*/ 89 w 211"/>
                <a:gd name="T103"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 h="210">
                  <a:moveTo>
                    <a:pt x="72" y="203"/>
                  </a:moveTo>
                  <a:lnTo>
                    <a:pt x="69" y="204"/>
                  </a:lnTo>
                  <a:lnTo>
                    <a:pt x="66" y="203"/>
                  </a:lnTo>
                  <a:lnTo>
                    <a:pt x="65" y="200"/>
                  </a:lnTo>
                  <a:lnTo>
                    <a:pt x="50" y="192"/>
                  </a:lnTo>
                  <a:lnTo>
                    <a:pt x="47" y="193"/>
                  </a:lnTo>
                  <a:lnTo>
                    <a:pt x="44" y="191"/>
                  </a:lnTo>
                  <a:lnTo>
                    <a:pt x="43" y="188"/>
                  </a:lnTo>
                  <a:lnTo>
                    <a:pt x="30" y="177"/>
                  </a:lnTo>
                  <a:lnTo>
                    <a:pt x="27" y="177"/>
                  </a:lnTo>
                  <a:lnTo>
                    <a:pt x="25" y="174"/>
                  </a:lnTo>
                  <a:lnTo>
                    <a:pt x="25" y="171"/>
                  </a:lnTo>
                  <a:lnTo>
                    <a:pt x="16" y="157"/>
                  </a:lnTo>
                  <a:lnTo>
                    <a:pt x="12" y="156"/>
                  </a:lnTo>
                  <a:lnTo>
                    <a:pt x="11" y="153"/>
                  </a:lnTo>
                  <a:lnTo>
                    <a:pt x="12" y="150"/>
                  </a:lnTo>
                  <a:lnTo>
                    <a:pt x="6" y="134"/>
                  </a:lnTo>
                  <a:lnTo>
                    <a:pt x="3" y="132"/>
                  </a:lnTo>
                  <a:lnTo>
                    <a:pt x="2" y="129"/>
                  </a:lnTo>
                  <a:lnTo>
                    <a:pt x="4" y="126"/>
                  </a:lnTo>
                  <a:lnTo>
                    <a:pt x="2" y="109"/>
                  </a:lnTo>
                  <a:lnTo>
                    <a:pt x="0" y="107"/>
                  </a:lnTo>
                  <a:lnTo>
                    <a:pt x="0" y="104"/>
                  </a:lnTo>
                  <a:lnTo>
                    <a:pt x="2" y="101"/>
                  </a:lnTo>
                  <a:lnTo>
                    <a:pt x="4" y="84"/>
                  </a:lnTo>
                  <a:lnTo>
                    <a:pt x="2" y="82"/>
                  </a:lnTo>
                  <a:lnTo>
                    <a:pt x="3" y="78"/>
                  </a:lnTo>
                  <a:lnTo>
                    <a:pt x="6" y="77"/>
                  </a:lnTo>
                  <a:lnTo>
                    <a:pt x="12" y="61"/>
                  </a:lnTo>
                  <a:lnTo>
                    <a:pt x="11" y="58"/>
                  </a:lnTo>
                  <a:lnTo>
                    <a:pt x="12" y="55"/>
                  </a:lnTo>
                  <a:lnTo>
                    <a:pt x="16" y="54"/>
                  </a:lnTo>
                  <a:lnTo>
                    <a:pt x="25" y="40"/>
                  </a:lnTo>
                  <a:lnTo>
                    <a:pt x="25" y="36"/>
                  </a:lnTo>
                  <a:lnTo>
                    <a:pt x="27" y="34"/>
                  </a:lnTo>
                  <a:lnTo>
                    <a:pt x="30" y="34"/>
                  </a:lnTo>
                  <a:lnTo>
                    <a:pt x="43" y="23"/>
                  </a:lnTo>
                  <a:lnTo>
                    <a:pt x="44" y="19"/>
                  </a:lnTo>
                  <a:lnTo>
                    <a:pt x="47" y="17"/>
                  </a:lnTo>
                  <a:lnTo>
                    <a:pt x="50" y="18"/>
                  </a:lnTo>
                  <a:lnTo>
                    <a:pt x="65" y="10"/>
                  </a:lnTo>
                  <a:lnTo>
                    <a:pt x="66" y="7"/>
                  </a:lnTo>
                  <a:lnTo>
                    <a:pt x="69" y="6"/>
                  </a:lnTo>
                  <a:lnTo>
                    <a:pt x="72" y="7"/>
                  </a:lnTo>
                  <a:lnTo>
                    <a:pt x="89" y="3"/>
                  </a:lnTo>
                  <a:lnTo>
                    <a:pt x="91" y="1"/>
                  </a:lnTo>
                  <a:lnTo>
                    <a:pt x="94" y="0"/>
                  </a:lnTo>
                  <a:lnTo>
                    <a:pt x="97" y="2"/>
                  </a:lnTo>
                  <a:lnTo>
                    <a:pt x="114" y="2"/>
                  </a:lnTo>
                  <a:lnTo>
                    <a:pt x="116" y="0"/>
                  </a:lnTo>
                  <a:lnTo>
                    <a:pt x="120" y="1"/>
                  </a:lnTo>
                  <a:lnTo>
                    <a:pt x="122" y="3"/>
                  </a:lnTo>
                  <a:lnTo>
                    <a:pt x="138" y="7"/>
                  </a:lnTo>
                  <a:lnTo>
                    <a:pt x="141" y="6"/>
                  </a:lnTo>
                  <a:lnTo>
                    <a:pt x="144" y="7"/>
                  </a:lnTo>
                  <a:lnTo>
                    <a:pt x="145" y="10"/>
                  </a:lnTo>
                  <a:lnTo>
                    <a:pt x="160" y="18"/>
                  </a:lnTo>
                  <a:lnTo>
                    <a:pt x="164" y="17"/>
                  </a:lnTo>
                  <a:lnTo>
                    <a:pt x="166" y="19"/>
                  </a:lnTo>
                  <a:lnTo>
                    <a:pt x="167" y="23"/>
                  </a:lnTo>
                  <a:lnTo>
                    <a:pt x="180" y="34"/>
                  </a:lnTo>
                  <a:lnTo>
                    <a:pt x="183" y="34"/>
                  </a:lnTo>
                  <a:lnTo>
                    <a:pt x="185" y="36"/>
                  </a:lnTo>
                  <a:lnTo>
                    <a:pt x="185" y="40"/>
                  </a:lnTo>
                  <a:lnTo>
                    <a:pt x="195" y="54"/>
                  </a:lnTo>
                  <a:lnTo>
                    <a:pt x="198" y="55"/>
                  </a:lnTo>
                  <a:lnTo>
                    <a:pt x="199" y="58"/>
                  </a:lnTo>
                  <a:lnTo>
                    <a:pt x="198" y="61"/>
                  </a:lnTo>
                  <a:lnTo>
                    <a:pt x="204" y="77"/>
                  </a:lnTo>
                  <a:lnTo>
                    <a:pt x="207" y="78"/>
                  </a:lnTo>
                  <a:lnTo>
                    <a:pt x="208" y="82"/>
                  </a:lnTo>
                  <a:lnTo>
                    <a:pt x="206" y="84"/>
                  </a:lnTo>
                  <a:lnTo>
                    <a:pt x="208" y="101"/>
                  </a:lnTo>
                  <a:lnTo>
                    <a:pt x="211" y="104"/>
                  </a:lnTo>
                  <a:lnTo>
                    <a:pt x="211" y="107"/>
                  </a:lnTo>
                  <a:lnTo>
                    <a:pt x="208" y="109"/>
                  </a:lnTo>
                  <a:lnTo>
                    <a:pt x="206" y="126"/>
                  </a:lnTo>
                  <a:lnTo>
                    <a:pt x="208" y="129"/>
                  </a:lnTo>
                  <a:lnTo>
                    <a:pt x="207" y="132"/>
                  </a:lnTo>
                  <a:lnTo>
                    <a:pt x="204" y="134"/>
                  </a:lnTo>
                  <a:lnTo>
                    <a:pt x="198" y="150"/>
                  </a:lnTo>
                  <a:lnTo>
                    <a:pt x="199" y="153"/>
                  </a:lnTo>
                  <a:lnTo>
                    <a:pt x="198" y="156"/>
                  </a:lnTo>
                  <a:lnTo>
                    <a:pt x="195" y="157"/>
                  </a:lnTo>
                  <a:lnTo>
                    <a:pt x="185" y="171"/>
                  </a:lnTo>
                  <a:lnTo>
                    <a:pt x="185" y="174"/>
                  </a:lnTo>
                  <a:lnTo>
                    <a:pt x="183" y="177"/>
                  </a:lnTo>
                  <a:lnTo>
                    <a:pt x="180" y="177"/>
                  </a:lnTo>
                  <a:lnTo>
                    <a:pt x="167" y="188"/>
                  </a:lnTo>
                  <a:lnTo>
                    <a:pt x="166" y="191"/>
                  </a:lnTo>
                  <a:lnTo>
                    <a:pt x="164" y="193"/>
                  </a:lnTo>
                  <a:lnTo>
                    <a:pt x="160" y="192"/>
                  </a:lnTo>
                  <a:lnTo>
                    <a:pt x="145" y="200"/>
                  </a:lnTo>
                  <a:lnTo>
                    <a:pt x="144" y="203"/>
                  </a:lnTo>
                  <a:lnTo>
                    <a:pt x="141" y="204"/>
                  </a:lnTo>
                  <a:lnTo>
                    <a:pt x="138" y="203"/>
                  </a:lnTo>
                  <a:lnTo>
                    <a:pt x="122" y="207"/>
                  </a:lnTo>
                  <a:lnTo>
                    <a:pt x="120" y="210"/>
                  </a:lnTo>
                  <a:lnTo>
                    <a:pt x="116" y="210"/>
                  </a:lnTo>
                  <a:lnTo>
                    <a:pt x="114" y="208"/>
                  </a:lnTo>
                  <a:lnTo>
                    <a:pt x="97" y="208"/>
                  </a:lnTo>
                  <a:lnTo>
                    <a:pt x="94" y="210"/>
                  </a:lnTo>
                  <a:lnTo>
                    <a:pt x="91" y="210"/>
                  </a:lnTo>
                  <a:lnTo>
                    <a:pt x="89" y="2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17" name="Freeform 8"/>
            <p:cNvSpPr>
              <a:spLocks/>
            </p:cNvSpPr>
            <p:nvPr userDrawn="1"/>
          </p:nvSpPr>
          <p:spPr bwMode="auto">
            <a:xfrm>
              <a:off x="250" y="124"/>
              <a:ext cx="13" cy="17"/>
            </a:xfrm>
            <a:custGeom>
              <a:avLst/>
              <a:gdLst>
                <a:gd name="T0" fmla="*/ 8 w 69"/>
                <a:gd name="T1" fmla="*/ 57 h 84"/>
                <a:gd name="T2" fmla="*/ 24 w 69"/>
                <a:gd name="T3" fmla="*/ 64 h 84"/>
                <a:gd name="T4" fmla="*/ 38 w 69"/>
                <a:gd name="T5" fmla="*/ 59 h 84"/>
                <a:gd name="T6" fmla="*/ 24 w 69"/>
                <a:gd name="T7" fmla="*/ 45 h 84"/>
                <a:gd name="T8" fmla="*/ 12 w 69"/>
                <a:gd name="T9" fmla="*/ 19 h 84"/>
                <a:gd name="T10" fmla="*/ 47 w 69"/>
                <a:gd name="T11" fmla="*/ 4 h 84"/>
                <a:gd name="T12" fmla="*/ 69 w 69"/>
                <a:gd name="T13" fmla="*/ 14 h 84"/>
                <a:gd name="T14" fmla="*/ 61 w 69"/>
                <a:gd name="T15" fmla="*/ 26 h 84"/>
                <a:gd name="T16" fmla="*/ 46 w 69"/>
                <a:gd name="T17" fmla="*/ 19 h 84"/>
                <a:gd name="T18" fmla="*/ 31 w 69"/>
                <a:gd name="T19" fmla="*/ 24 h 84"/>
                <a:gd name="T20" fmla="*/ 40 w 69"/>
                <a:gd name="T21" fmla="*/ 34 h 84"/>
                <a:gd name="T22" fmla="*/ 59 w 69"/>
                <a:gd name="T23" fmla="*/ 62 h 84"/>
                <a:gd name="T24" fmla="*/ 22 w 69"/>
                <a:gd name="T25" fmla="*/ 80 h 84"/>
                <a:gd name="T26" fmla="*/ 0 w 69"/>
                <a:gd name="T27" fmla="*/ 70 h 84"/>
                <a:gd name="T28" fmla="*/ 8 w 69"/>
                <a:gd name="T29" fmla="*/ 5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84">
                  <a:moveTo>
                    <a:pt x="8" y="57"/>
                  </a:moveTo>
                  <a:cubicBezTo>
                    <a:pt x="12" y="59"/>
                    <a:pt x="19" y="63"/>
                    <a:pt x="24" y="64"/>
                  </a:cubicBezTo>
                  <a:cubicBezTo>
                    <a:pt x="30" y="66"/>
                    <a:pt x="37" y="66"/>
                    <a:pt x="38" y="59"/>
                  </a:cubicBezTo>
                  <a:cubicBezTo>
                    <a:pt x="40" y="52"/>
                    <a:pt x="32" y="50"/>
                    <a:pt x="24" y="45"/>
                  </a:cubicBezTo>
                  <a:cubicBezTo>
                    <a:pt x="16" y="40"/>
                    <a:pt x="8" y="34"/>
                    <a:pt x="12" y="19"/>
                  </a:cubicBezTo>
                  <a:cubicBezTo>
                    <a:pt x="15" y="4"/>
                    <a:pt x="33" y="0"/>
                    <a:pt x="47" y="4"/>
                  </a:cubicBezTo>
                  <a:cubicBezTo>
                    <a:pt x="55" y="6"/>
                    <a:pt x="62" y="9"/>
                    <a:pt x="69" y="14"/>
                  </a:cubicBezTo>
                  <a:cubicBezTo>
                    <a:pt x="61" y="26"/>
                    <a:pt x="61" y="26"/>
                    <a:pt x="61" y="26"/>
                  </a:cubicBezTo>
                  <a:cubicBezTo>
                    <a:pt x="56" y="23"/>
                    <a:pt x="50" y="20"/>
                    <a:pt x="46" y="19"/>
                  </a:cubicBezTo>
                  <a:cubicBezTo>
                    <a:pt x="37" y="17"/>
                    <a:pt x="32" y="20"/>
                    <a:pt x="31" y="24"/>
                  </a:cubicBezTo>
                  <a:cubicBezTo>
                    <a:pt x="31" y="27"/>
                    <a:pt x="32" y="30"/>
                    <a:pt x="40" y="34"/>
                  </a:cubicBezTo>
                  <a:cubicBezTo>
                    <a:pt x="58" y="43"/>
                    <a:pt x="61" y="52"/>
                    <a:pt x="59" y="62"/>
                  </a:cubicBezTo>
                  <a:cubicBezTo>
                    <a:pt x="54" y="80"/>
                    <a:pt x="38" y="84"/>
                    <a:pt x="22" y="80"/>
                  </a:cubicBezTo>
                  <a:cubicBezTo>
                    <a:pt x="14" y="78"/>
                    <a:pt x="6" y="74"/>
                    <a:pt x="0" y="70"/>
                  </a:cubicBezTo>
                  <a:lnTo>
                    <a:pt x="8" y="57"/>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8" name="Freeform 9"/>
            <p:cNvSpPr>
              <a:spLocks noEditPoints="1"/>
            </p:cNvSpPr>
            <p:nvPr userDrawn="1"/>
          </p:nvSpPr>
          <p:spPr bwMode="auto">
            <a:xfrm>
              <a:off x="269" y="131"/>
              <a:ext cx="19" cy="19"/>
            </a:xfrm>
            <a:custGeom>
              <a:avLst/>
              <a:gdLst>
                <a:gd name="T0" fmla="*/ 65 w 93"/>
                <a:gd name="T1" fmla="*/ 12 h 95"/>
                <a:gd name="T2" fmla="*/ 83 w 93"/>
                <a:gd name="T3" fmla="*/ 66 h 95"/>
                <a:gd name="T4" fmla="*/ 28 w 93"/>
                <a:gd name="T5" fmla="*/ 83 h 95"/>
                <a:gd name="T6" fmla="*/ 11 w 93"/>
                <a:gd name="T7" fmla="*/ 28 h 95"/>
                <a:gd name="T8" fmla="*/ 65 w 93"/>
                <a:gd name="T9" fmla="*/ 12 h 95"/>
                <a:gd name="T10" fmla="*/ 36 w 93"/>
                <a:gd name="T11" fmla="*/ 69 h 95"/>
                <a:gd name="T12" fmla="*/ 65 w 93"/>
                <a:gd name="T13" fmla="*/ 57 h 95"/>
                <a:gd name="T14" fmla="*/ 58 w 93"/>
                <a:gd name="T15" fmla="*/ 26 h 95"/>
                <a:gd name="T16" fmla="*/ 29 w 93"/>
                <a:gd name="T17" fmla="*/ 38 h 95"/>
                <a:gd name="T18" fmla="*/ 36 w 93"/>
                <a:gd name="T1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5">
                  <a:moveTo>
                    <a:pt x="65" y="12"/>
                  </a:moveTo>
                  <a:cubicBezTo>
                    <a:pt x="88" y="24"/>
                    <a:pt x="93" y="47"/>
                    <a:pt x="83" y="66"/>
                  </a:cubicBezTo>
                  <a:cubicBezTo>
                    <a:pt x="73" y="86"/>
                    <a:pt x="51" y="95"/>
                    <a:pt x="28" y="83"/>
                  </a:cubicBezTo>
                  <a:cubicBezTo>
                    <a:pt x="5" y="71"/>
                    <a:pt x="0" y="48"/>
                    <a:pt x="11" y="28"/>
                  </a:cubicBezTo>
                  <a:cubicBezTo>
                    <a:pt x="21" y="9"/>
                    <a:pt x="43" y="0"/>
                    <a:pt x="65" y="12"/>
                  </a:cubicBezTo>
                  <a:close/>
                  <a:moveTo>
                    <a:pt x="36" y="69"/>
                  </a:moveTo>
                  <a:cubicBezTo>
                    <a:pt x="46" y="74"/>
                    <a:pt x="57" y="71"/>
                    <a:pt x="65" y="57"/>
                  </a:cubicBezTo>
                  <a:cubicBezTo>
                    <a:pt x="73" y="42"/>
                    <a:pt x="68" y="31"/>
                    <a:pt x="58" y="26"/>
                  </a:cubicBezTo>
                  <a:cubicBezTo>
                    <a:pt x="48" y="20"/>
                    <a:pt x="36" y="23"/>
                    <a:pt x="29" y="38"/>
                  </a:cubicBezTo>
                  <a:cubicBezTo>
                    <a:pt x="21" y="52"/>
                    <a:pt x="26" y="63"/>
                    <a:pt x="36" y="69"/>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19" name="Freeform 10"/>
            <p:cNvSpPr>
              <a:spLocks/>
            </p:cNvSpPr>
            <p:nvPr userDrawn="1"/>
          </p:nvSpPr>
          <p:spPr bwMode="auto">
            <a:xfrm>
              <a:off x="290" y="145"/>
              <a:ext cx="13" cy="18"/>
            </a:xfrm>
            <a:custGeom>
              <a:avLst/>
              <a:gdLst>
                <a:gd name="T0" fmla="*/ 49 w 65"/>
                <a:gd name="T1" fmla="*/ 0 h 94"/>
                <a:gd name="T2" fmla="*/ 0 w 65"/>
                <a:gd name="T3" fmla="*/ 61 h 94"/>
                <a:gd name="T4" fmla="*/ 37 w 65"/>
                <a:gd name="T5" fmla="*/ 94 h 94"/>
                <a:gd name="T6" fmla="*/ 49 w 65"/>
                <a:gd name="T7" fmla="*/ 82 h 94"/>
                <a:gd name="T8" fmla="*/ 25 w 65"/>
                <a:gd name="T9" fmla="*/ 60 h 94"/>
                <a:gd name="T10" fmla="*/ 65 w 65"/>
                <a:gd name="T11" fmla="*/ 14 h 94"/>
              </a:gdLst>
              <a:ahLst/>
              <a:cxnLst>
                <a:cxn ang="0">
                  <a:pos x="T0" y="T1"/>
                </a:cxn>
                <a:cxn ang="0">
                  <a:pos x="T2" y="T3"/>
                </a:cxn>
                <a:cxn ang="0">
                  <a:pos x="T4" y="T5"/>
                </a:cxn>
                <a:cxn ang="0">
                  <a:pos x="T6" y="T7"/>
                </a:cxn>
                <a:cxn ang="0">
                  <a:pos x="T8" y="T9"/>
                </a:cxn>
                <a:cxn ang="0">
                  <a:pos x="T10" y="T11"/>
                </a:cxn>
              </a:cxnLst>
              <a:rect l="0" t="0" r="r" b="b"/>
              <a:pathLst>
                <a:path w="65" h="94">
                  <a:moveTo>
                    <a:pt x="49" y="0"/>
                  </a:moveTo>
                  <a:cubicBezTo>
                    <a:pt x="0" y="61"/>
                    <a:pt x="0" y="61"/>
                    <a:pt x="0" y="61"/>
                  </a:cubicBezTo>
                  <a:cubicBezTo>
                    <a:pt x="13" y="71"/>
                    <a:pt x="25" y="82"/>
                    <a:pt x="37" y="94"/>
                  </a:cubicBezTo>
                  <a:cubicBezTo>
                    <a:pt x="49" y="82"/>
                    <a:pt x="49" y="82"/>
                    <a:pt x="49" y="82"/>
                  </a:cubicBezTo>
                  <a:cubicBezTo>
                    <a:pt x="41" y="74"/>
                    <a:pt x="33" y="67"/>
                    <a:pt x="25" y="60"/>
                  </a:cubicBezTo>
                  <a:cubicBezTo>
                    <a:pt x="65" y="14"/>
                    <a:pt x="65" y="14"/>
                    <a:pt x="65" y="1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0" name="Freeform 11"/>
            <p:cNvSpPr>
              <a:spLocks/>
            </p:cNvSpPr>
            <p:nvPr userDrawn="1"/>
          </p:nvSpPr>
          <p:spPr bwMode="auto">
            <a:xfrm>
              <a:off x="290" y="145"/>
              <a:ext cx="13" cy="18"/>
            </a:xfrm>
            <a:custGeom>
              <a:avLst/>
              <a:gdLst>
                <a:gd name="T0" fmla="*/ 49 w 65"/>
                <a:gd name="T1" fmla="*/ 0 h 94"/>
                <a:gd name="T2" fmla="*/ 0 w 65"/>
                <a:gd name="T3" fmla="*/ 61 h 94"/>
                <a:gd name="T4" fmla="*/ 37 w 65"/>
                <a:gd name="T5" fmla="*/ 94 h 94"/>
                <a:gd name="T6" fmla="*/ 49 w 65"/>
                <a:gd name="T7" fmla="*/ 82 h 94"/>
                <a:gd name="T8" fmla="*/ 25 w 65"/>
                <a:gd name="T9" fmla="*/ 60 h 94"/>
                <a:gd name="T10" fmla="*/ 65 w 65"/>
                <a:gd name="T11" fmla="*/ 14 h 94"/>
              </a:gdLst>
              <a:ahLst/>
              <a:cxnLst>
                <a:cxn ang="0">
                  <a:pos x="T0" y="T1"/>
                </a:cxn>
                <a:cxn ang="0">
                  <a:pos x="T2" y="T3"/>
                </a:cxn>
                <a:cxn ang="0">
                  <a:pos x="T4" y="T5"/>
                </a:cxn>
                <a:cxn ang="0">
                  <a:pos x="T6" y="T7"/>
                </a:cxn>
                <a:cxn ang="0">
                  <a:pos x="T8" y="T9"/>
                </a:cxn>
                <a:cxn ang="0">
                  <a:pos x="T10" y="T11"/>
                </a:cxn>
              </a:cxnLst>
              <a:rect l="0" t="0" r="r" b="b"/>
              <a:pathLst>
                <a:path w="65" h="94">
                  <a:moveTo>
                    <a:pt x="49" y="0"/>
                  </a:moveTo>
                  <a:cubicBezTo>
                    <a:pt x="0" y="61"/>
                    <a:pt x="0" y="61"/>
                    <a:pt x="0" y="61"/>
                  </a:cubicBezTo>
                  <a:cubicBezTo>
                    <a:pt x="13" y="71"/>
                    <a:pt x="25" y="82"/>
                    <a:pt x="37" y="94"/>
                  </a:cubicBezTo>
                  <a:cubicBezTo>
                    <a:pt x="49" y="82"/>
                    <a:pt x="49" y="82"/>
                    <a:pt x="49" y="82"/>
                  </a:cubicBezTo>
                  <a:cubicBezTo>
                    <a:pt x="41" y="74"/>
                    <a:pt x="33" y="67"/>
                    <a:pt x="25" y="60"/>
                  </a:cubicBezTo>
                  <a:cubicBezTo>
                    <a:pt x="65" y="14"/>
                    <a:pt x="65" y="14"/>
                    <a:pt x="65" y="1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1" name="Freeform 12"/>
            <p:cNvSpPr>
              <a:spLocks/>
            </p:cNvSpPr>
            <p:nvPr userDrawn="1"/>
          </p:nvSpPr>
          <p:spPr bwMode="auto">
            <a:xfrm>
              <a:off x="317" y="188"/>
              <a:ext cx="16" cy="9"/>
            </a:xfrm>
            <a:custGeom>
              <a:avLst/>
              <a:gdLst>
                <a:gd name="T0" fmla="*/ 80 w 80"/>
                <a:gd name="T1" fmla="*/ 20 h 46"/>
                <a:gd name="T2" fmla="*/ 7 w 80"/>
                <a:gd name="T3" fmla="*/ 46 h 46"/>
                <a:gd name="T4" fmla="*/ 0 w 80"/>
                <a:gd name="T5" fmla="*/ 29 h 46"/>
                <a:gd name="T6" fmla="*/ 73 w 80"/>
                <a:gd name="T7" fmla="*/ 0 h 46"/>
              </a:gdLst>
              <a:ahLst/>
              <a:cxnLst>
                <a:cxn ang="0">
                  <a:pos x="T0" y="T1"/>
                </a:cxn>
                <a:cxn ang="0">
                  <a:pos x="T2" y="T3"/>
                </a:cxn>
                <a:cxn ang="0">
                  <a:pos x="T4" y="T5"/>
                </a:cxn>
                <a:cxn ang="0">
                  <a:pos x="T6" y="T7"/>
                </a:cxn>
              </a:cxnLst>
              <a:rect l="0" t="0" r="r" b="b"/>
              <a:pathLst>
                <a:path w="80" h="46">
                  <a:moveTo>
                    <a:pt x="80" y="20"/>
                  </a:moveTo>
                  <a:cubicBezTo>
                    <a:pt x="7" y="46"/>
                    <a:pt x="7" y="46"/>
                    <a:pt x="7" y="46"/>
                  </a:cubicBezTo>
                  <a:cubicBezTo>
                    <a:pt x="5" y="40"/>
                    <a:pt x="3" y="35"/>
                    <a:pt x="0" y="29"/>
                  </a:cubicBezTo>
                  <a:cubicBezTo>
                    <a:pt x="73" y="0"/>
                    <a:pt x="73" y="0"/>
                    <a:pt x="73" y="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2" name="Freeform 13"/>
            <p:cNvSpPr>
              <a:spLocks/>
            </p:cNvSpPr>
            <p:nvPr userDrawn="1"/>
          </p:nvSpPr>
          <p:spPr bwMode="auto">
            <a:xfrm>
              <a:off x="317" y="188"/>
              <a:ext cx="16" cy="9"/>
            </a:xfrm>
            <a:custGeom>
              <a:avLst/>
              <a:gdLst>
                <a:gd name="T0" fmla="*/ 80 w 80"/>
                <a:gd name="T1" fmla="*/ 20 h 46"/>
                <a:gd name="T2" fmla="*/ 7 w 80"/>
                <a:gd name="T3" fmla="*/ 46 h 46"/>
                <a:gd name="T4" fmla="*/ 0 w 80"/>
                <a:gd name="T5" fmla="*/ 29 h 46"/>
                <a:gd name="T6" fmla="*/ 73 w 80"/>
                <a:gd name="T7" fmla="*/ 0 h 46"/>
              </a:gdLst>
              <a:ahLst/>
              <a:cxnLst>
                <a:cxn ang="0">
                  <a:pos x="T0" y="T1"/>
                </a:cxn>
                <a:cxn ang="0">
                  <a:pos x="T2" y="T3"/>
                </a:cxn>
                <a:cxn ang="0">
                  <a:pos x="T4" y="T5"/>
                </a:cxn>
                <a:cxn ang="0">
                  <a:pos x="T6" y="T7"/>
                </a:cxn>
              </a:cxnLst>
              <a:rect l="0" t="0" r="r" b="b"/>
              <a:pathLst>
                <a:path w="80" h="46">
                  <a:moveTo>
                    <a:pt x="80" y="20"/>
                  </a:moveTo>
                  <a:cubicBezTo>
                    <a:pt x="7" y="46"/>
                    <a:pt x="7" y="46"/>
                    <a:pt x="7" y="46"/>
                  </a:cubicBezTo>
                  <a:cubicBezTo>
                    <a:pt x="5" y="40"/>
                    <a:pt x="3" y="35"/>
                    <a:pt x="0" y="29"/>
                  </a:cubicBezTo>
                  <a:cubicBezTo>
                    <a:pt x="73" y="0"/>
                    <a:pt x="73" y="0"/>
                    <a:pt x="73"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3" name="Freeform 14"/>
            <p:cNvSpPr>
              <a:spLocks/>
            </p:cNvSpPr>
            <p:nvPr userDrawn="1"/>
          </p:nvSpPr>
          <p:spPr bwMode="auto">
            <a:xfrm>
              <a:off x="323" y="207"/>
              <a:ext cx="16" cy="15"/>
            </a:xfrm>
            <a:custGeom>
              <a:avLst/>
              <a:gdLst>
                <a:gd name="T0" fmla="*/ 80 w 82"/>
                <a:gd name="T1" fmla="*/ 58 h 77"/>
                <a:gd name="T2" fmla="*/ 20 w 82"/>
                <a:gd name="T3" fmla="*/ 46 h 77"/>
                <a:gd name="T4" fmla="*/ 20 w 82"/>
                <a:gd name="T5" fmla="*/ 45 h 77"/>
                <a:gd name="T6" fmla="*/ 76 w 82"/>
                <a:gd name="T7" fmla="*/ 20 h 77"/>
                <a:gd name="T8" fmla="*/ 72 w 82"/>
                <a:gd name="T9" fmla="*/ 0 h 77"/>
                <a:gd name="T10" fmla="*/ 0 w 82"/>
                <a:gd name="T11" fmla="*/ 37 h 77"/>
                <a:gd name="T12" fmla="*/ 2 w 82"/>
                <a:gd name="T13" fmla="*/ 59 h 77"/>
                <a:gd name="T14" fmla="*/ 82 w 82"/>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7">
                  <a:moveTo>
                    <a:pt x="80" y="58"/>
                  </a:moveTo>
                  <a:cubicBezTo>
                    <a:pt x="20" y="46"/>
                    <a:pt x="20" y="46"/>
                    <a:pt x="20" y="46"/>
                  </a:cubicBezTo>
                  <a:cubicBezTo>
                    <a:pt x="20" y="45"/>
                    <a:pt x="20" y="45"/>
                    <a:pt x="20" y="45"/>
                  </a:cubicBezTo>
                  <a:cubicBezTo>
                    <a:pt x="76" y="20"/>
                    <a:pt x="76" y="20"/>
                    <a:pt x="76" y="20"/>
                  </a:cubicBezTo>
                  <a:cubicBezTo>
                    <a:pt x="72" y="0"/>
                    <a:pt x="72" y="0"/>
                    <a:pt x="72" y="0"/>
                  </a:cubicBezTo>
                  <a:cubicBezTo>
                    <a:pt x="0" y="37"/>
                    <a:pt x="0" y="37"/>
                    <a:pt x="0" y="37"/>
                  </a:cubicBezTo>
                  <a:cubicBezTo>
                    <a:pt x="1" y="45"/>
                    <a:pt x="1" y="52"/>
                    <a:pt x="2" y="59"/>
                  </a:cubicBezTo>
                  <a:cubicBezTo>
                    <a:pt x="82" y="77"/>
                    <a:pt x="82" y="77"/>
                    <a:pt x="82" y="7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4" name="Freeform 15"/>
            <p:cNvSpPr>
              <a:spLocks/>
            </p:cNvSpPr>
            <p:nvPr userDrawn="1"/>
          </p:nvSpPr>
          <p:spPr bwMode="auto">
            <a:xfrm>
              <a:off x="323" y="207"/>
              <a:ext cx="16" cy="15"/>
            </a:xfrm>
            <a:custGeom>
              <a:avLst/>
              <a:gdLst>
                <a:gd name="T0" fmla="*/ 80 w 82"/>
                <a:gd name="T1" fmla="*/ 58 h 77"/>
                <a:gd name="T2" fmla="*/ 20 w 82"/>
                <a:gd name="T3" fmla="*/ 46 h 77"/>
                <a:gd name="T4" fmla="*/ 20 w 82"/>
                <a:gd name="T5" fmla="*/ 45 h 77"/>
                <a:gd name="T6" fmla="*/ 76 w 82"/>
                <a:gd name="T7" fmla="*/ 20 h 77"/>
                <a:gd name="T8" fmla="*/ 72 w 82"/>
                <a:gd name="T9" fmla="*/ 0 h 77"/>
                <a:gd name="T10" fmla="*/ 0 w 82"/>
                <a:gd name="T11" fmla="*/ 37 h 77"/>
                <a:gd name="T12" fmla="*/ 2 w 82"/>
                <a:gd name="T13" fmla="*/ 59 h 77"/>
                <a:gd name="T14" fmla="*/ 82 w 82"/>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77">
                  <a:moveTo>
                    <a:pt x="80" y="58"/>
                  </a:moveTo>
                  <a:cubicBezTo>
                    <a:pt x="20" y="46"/>
                    <a:pt x="20" y="46"/>
                    <a:pt x="20" y="46"/>
                  </a:cubicBezTo>
                  <a:cubicBezTo>
                    <a:pt x="20" y="45"/>
                    <a:pt x="20" y="45"/>
                    <a:pt x="20" y="45"/>
                  </a:cubicBezTo>
                  <a:cubicBezTo>
                    <a:pt x="76" y="20"/>
                    <a:pt x="76" y="20"/>
                    <a:pt x="76" y="20"/>
                  </a:cubicBezTo>
                  <a:cubicBezTo>
                    <a:pt x="72" y="0"/>
                    <a:pt x="72" y="0"/>
                    <a:pt x="72" y="0"/>
                  </a:cubicBezTo>
                  <a:cubicBezTo>
                    <a:pt x="0" y="37"/>
                    <a:pt x="0" y="37"/>
                    <a:pt x="0" y="37"/>
                  </a:cubicBezTo>
                  <a:cubicBezTo>
                    <a:pt x="1" y="45"/>
                    <a:pt x="1" y="52"/>
                    <a:pt x="2" y="59"/>
                  </a:cubicBezTo>
                  <a:cubicBezTo>
                    <a:pt x="82" y="77"/>
                    <a:pt x="82" y="77"/>
                    <a:pt x="82" y="7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5" name="Freeform 16"/>
            <p:cNvSpPr>
              <a:spLocks/>
            </p:cNvSpPr>
            <p:nvPr userDrawn="1"/>
          </p:nvSpPr>
          <p:spPr bwMode="auto">
            <a:xfrm>
              <a:off x="322" y="233"/>
              <a:ext cx="16" cy="12"/>
            </a:xfrm>
            <a:custGeom>
              <a:avLst/>
              <a:gdLst>
                <a:gd name="T0" fmla="*/ 23 w 82"/>
                <a:gd name="T1" fmla="*/ 7 h 62"/>
                <a:gd name="T2" fmla="*/ 18 w 82"/>
                <a:gd name="T3" fmla="*/ 24 h 62"/>
                <a:gd name="T4" fmla="*/ 25 w 82"/>
                <a:gd name="T5" fmla="*/ 37 h 62"/>
                <a:gd name="T6" fmla="*/ 37 w 82"/>
                <a:gd name="T7" fmla="*/ 21 h 62"/>
                <a:gd name="T8" fmla="*/ 61 w 82"/>
                <a:gd name="T9" fmla="*/ 6 h 62"/>
                <a:gd name="T10" fmla="*/ 81 w 82"/>
                <a:gd name="T11" fmla="*/ 39 h 62"/>
                <a:gd name="T12" fmla="*/ 73 w 82"/>
                <a:gd name="T13" fmla="*/ 62 h 62"/>
                <a:gd name="T14" fmla="*/ 60 w 82"/>
                <a:gd name="T15" fmla="*/ 55 h 62"/>
                <a:gd name="T16" fmla="*/ 65 w 82"/>
                <a:gd name="T17" fmla="*/ 39 h 62"/>
                <a:gd name="T18" fmla="*/ 58 w 82"/>
                <a:gd name="T19" fmla="*/ 26 h 62"/>
                <a:gd name="T20" fmla="*/ 49 w 82"/>
                <a:gd name="T21" fmla="*/ 36 h 62"/>
                <a:gd name="T22" fmla="*/ 24 w 82"/>
                <a:gd name="T23" fmla="*/ 57 h 62"/>
                <a:gd name="T24" fmla="*/ 2 w 82"/>
                <a:gd name="T25" fmla="*/ 23 h 62"/>
                <a:gd name="T26" fmla="*/ 9 w 82"/>
                <a:gd name="T27" fmla="*/ 0 h 62"/>
                <a:gd name="T28" fmla="*/ 23 w 82"/>
                <a:gd name="T29"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62">
                  <a:moveTo>
                    <a:pt x="23" y="7"/>
                  </a:moveTo>
                  <a:cubicBezTo>
                    <a:pt x="21" y="11"/>
                    <a:pt x="18" y="18"/>
                    <a:pt x="18" y="24"/>
                  </a:cubicBezTo>
                  <a:cubicBezTo>
                    <a:pt x="17" y="30"/>
                    <a:pt x="17" y="36"/>
                    <a:pt x="25" y="37"/>
                  </a:cubicBezTo>
                  <a:cubicBezTo>
                    <a:pt x="31" y="38"/>
                    <a:pt x="33" y="29"/>
                    <a:pt x="37" y="21"/>
                  </a:cubicBezTo>
                  <a:cubicBezTo>
                    <a:pt x="41" y="12"/>
                    <a:pt x="46" y="4"/>
                    <a:pt x="61" y="6"/>
                  </a:cubicBezTo>
                  <a:cubicBezTo>
                    <a:pt x="77" y="7"/>
                    <a:pt x="82" y="25"/>
                    <a:pt x="81" y="39"/>
                  </a:cubicBezTo>
                  <a:cubicBezTo>
                    <a:pt x="80" y="47"/>
                    <a:pt x="77" y="55"/>
                    <a:pt x="73" y="62"/>
                  </a:cubicBezTo>
                  <a:cubicBezTo>
                    <a:pt x="60" y="55"/>
                    <a:pt x="60" y="55"/>
                    <a:pt x="60" y="55"/>
                  </a:cubicBezTo>
                  <a:cubicBezTo>
                    <a:pt x="62" y="50"/>
                    <a:pt x="64" y="44"/>
                    <a:pt x="65" y="39"/>
                  </a:cubicBezTo>
                  <a:cubicBezTo>
                    <a:pt x="66" y="30"/>
                    <a:pt x="63" y="26"/>
                    <a:pt x="58" y="26"/>
                  </a:cubicBezTo>
                  <a:cubicBezTo>
                    <a:pt x="55" y="25"/>
                    <a:pt x="52" y="27"/>
                    <a:pt x="49" y="36"/>
                  </a:cubicBezTo>
                  <a:cubicBezTo>
                    <a:pt x="43" y="54"/>
                    <a:pt x="34" y="59"/>
                    <a:pt x="24" y="57"/>
                  </a:cubicBezTo>
                  <a:cubicBezTo>
                    <a:pt x="5" y="55"/>
                    <a:pt x="0" y="39"/>
                    <a:pt x="2" y="23"/>
                  </a:cubicBezTo>
                  <a:cubicBezTo>
                    <a:pt x="3" y="15"/>
                    <a:pt x="6" y="7"/>
                    <a:pt x="9" y="0"/>
                  </a:cubicBezTo>
                  <a:lnTo>
                    <a:pt x="23" y="7"/>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6" name="Freeform 17"/>
            <p:cNvSpPr>
              <a:spLocks/>
            </p:cNvSpPr>
            <p:nvPr userDrawn="1"/>
          </p:nvSpPr>
          <p:spPr bwMode="auto">
            <a:xfrm>
              <a:off x="317" y="258"/>
              <a:ext cx="17" cy="13"/>
            </a:xfrm>
            <a:custGeom>
              <a:avLst/>
              <a:gdLst>
                <a:gd name="T0" fmla="*/ 65 w 87"/>
                <a:gd name="T1" fmla="*/ 64 h 64"/>
                <a:gd name="T2" fmla="*/ 47 w 87"/>
                <a:gd name="T3" fmla="*/ 56 h 64"/>
                <a:gd name="T4" fmla="*/ 55 w 87"/>
                <a:gd name="T5" fmla="*/ 38 h 64"/>
                <a:gd name="T6" fmla="*/ 0 w 87"/>
                <a:gd name="T7" fmla="*/ 16 h 64"/>
                <a:gd name="T8" fmla="*/ 7 w 87"/>
                <a:gd name="T9" fmla="*/ 0 h 64"/>
                <a:gd name="T10" fmla="*/ 62 w 87"/>
                <a:gd name="T11" fmla="*/ 19 h 64"/>
                <a:gd name="T12" fmla="*/ 68 w 87"/>
                <a:gd name="T13" fmla="*/ 1 h 64"/>
                <a:gd name="T14" fmla="*/ 87 w 87"/>
                <a:gd name="T15" fmla="*/ 7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64">
                  <a:moveTo>
                    <a:pt x="65" y="64"/>
                  </a:moveTo>
                  <a:cubicBezTo>
                    <a:pt x="47" y="56"/>
                    <a:pt x="47" y="56"/>
                    <a:pt x="47" y="56"/>
                  </a:cubicBezTo>
                  <a:cubicBezTo>
                    <a:pt x="50" y="50"/>
                    <a:pt x="52" y="44"/>
                    <a:pt x="55" y="38"/>
                  </a:cubicBezTo>
                  <a:cubicBezTo>
                    <a:pt x="0" y="16"/>
                    <a:pt x="0" y="16"/>
                    <a:pt x="0" y="16"/>
                  </a:cubicBezTo>
                  <a:cubicBezTo>
                    <a:pt x="3" y="11"/>
                    <a:pt x="5" y="5"/>
                    <a:pt x="7" y="0"/>
                  </a:cubicBezTo>
                  <a:cubicBezTo>
                    <a:pt x="62" y="19"/>
                    <a:pt x="62" y="19"/>
                    <a:pt x="62" y="19"/>
                  </a:cubicBezTo>
                  <a:cubicBezTo>
                    <a:pt x="64" y="13"/>
                    <a:pt x="66" y="7"/>
                    <a:pt x="68" y="1"/>
                  </a:cubicBezTo>
                  <a:cubicBezTo>
                    <a:pt x="87" y="7"/>
                    <a:pt x="87" y="7"/>
                    <a:pt x="87" y="7"/>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7" name="Freeform 18"/>
            <p:cNvSpPr>
              <a:spLocks/>
            </p:cNvSpPr>
            <p:nvPr userDrawn="1"/>
          </p:nvSpPr>
          <p:spPr bwMode="auto">
            <a:xfrm>
              <a:off x="317" y="258"/>
              <a:ext cx="17" cy="13"/>
            </a:xfrm>
            <a:custGeom>
              <a:avLst/>
              <a:gdLst>
                <a:gd name="T0" fmla="*/ 65 w 87"/>
                <a:gd name="T1" fmla="*/ 64 h 64"/>
                <a:gd name="T2" fmla="*/ 47 w 87"/>
                <a:gd name="T3" fmla="*/ 56 h 64"/>
                <a:gd name="T4" fmla="*/ 55 w 87"/>
                <a:gd name="T5" fmla="*/ 38 h 64"/>
                <a:gd name="T6" fmla="*/ 0 w 87"/>
                <a:gd name="T7" fmla="*/ 16 h 64"/>
                <a:gd name="T8" fmla="*/ 7 w 87"/>
                <a:gd name="T9" fmla="*/ 0 h 64"/>
                <a:gd name="T10" fmla="*/ 62 w 87"/>
                <a:gd name="T11" fmla="*/ 19 h 64"/>
                <a:gd name="T12" fmla="*/ 68 w 87"/>
                <a:gd name="T13" fmla="*/ 1 h 64"/>
                <a:gd name="T14" fmla="*/ 87 w 87"/>
                <a:gd name="T15" fmla="*/ 7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64">
                  <a:moveTo>
                    <a:pt x="65" y="64"/>
                  </a:moveTo>
                  <a:cubicBezTo>
                    <a:pt x="47" y="56"/>
                    <a:pt x="47" y="56"/>
                    <a:pt x="47" y="56"/>
                  </a:cubicBezTo>
                  <a:cubicBezTo>
                    <a:pt x="50" y="50"/>
                    <a:pt x="52" y="44"/>
                    <a:pt x="55" y="38"/>
                  </a:cubicBezTo>
                  <a:cubicBezTo>
                    <a:pt x="0" y="16"/>
                    <a:pt x="0" y="16"/>
                    <a:pt x="0" y="16"/>
                  </a:cubicBezTo>
                  <a:cubicBezTo>
                    <a:pt x="3" y="11"/>
                    <a:pt x="5" y="5"/>
                    <a:pt x="7" y="0"/>
                  </a:cubicBezTo>
                  <a:cubicBezTo>
                    <a:pt x="62" y="19"/>
                    <a:pt x="62" y="19"/>
                    <a:pt x="62" y="19"/>
                  </a:cubicBezTo>
                  <a:cubicBezTo>
                    <a:pt x="64" y="13"/>
                    <a:pt x="66" y="7"/>
                    <a:pt x="68" y="1"/>
                  </a:cubicBezTo>
                  <a:cubicBezTo>
                    <a:pt x="87" y="7"/>
                    <a:pt x="87" y="7"/>
                    <a:pt x="87" y="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28" name="Freeform 19"/>
            <p:cNvSpPr>
              <a:spLocks/>
            </p:cNvSpPr>
            <p:nvPr userDrawn="1"/>
          </p:nvSpPr>
          <p:spPr bwMode="auto">
            <a:xfrm>
              <a:off x="307" y="277"/>
              <a:ext cx="15" cy="12"/>
            </a:xfrm>
            <a:custGeom>
              <a:avLst/>
              <a:gdLst>
                <a:gd name="T0" fmla="*/ 63 w 75"/>
                <a:gd name="T1" fmla="*/ 61 h 61"/>
                <a:gd name="T2" fmla="*/ 0 w 75"/>
                <a:gd name="T3" fmla="*/ 15 h 61"/>
                <a:gd name="T4" fmla="*/ 10 w 75"/>
                <a:gd name="T5" fmla="*/ 0 h 61"/>
                <a:gd name="T6" fmla="*/ 75 w 75"/>
                <a:gd name="T7" fmla="*/ 44 h 61"/>
              </a:gdLst>
              <a:ahLst/>
              <a:cxnLst>
                <a:cxn ang="0">
                  <a:pos x="T0" y="T1"/>
                </a:cxn>
                <a:cxn ang="0">
                  <a:pos x="T2" y="T3"/>
                </a:cxn>
                <a:cxn ang="0">
                  <a:pos x="T4" y="T5"/>
                </a:cxn>
                <a:cxn ang="0">
                  <a:pos x="T6" y="T7"/>
                </a:cxn>
              </a:cxnLst>
              <a:rect l="0" t="0" r="r" b="b"/>
              <a:pathLst>
                <a:path w="75" h="61">
                  <a:moveTo>
                    <a:pt x="63" y="61"/>
                  </a:moveTo>
                  <a:cubicBezTo>
                    <a:pt x="0" y="15"/>
                    <a:pt x="0" y="15"/>
                    <a:pt x="0" y="15"/>
                  </a:cubicBezTo>
                  <a:cubicBezTo>
                    <a:pt x="3" y="10"/>
                    <a:pt x="7" y="5"/>
                    <a:pt x="10" y="0"/>
                  </a:cubicBezTo>
                  <a:cubicBezTo>
                    <a:pt x="75" y="44"/>
                    <a:pt x="75" y="44"/>
                    <a:pt x="75" y="4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29" name="Freeform 20"/>
            <p:cNvSpPr>
              <a:spLocks/>
            </p:cNvSpPr>
            <p:nvPr userDrawn="1"/>
          </p:nvSpPr>
          <p:spPr bwMode="auto">
            <a:xfrm>
              <a:off x="307" y="277"/>
              <a:ext cx="15" cy="12"/>
            </a:xfrm>
            <a:custGeom>
              <a:avLst/>
              <a:gdLst>
                <a:gd name="T0" fmla="*/ 63 w 75"/>
                <a:gd name="T1" fmla="*/ 61 h 61"/>
                <a:gd name="T2" fmla="*/ 0 w 75"/>
                <a:gd name="T3" fmla="*/ 15 h 61"/>
                <a:gd name="T4" fmla="*/ 10 w 75"/>
                <a:gd name="T5" fmla="*/ 0 h 61"/>
                <a:gd name="T6" fmla="*/ 75 w 75"/>
                <a:gd name="T7" fmla="*/ 44 h 61"/>
              </a:gdLst>
              <a:ahLst/>
              <a:cxnLst>
                <a:cxn ang="0">
                  <a:pos x="T0" y="T1"/>
                </a:cxn>
                <a:cxn ang="0">
                  <a:pos x="T2" y="T3"/>
                </a:cxn>
                <a:cxn ang="0">
                  <a:pos x="T4" y="T5"/>
                </a:cxn>
                <a:cxn ang="0">
                  <a:pos x="T6" y="T7"/>
                </a:cxn>
              </a:cxnLst>
              <a:rect l="0" t="0" r="r" b="b"/>
              <a:pathLst>
                <a:path w="75" h="61">
                  <a:moveTo>
                    <a:pt x="63" y="61"/>
                  </a:moveTo>
                  <a:cubicBezTo>
                    <a:pt x="0" y="15"/>
                    <a:pt x="0" y="15"/>
                    <a:pt x="0" y="15"/>
                  </a:cubicBezTo>
                  <a:cubicBezTo>
                    <a:pt x="3" y="10"/>
                    <a:pt x="7" y="5"/>
                    <a:pt x="10" y="0"/>
                  </a:cubicBezTo>
                  <a:cubicBezTo>
                    <a:pt x="75" y="44"/>
                    <a:pt x="75" y="44"/>
                    <a:pt x="75" y="4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0" name="Freeform 21"/>
            <p:cNvSpPr>
              <a:spLocks/>
            </p:cNvSpPr>
            <p:nvPr userDrawn="1"/>
          </p:nvSpPr>
          <p:spPr bwMode="auto">
            <a:xfrm>
              <a:off x="292" y="294"/>
              <a:ext cx="16" cy="17"/>
            </a:xfrm>
            <a:custGeom>
              <a:avLst/>
              <a:gdLst>
                <a:gd name="T0" fmla="*/ 35 w 80"/>
                <a:gd name="T1" fmla="*/ 84 h 84"/>
                <a:gd name="T2" fmla="*/ 22 w 80"/>
                <a:gd name="T3" fmla="*/ 68 h 84"/>
                <a:gd name="T4" fmla="*/ 37 w 80"/>
                <a:gd name="T5" fmla="*/ 56 h 84"/>
                <a:gd name="T6" fmla="*/ 0 w 80"/>
                <a:gd name="T7" fmla="*/ 12 h 84"/>
                <a:gd name="T8" fmla="*/ 13 w 80"/>
                <a:gd name="T9" fmla="*/ 0 h 84"/>
                <a:gd name="T10" fmla="*/ 53 w 80"/>
                <a:gd name="T11" fmla="*/ 43 h 84"/>
                <a:gd name="T12" fmla="*/ 66 w 80"/>
                <a:gd name="T13" fmla="*/ 29 h 84"/>
                <a:gd name="T14" fmla="*/ 80 w 80"/>
                <a:gd name="T15" fmla="*/ 4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35" y="84"/>
                  </a:moveTo>
                  <a:cubicBezTo>
                    <a:pt x="22" y="68"/>
                    <a:pt x="22" y="68"/>
                    <a:pt x="22" y="68"/>
                  </a:cubicBezTo>
                  <a:cubicBezTo>
                    <a:pt x="27" y="64"/>
                    <a:pt x="32" y="60"/>
                    <a:pt x="37" y="56"/>
                  </a:cubicBezTo>
                  <a:cubicBezTo>
                    <a:pt x="0" y="12"/>
                    <a:pt x="0" y="12"/>
                    <a:pt x="0" y="12"/>
                  </a:cubicBezTo>
                  <a:cubicBezTo>
                    <a:pt x="4" y="8"/>
                    <a:pt x="9" y="4"/>
                    <a:pt x="13" y="0"/>
                  </a:cubicBezTo>
                  <a:cubicBezTo>
                    <a:pt x="53" y="43"/>
                    <a:pt x="53" y="43"/>
                    <a:pt x="53" y="43"/>
                  </a:cubicBezTo>
                  <a:cubicBezTo>
                    <a:pt x="57" y="38"/>
                    <a:pt x="62" y="34"/>
                    <a:pt x="66" y="29"/>
                  </a:cubicBezTo>
                  <a:cubicBezTo>
                    <a:pt x="80" y="43"/>
                    <a:pt x="80" y="43"/>
                    <a:pt x="80" y="43"/>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1" name="Freeform 22"/>
            <p:cNvSpPr>
              <a:spLocks/>
            </p:cNvSpPr>
            <p:nvPr userDrawn="1"/>
          </p:nvSpPr>
          <p:spPr bwMode="auto">
            <a:xfrm>
              <a:off x="292" y="294"/>
              <a:ext cx="16" cy="17"/>
            </a:xfrm>
            <a:custGeom>
              <a:avLst/>
              <a:gdLst>
                <a:gd name="T0" fmla="*/ 35 w 80"/>
                <a:gd name="T1" fmla="*/ 84 h 84"/>
                <a:gd name="T2" fmla="*/ 22 w 80"/>
                <a:gd name="T3" fmla="*/ 68 h 84"/>
                <a:gd name="T4" fmla="*/ 37 w 80"/>
                <a:gd name="T5" fmla="*/ 56 h 84"/>
                <a:gd name="T6" fmla="*/ 0 w 80"/>
                <a:gd name="T7" fmla="*/ 12 h 84"/>
                <a:gd name="T8" fmla="*/ 13 w 80"/>
                <a:gd name="T9" fmla="*/ 0 h 84"/>
                <a:gd name="T10" fmla="*/ 53 w 80"/>
                <a:gd name="T11" fmla="*/ 43 h 84"/>
                <a:gd name="T12" fmla="*/ 66 w 80"/>
                <a:gd name="T13" fmla="*/ 29 h 84"/>
                <a:gd name="T14" fmla="*/ 80 w 80"/>
                <a:gd name="T15" fmla="*/ 4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84">
                  <a:moveTo>
                    <a:pt x="35" y="84"/>
                  </a:moveTo>
                  <a:cubicBezTo>
                    <a:pt x="22" y="68"/>
                    <a:pt x="22" y="68"/>
                    <a:pt x="22" y="68"/>
                  </a:cubicBezTo>
                  <a:cubicBezTo>
                    <a:pt x="27" y="64"/>
                    <a:pt x="32" y="60"/>
                    <a:pt x="37" y="56"/>
                  </a:cubicBezTo>
                  <a:cubicBezTo>
                    <a:pt x="0" y="12"/>
                    <a:pt x="0" y="12"/>
                    <a:pt x="0" y="12"/>
                  </a:cubicBezTo>
                  <a:cubicBezTo>
                    <a:pt x="4" y="8"/>
                    <a:pt x="9" y="4"/>
                    <a:pt x="13" y="0"/>
                  </a:cubicBezTo>
                  <a:cubicBezTo>
                    <a:pt x="53" y="43"/>
                    <a:pt x="53" y="43"/>
                    <a:pt x="53" y="43"/>
                  </a:cubicBezTo>
                  <a:cubicBezTo>
                    <a:pt x="57" y="38"/>
                    <a:pt x="62" y="34"/>
                    <a:pt x="66" y="29"/>
                  </a:cubicBezTo>
                  <a:cubicBezTo>
                    <a:pt x="80" y="43"/>
                    <a:pt x="80" y="43"/>
                    <a:pt x="80" y="4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2" name="Freeform 23"/>
            <p:cNvSpPr>
              <a:spLocks/>
            </p:cNvSpPr>
            <p:nvPr userDrawn="1"/>
          </p:nvSpPr>
          <p:spPr bwMode="auto">
            <a:xfrm>
              <a:off x="273" y="306"/>
              <a:ext cx="11" cy="16"/>
            </a:xfrm>
            <a:custGeom>
              <a:avLst/>
              <a:gdLst>
                <a:gd name="T0" fmla="*/ 35 w 54"/>
                <a:gd name="T1" fmla="*/ 79 h 79"/>
                <a:gd name="T2" fmla="*/ 0 w 54"/>
                <a:gd name="T3" fmla="*/ 9 h 79"/>
                <a:gd name="T4" fmla="*/ 16 w 54"/>
                <a:gd name="T5" fmla="*/ 0 h 79"/>
                <a:gd name="T6" fmla="*/ 54 w 54"/>
                <a:gd name="T7" fmla="*/ 69 h 79"/>
              </a:gdLst>
              <a:ahLst/>
              <a:cxnLst>
                <a:cxn ang="0">
                  <a:pos x="T0" y="T1"/>
                </a:cxn>
                <a:cxn ang="0">
                  <a:pos x="T2" y="T3"/>
                </a:cxn>
                <a:cxn ang="0">
                  <a:pos x="T4" y="T5"/>
                </a:cxn>
                <a:cxn ang="0">
                  <a:pos x="T6" y="T7"/>
                </a:cxn>
              </a:cxnLst>
              <a:rect l="0" t="0" r="r" b="b"/>
              <a:pathLst>
                <a:path w="54" h="79">
                  <a:moveTo>
                    <a:pt x="35" y="79"/>
                  </a:moveTo>
                  <a:cubicBezTo>
                    <a:pt x="0" y="9"/>
                    <a:pt x="0" y="9"/>
                    <a:pt x="0" y="9"/>
                  </a:cubicBezTo>
                  <a:cubicBezTo>
                    <a:pt x="6" y="6"/>
                    <a:pt x="11" y="3"/>
                    <a:pt x="16" y="0"/>
                  </a:cubicBezTo>
                  <a:cubicBezTo>
                    <a:pt x="54" y="69"/>
                    <a:pt x="54" y="69"/>
                    <a:pt x="54" y="69"/>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3" name="Freeform 24"/>
            <p:cNvSpPr>
              <a:spLocks/>
            </p:cNvSpPr>
            <p:nvPr userDrawn="1"/>
          </p:nvSpPr>
          <p:spPr bwMode="auto">
            <a:xfrm>
              <a:off x="273" y="306"/>
              <a:ext cx="11" cy="16"/>
            </a:xfrm>
            <a:custGeom>
              <a:avLst/>
              <a:gdLst>
                <a:gd name="T0" fmla="*/ 35 w 54"/>
                <a:gd name="T1" fmla="*/ 79 h 79"/>
                <a:gd name="T2" fmla="*/ 0 w 54"/>
                <a:gd name="T3" fmla="*/ 9 h 79"/>
                <a:gd name="T4" fmla="*/ 16 w 54"/>
                <a:gd name="T5" fmla="*/ 0 h 79"/>
                <a:gd name="T6" fmla="*/ 54 w 54"/>
                <a:gd name="T7" fmla="*/ 69 h 79"/>
              </a:gdLst>
              <a:ahLst/>
              <a:cxnLst>
                <a:cxn ang="0">
                  <a:pos x="T0" y="T1"/>
                </a:cxn>
                <a:cxn ang="0">
                  <a:pos x="T2" y="T3"/>
                </a:cxn>
                <a:cxn ang="0">
                  <a:pos x="T4" y="T5"/>
                </a:cxn>
                <a:cxn ang="0">
                  <a:pos x="T6" y="T7"/>
                </a:cxn>
              </a:cxnLst>
              <a:rect l="0" t="0" r="r" b="b"/>
              <a:pathLst>
                <a:path w="54" h="79">
                  <a:moveTo>
                    <a:pt x="35" y="79"/>
                  </a:moveTo>
                  <a:cubicBezTo>
                    <a:pt x="0" y="9"/>
                    <a:pt x="0" y="9"/>
                    <a:pt x="0" y="9"/>
                  </a:cubicBezTo>
                  <a:cubicBezTo>
                    <a:pt x="6" y="6"/>
                    <a:pt x="11" y="3"/>
                    <a:pt x="16" y="0"/>
                  </a:cubicBezTo>
                  <a:cubicBezTo>
                    <a:pt x="54" y="69"/>
                    <a:pt x="54" y="69"/>
                    <a:pt x="54" y="6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4" name="Freeform 25"/>
            <p:cNvSpPr>
              <a:spLocks/>
            </p:cNvSpPr>
            <p:nvPr userDrawn="1"/>
          </p:nvSpPr>
          <p:spPr bwMode="auto">
            <a:xfrm>
              <a:off x="248" y="314"/>
              <a:ext cx="18" cy="18"/>
            </a:xfrm>
            <a:custGeom>
              <a:avLst/>
              <a:gdLst>
                <a:gd name="T0" fmla="*/ 14 w 91"/>
                <a:gd name="T1" fmla="*/ 90 h 90"/>
                <a:gd name="T2" fmla="*/ 0 w 91"/>
                <a:gd name="T3" fmla="*/ 13 h 90"/>
                <a:gd name="T4" fmla="*/ 46 w 91"/>
                <a:gd name="T5" fmla="*/ 3 h 90"/>
                <a:gd name="T6" fmla="*/ 51 w 91"/>
                <a:gd name="T7" fmla="*/ 23 h 90"/>
                <a:gd name="T8" fmla="*/ 76 w 91"/>
                <a:gd name="T9" fmla="*/ 16 h 90"/>
                <a:gd name="T10" fmla="*/ 79 w 91"/>
                <a:gd name="T11" fmla="*/ 0 h 90"/>
                <a:gd name="T12" fmla="*/ 91 w 91"/>
                <a:gd name="T13" fmla="*/ 27 h 90"/>
                <a:gd name="T14" fmla="*/ 76 w 91"/>
                <a:gd name="T15" fmla="*/ 76 h 90"/>
                <a:gd name="T16" fmla="*/ 14 w 91"/>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0">
                  <a:moveTo>
                    <a:pt x="14" y="90"/>
                  </a:moveTo>
                  <a:cubicBezTo>
                    <a:pt x="0" y="13"/>
                    <a:pt x="0" y="13"/>
                    <a:pt x="0" y="13"/>
                  </a:cubicBezTo>
                  <a:cubicBezTo>
                    <a:pt x="15" y="11"/>
                    <a:pt x="31" y="7"/>
                    <a:pt x="46" y="3"/>
                  </a:cubicBezTo>
                  <a:cubicBezTo>
                    <a:pt x="51" y="23"/>
                    <a:pt x="51" y="23"/>
                    <a:pt x="51" y="23"/>
                  </a:cubicBezTo>
                  <a:cubicBezTo>
                    <a:pt x="59" y="21"/>
                    <a:pt x="68" y="18"/>
                    <a:pt x="76" y="16"/>
                  </a:cubicBezTo>
                  <a:cubicBezTo>
                    <a:pt x="79" y="0"/>
                    <a:pt x="79" y="0"/>
                    <a:pt x="79" y="0"/>
                  </a:cubicBezTo>
                  <a:cubicBezTo>
                    <a:pt x="91" y="27"/>
                    <a:pt x="91" y="27"/>
                    <a:pt x="91" y="27"/>
                  </a:cubicBezTo>
                  <a:cubicBezTo>
                    <a:pt x="76" y="76"/>
                    <a:pt x="76" y="76"/>
                    <a:pt x="76" y="76"/>
                  </a:cubicBezTo>
                  <a:lnTo>
                    <a:pt x="14" y="90"/>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5" name="Freeform 26"/>
            <p:cNvSpPr>
              <a:spLocks/>
            </p:cNvSpPr>
            <p:nvPr userDrawn="1"/>
          </p:nvSpPr>
          <p:spPr bwMode="auto">
            <a:xfrm>
              <a:off x="206" y="315"/>
              <a:ext cx="7" cy="16"/>
            </a:xfrm>
            <a:custGeom>
              <a:avLst/>
              <a:gdLst>
                <a:gd name="T0" fmla="*/ 0 w 38"/>
                <a:gd name="T1" fmla="*/ 76 h 81"/>
                <a:gd name="T2" fmla="*/ 20 w 38"/>
                <a:gd name="T3" fmla="*/ 0 h 81"/>
                <a:gd name="T4" fmla="*/ 38 w 38"/>
                <a:gd name="T5" fmla="*/ 5 h 81"/>
                <a:gd name="T6" fmla="*/ 20 w 38"/>
                <a:gd name="T7" fmla="*/ 81 h 81"/>
              </a:gdLst>
              <a:ahLst/>
              <a:cxnLst>
                <a:cxn ang="0">
                  <a:pos x="T0" y="T1"/>
                </a:cxn>
                <a:cxn ang="0">
                  <a:pos x="T2" y="T3"/>
                </a:cxn>
                <a:cxn ang="0">
                  <a:pos x="T4" y="T5"/>
                </a:cxn>
                <a:cxn ang="0">
                  <a:pos x="T6" y="T7"/>
                </a:cxn>
              </a:cxnLst>
              <a:rect l="0" t="0" r="r" b="b"/>
              <a:pathLst>
                <a:path w="38" h="81">
                  <a:moveTo>
                    <a:pt x="0" y="76"/>
                  </a:moveTo>
                  <a:cubicBezTo>
                    <a:pt x="20" y="0"/>
                    <a:pt x="20" y="0"/>
                    <a:pt x="20" y="0"/>
                  </a:cubicBezTo>
                  <a:cubicBezTo>
                    <a:pt x="26" y="2"/>
                    <a:pt x="32" y="3"/>
                    <a:pt x="38" y="5"/>
                  </a:cubicBezTo>
                  <a:cubicBezTo>
                    <a:pt x="20" y="81"/>
                    <a:pt x="20" y="81"/>
                    <a:pt x="20" y="81"/>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6" name="Freeform 27"/>
            <p:cNvSpPr>
              <a:spLocks/>
            </p:cNvSpPr>
            <p:nvPr userDrawn="1"/>
          </p:nvSpPr>
          <p:spPr bwMode="auto">
            <a:xfrm>
              <a:off x="206" y="315"/>
              <a:ext cx="7" cy="16"/>
            </a:xfrm>
            <a:custGeom>
              <a:avLst/>
              <a:gdLst>
                <a:gd name="T0" fmla="*/ 0 w 38"/>
                <a:gd name="T1" fmla="*/ 76 h 81"/>
                <a:gd name="T2" fmla="*/ 20 w 38"/>
                <a:gd name="T3" fmla="*/ 0 h 81"/>
                <a:gd name="T4" fmla="*/ 38 w 38"/>
                <a:gd name="T5" fmla="*/ 5 h 81"/>
                <a:gd name="T6" fmla="*/ 20 w 38"/>
                <a:gd name="T7" fmla="*/ 81 h 81"/>
              </a:gdLst>
              <a:ahLst/>
              <a:cxnLst>
                <a:cxn ang="0">
                  <a:pos x="T0" y="T1"/>
                </a:cxn>
                <a:cxn ang="0">
                  <a:pos x="T2" y="T3"/>
                </a:cxn>
                <a:cxn ang="0">
                  <a:pos x="T4" y="T5"/>
                </a:cxn>
                <a:cxn ang="0">
                  <a:pos x="T6" y="T7"/>
                </a:cxn>
              </a:cxnLst>
              <a:rect l="0" t="0" r="r" b="b"/>
              <a:pathLst>
                <a:path w="38" h="81">
                  <a:moveTo>
                    <a:pt x="0" y="76"/>
                  </a:moveTo>
                  <a:cubicBezTo>
                    <a:pt x="20" y="0"/>
                    <a:pt x="20" y="0"/>
                    <a:pt x="20" y="0"/>
                  </a:cubicBezTo>
                  <a:cubicBezTo>
                    <a:pt x="26" y="2"/>
                    <a:pt x="32" y="3"/>
                    <a:pt x="38" y="5"/>
                  </a:cubicBezTo>
                  <a:cubicBezTo>
                    <a:pt x="20" y="81"/>
                    <a:pt x="20" y="81"/>
                    <a:pt x="20" y="81"/>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7" name="Freeform 28"/>
            <p:cNvSpPr>
              <a:spLocks/>
            </p:cNvSpPr>
            <p:nvPr userDrawn="1"/>
          </p:nvSpPr>
          <p:spPr bwMode="auto">
            <a:xfrm>
              <a:off x="184" y="305"/>
              <a:ext cx="11" cy="18"/>
            </a:xfrm>
            <a:custGeom>
              <a:avLst/>
              <a:gdLst>
                <a:gd name="T0" fmla="*/ 20 w 53"/>
                <a:gd name="T1" fmla="*/ 94 h 94"/>
                <a:gd name="T2" fmla="*/ 53 w 53"/>
                <a:gd name="T3" fmla="*/ 23 h 94"/>
                <a:gd name="T4" fmla="*/ 9 w 53"/>
                <a:gd name="T5" fmla="*/ 0 h 94"/>
                <a:gd name="T6" fmla="*/ 0 w 53"/>
                <a:gd name="T7" fmla="*/ 14 h 94"/>
                <a:gd name="T8" fmla="*/ 29 w 53"/>
                <a:gd name="T9" fmla="*/ 30 h 94"/>
                <a:gd name="T10" fmla="*/ 1 w 53"/>
                <a:gd name="T11" fmla="*/ 84 h 94"/>
              </a:gdLst>
              <a:ahLst/>
              <a:cxnLst>
                <a:cxn ang="0">
                  <a:pos x="T0" y="T1"/>
                </a:cxn>
                <a:cxn ang="0">
                  <a:pos x="T2" y="T3"/>
                </a:cxn>
                <a:cxn ang="0">
                  <a:pos x="T4" y="T5"/>
                </a:cxn>
                <a:cxn ang="0">
                  <a:pos x="T6" y="T7"/>
                </a:cxn>
                <a:cxn ang="0">
                  <a:pos x="T8" y="T9"/>
                </a:cxn>
                <a:cxn ang="0">
                  <a:pos x="T10" y="T11"/>
                </a:cxn>
              </a:cxnLst>
              <a:rect l="0" t="0" r="r" b="b"/>
              <a:pathLst>
                <a:path w="53" h="94">
                  <a:moveTo>
                    <a:pt x="20" y="94"/>
                  </a:moveTo>
                  <a:cubicBezTo>
                    <a:pt x="53" y="23"/>
                    <a:pt x="53" y="23"/>
                    <a:pt x="53" y="23"/>
                  </a:cubicBezTo>
                  <a:cubicBezTo>
                    <a:pt x="38" y="16"/>
                    <a:pt x="23" y="8"/>
                    <a:pt x="9" y="0"/>
                  </a:cubicBezTo>
                  <a:cubicBezTo>
                    <a:pt x="0" y="14"/>
                    <a:pt x="0" y="14"/>
                    <a:pt x="0" y="14"/>
                  </a:cubicBezTo>
                  <a:cubicBezTo>
                    <a:pt x="10" y="20"/>
                    <a:pt x="19" y="25"/>
                    <a:pt x="29" y="30"/>
                  </a:cubicBezTo>
                  <a:cubicBezTo>
                    <a:pt x="1" y="84"/>
                    <a:pt x="1" y="84"/>
                    <a:pt x="1" y="84"/>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38" name="Freeform 29"/>
            <p:cNvSpPr>
              <a:spLocks/>
            </p:cNvSpPr>
            <p:nvPr userDrawn="1"/>
          </p:nvSpPr>
          <p:spPr bwMode="auto">
            <a:xfrm>
              <a:off x="184" y="305"/>
              <a:ext cx="11" cy="18"/>
            </a:xfrm>
            <a:custGeom>
              <a:avLst/>
              <a:gdLst>
                <a:gd name="T0" fmla="*/ 20 w 53"/>
                <a:gd name="T1" fmla="*/ 94 h 94"/>
                <a:gd name="T2" fmla="*/ 53 w 53"/>
                <a:gd name="T3" fmla="*/ 23 h 94"/>
                <a:gd name="T4" fmla="*/ 9 w 53"/>
                <a:gd name="T5" fmla="*/ 0 h 94"/>
                <a:gd name="T6" fmla="*/ 0 w 53"/>
                <a:gd name="T7" fmla="*/ 14 h 94"/>
                <a:gd name="T8" fmla="*/ 29 w 53"/>
                <a:gd name="T9" fmla="*/ 30 h 94"/>
                <a:gd name="T10" fmla="*/ 1 w 53"/>
                <a:gd name="T11" fmla="*/ 84 h 94"/>
              </a:gdLst>
              <a:ahLst/>
              <a:cxnLst>
                <a:cxn ang="0">
                  <a:pos x="T0" y="T1"/>
                </a:cxn>
                <a:cxn ang="0">
                  <a:pos x="T2" y="T3"/>
                </a:cxn>
                <a:cxn ang="0">
                  <a:pos x="T4" y="T5"/>
                </a:cxn>
                <a:cxn ang="0">
                  <a:pos x="T6" y="T7"/>
                </a:cxn>
                <a:cxn ang="0">
                  <a:pos x="T8" y="T9"/>
                </a:cxn>
                <a:cxn ang="0">
                  <a:pos x="T10" y="T11"/>
                </a:cxn>
              </a:cxnLst>
              <a:rect l="0" t="0" r="r" b="b"/>
              <a:pathLst>
                <a:path w="53" h="94">
                  <a:moveTo>
                    <a:pt x="20" y="94"/>
                  </a:moveTo>
                  <a:cubicBezTo>
                    <a:pt x="53" y="23"/>
                    <a:pt x="53" y="23"/>
                    <a:pt x="53" y="23"/>
                  </a:cubicBezTo>
                  <a:cubicBezTo>
                    <a:pt x="38" y="16"/>
                    <a:pt x="23" y="8"/>
                    <a:pt x="9" y="0"/>
                  </a:cubicBezTo>
                  <a:cubicBezTo>
                    <a:pt x="0" y="14"/>
                    <a:pt x="0" y="14"/>
                    <a:pt x="0" y="14"/>
                  </a:cubicBezTo>
                  <a:cubicBezTo>
                    <a:pt x="10" y="20"/>
                    <a:pt x="19" y="25"/>
                    <a:pt x="29" y="30"/>
                  </a:cubicBezTo>
                  <a:cubicBezTo>
                    <a:pt x="1" y="84"/>
                    <a:pt x="1" y="84"/>
                    <a:pt x="1" y="8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39" name="Freeform 30"/>
            <p:cNvSpPr>
              <a:spLocks/>
            </p:cNvSpPr>
            <p:nvPr userDrawn="1"/>
          </p:nvSpPr>
          <p:spPr bwMode="auto">
            <a:xfrm>
              <a:off x="163" y="291"/>
              <a:ext cx="13" cy="19"/>
            </a:xfrm>
            <a:custGeom>
              <a:avLst/>
              <a:gdLst>
                <a:gd name="T0" fmla="*/ 16 w 65"/>
                <a:gd name="T1" fmla="*/ 94 h 94"/>
                <a:gd name="T2" fmla="*/ 65 w 65"/>
                <a:gd name="T3" fmla="*/ 33 h 94"/>
                <a:gd name="T4" fmla="*/ 28 w 65"/>
                <a:gd name="T5" fmla="*/ 0 h 94"/>
                <a:gd name="T6" fmla="*/ 16 w 65"/>
                <a:gd name="T7" fmla="*/ 12 h 94"/>
                <a:gd name="T8" fmla="*/ 40 w 65"/>
                <a:gd name="T9" fmla="*/ 34 h 94"/>
                <a:gd name="T10" fmla="*/ 0 w 65"/>
                <a:gd name="T11" fmla="*/ 80 h 94"/>
              </a:gdLst>
              <a:ahLst/>
              <a:cxnLst>
                <a:cxn ang="0">
                  <a:pos x="T0" y="T1"/>
                </a:cxn>
                <a:cxn ang="0">
                  <a:pos x="T2" y="T3"/>
                </a:cxn>
                <a:cxn ang="0">
                  <a:pos x="T4" y="T5"/>
                </a:cxn>
                <a:cxn ang="0">
                  <a:pos x="T6" y="T7"/>
                </a:cxn>
                <a:cxn ang="0">
                  <a:pos x="T8" y="T9"/>
                </a:cxn>
                <a:cxn ang="0">
                  <a:pos x="T10" y="T11"/>
                </a:cxn>
              </a:cxnLst>
              <a:rect l="0" t="0" r="r" b="b"/>
              <a:pathLst>
                <a:path w="65" h="94">
                  <a:moveTo>
                    <a:pt x="16" y="94"/>
                  </a:moveTo>
                  <a:cubicBezTo>
                    <a:pt x="65" y="33"/>
                    <a:pt x="65" y="33"/>
                    <a:pt x="65" y="33"/>
                  </a:cubicBezTo>
                  <a:cubicBezTo>
                    <a:pt x="52" y="23"/>
                    <a:pt x="40" y="12"/>
                    <a:pt x="28" y="0"/>
                  </a:cubicBezTo>
                  <a:cubicBezTo>
                    <a:pt x="16" y="12"/>
                    <a:pt x="16" y="12"/>
                    <a:pt x="16" y="12"/>
                  </a:cubicBezTo>
                  <a:cubicBezTo>
                    <a:pt x="24" y="19"/>
                    <a:pt x="32" y="27"/>
                    <a:pt x="40" y="34"/>
                  </a:cubicBezTo>
                  <a:cubicBezTo>
                    <a:pt x="0" y="80"/>
                    <a:pt x="0" y="80"/>
                    <a:pt x="0" y="8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0" name="Freeform 31"/>
            <p:cNvSpPr>
              <a:spLocks/>
            </p:cNvSpPr>
            <p:nvPr userDrawn="1"/>
          </p:nvSpPr>
          <p:spPr bwMode="auto">
            <a:xfrm>
              <a:off x="163" y="291"/>
              <a:ext cx="13" cy="19"/>
            </a:xfrm>
            <a:custGeom>
              <a:avLst/>
              <a:gdLst>
                <a:gd name="T0" fmla="*/ 16 w 65"/>
                <a:gd name="T1" fmla="*/ 94 h 94"/>
                <a:gd name="T2" fmla="*/ 65 w 65"/>
                <a:gd name="T3" fmla="*/ 33 h 94"/>
                <a:gd name="T4" fmla="*/ 28 w 65"/>
                <a:gd name="T5" fmla="*/ 0 h 94"/>
                <a:gd name="T6" fmla="*/ 16 w 65"/>
                <a:gd name="T7" fmla="*/ 12 h 94"/>
                <a:gd name="T8" fmla="*/ 40 w 65"/>
                <a:gd name="T9" fmla="*/ 34 h 94"/>
                <a:gd name="T10" fmla="*/ 0 w 65"/>
                <a:gd name="T11" fmla="*/ 80 h 94"/>
              </a:gdLst>
              <a:ahLst/>
              <a:cxnLst>
                <a:cxn ang="0">
                  <a:pos x="T0" y="T1"/>
                </a:cxn>
                <a:cxn ang="0">
                  <a:pos x="T2" y="T3"/>
                </a:cxn>
                <a:cxn ang="0">
                  <a:pos x="T4" y="T5"/>
                </a:cxn>
                <a:cxn ang="0">
                  <a:pos x="T6" y="T7"/>
                </a:cxn>
                <a:cxn ang="0">
                  <a:pos x="T8" y="T9"/>
                </a:cxn>
                <a:cxn ang="0">
                  <a:pos x="T10" y="T11"/>
                </a:cxn>
              </a:cxnLst>
              <a:rect l="0" t="0" r="r" b="b"/>
              <a:pathLst>
                <a:path w="65" h="94">
                  <a:moveTo>
                    <a:pt x="16" y="94"/>
                  </a:moveTo>
                  <a:cubicBezTo>
                    <a:pt x="65" y="33"/>
                    <a:pt x="65" y="33"/>
                    <a:pt x="65" y="33"/>
                  </a:cubicBezTo>
                  <a:cubicBezTo>
                    <a:pt x="52" y="23"/>
                    <a:pt x="40" y="12"/>
                    <a:pt x="28" y="0"/>
                  </a:cubicBezTo>
                  <a:cubicBezTo>
                    <a:pt x="16" y="12"/>
                    <a:pt x="16" y="12"/>
                    <a:pt x="16" y="12"/>
                  </a:cubicBezTo>
                  <a:cubicBezTo>
                    <a:pt x="24" y="19"/>
                    <a:pt x="32" y="27"/>
                    <a:pt x="40" y="34"/>
                  </a:cubicBezTo>
                  <a:cubicBezTo>
                    <a:pt x="0" y="80"/>
                    <a:pt x="0" y="80"/>
                    <a:pt x="0" y="8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1" name="Freeform 32"/>
            <p:cNvSpPr>
              <a:spLocks/>
            </p:cNvSpPr>
            <p:nvPr userDrawn="1"/>
          </p:nvSpPr>
          <p:spPr bwMode="auto">
            <a:xfrm>
              <a:off x="141" y="277"/>
              <a:ext cx="19" cy="17"/>
            </a:xfrm>
            <a:custGeom>
              <a:avLst/>
              <a:gdLst>
                <a:gd name="T0" fmla="*/ 0 w 92"/>
                <a:gd name="T1" fmla="*/ 21 h 85"/>
                <a:gd name="T2" fmla="*/ 79 w 92"/>
                <a:gd name="T3" fmla="*/ 0 h 85"/>
                <a:gd name="T4" fmla="*/ 92 w 92"/>
                <a:gd name="T5" fmla="*/ 18 h 85"/>
                <a:gd name="T6" fmla="*/ 45 w 92"/>
                <a:gd name="T7" fmla="*/ 85 h 85"/>
                <a:gd name="T8" fmla="*/ 32 w 92"/>
                <a:gd name="T9" fmla="*/ 69 h 85"/>
                <a:gd name="T10" fmla="*/ 70 w 92"/>
                <a:gd name="T11" fmla="*/ 21 h 85"/>
                <a:gd name="T12" fmla="*/ 70 w 92"/>
                <a:gd name="T13" fmla="*/ 20 h 85"/>
                <a:gd name="T14" fmla="*/ 11 w 92"/>
                <a:gd name="T15" fmla="*/ 38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5">
                  <a:moveTo>
                    <a:pt x="0" y="21"/>
                  </a:moveTo>
                  <a:cubicBezTo>
                    <a:pt x="79" y="0"/>
                    <a:pt x="79" y="0"/>
                    <a:pt x="79" y="0"/>
                  </a:cubicBezTo>
                  <a:cubicBezTo>
                    <a:pt x="83" y="6"/>
                    <a:pt x="87" y="12"/>
                    <a:pt x="92" y="18"/>
                  </a:cubicBezTo>
                  <a:cubicBezTo>
                    <a:pt x="45" y="85"/>
                    <a:pt x="45" y="85"/>
                    <a:pt x="45" y="85"/>
                  </a:cubicBezTo>
                  <a:cubicBezTo>
                    <a:pt x="32" y="69"/>
                    <a:pt x="32" y="69"/>
                    <a:pt x="32" y="69"/>
                  </a:cubicBezTo>
                  <a:cubicBezTo>
                    <a:pt x="70" y="21"/>
                    <a:pt x="70" y="21"/>
                    <a:pt x="70" y="21"/>
                  </a:cubicBezTo>
                  <a:cubicBezTo>
                    <a:pt x="70" y="20"/>
                    <a:pt x="70" y="20"/>
                    <a:pt x="70" y="20"/>
                  </a:cubicBezTo>
                  <a:cubicBezTo>
                    <a:pt x="11" y="38"/>
                    <a:pt x="11" y="38"/>
                    <a:pt x="11" y="38"/>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2" name="Freeform 33"/>
            <p:cNvSpPr>
              <a:spLocks/>
            </p:cNvSpPr>
            <p:nvPr userDrawn="1"/>
          </p:nvSpPr>
          <p:spPr bwMode="auto">
            <a:xfrm>
              <a:off x="141" y="277"/>
              <a:ext cx="19" cy="17"/>
            </a:xfrm>
            <a:custGeom>
              <a:avLst/>
              <a:gdLst>
                <a:gd name="T0" fmla="*/ 0 w 92"/>
                <a:gd name="T1" fmla="*/ 21 h 85"/>
                <a:gd name="T2" fmla="*/ 79 w 92"/>
                <a:gd name="T3" fmla="*/ 0 h 85"/>
                <a:gd name="T4" fmla="*/ 92 w 92"/>
                <a:gd name="T5" fmla="*/ 18 h 85"/>
                <a:gd name="T6" fmla="*/ 45 w 92"/>
                <a:gd name="T7" fmla="*/ 85 h 85"/>
                <a:gd name="T8" fmla="*/ 32 w 92"/>
                <a:gd name="T9" fmla="*/ 69 h 85"/>
                <a:gd name="T10" fmla="*/ 70 w 92"/>
                <a:gd name="T11" fmla="*/ 21 h 85"/>
                <a:gd name="T12" fmla="*/ 70 w 92"/>
                <a:gd name="T13" fmla="*/ 20 h 85"/>
                <a:gd name="T14" fmla="*/ 11 w 92"/>
                <a:gd name="T15" fmla="*/ 38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5">
                  <a:moveTo>
                    <a:pt x="0" y="21"/>
                  </a:moveTo>
                  <a:cubicBezTo>
                    <a:pt x="79" y="0"/>
                    <a:pt x="79" y="0"/>
                    <a:pt x="79" y="0"/>
                  </a:cubicBezTo>
                  <a:cubicBezTo>
                    <a:pt x="83" y="6"/>
                    <a:pt x="87" y="12"/>
                    <a:pt x="92" y="18"/>
                  </a:cubicBezTo>
                  <a:cubicBezTo>
                    <a:pt x="45" y="85"/>
                    <a:pt x="45" y="85"/>
                    <a:pt x="45" y="85"/>
                  </a:cubicBezTo>
                  <a:cubicBezTo>
                    <a:pt x="32" y="69"/>
                    <a:pt x="32" y="69"/>
                    <a:pt x="32" y="69"/>
                  </a:cubicBezTo>
                  <a:cubicBezTo>
                    <a:pt x="70" y="21"/>
                    <a:pt x="70" y="21"/>
                    <a:pt x="70" y="21"/>
                  </a:cubicBezTo>
                  <a:cubicBezTo>
                    <a:pt x="70" y="20"/>
                    <a:pt x="70" y="20"/>
                    <a:pt x="70" y="20"/>
                  </a:cubicBezTo>
                  <a:cubicBezTo>
                    <a:pt x="11" y="38"/>
                    <a:pt x="11" y="38"/>
                    <a:pt x="11" y="3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3" name="Freeform 34"/>
            <p:cNvSpPr>
              <a:spLocks/>
            </p:cNvSpPr>
            <p:nvPr userDrawn="1"/>
          </p:nvSpPr>
          <p:spPr bwMode="auto">
            <a:xfrm>
              <a:off x="133" y="254"/>
              <a:ext cx="17" cy="15"/>
            </a:xfrm>
            <a:custGeom>
              <a:avLst/>
              <a:gdLst>
                <a:gd name="T0" fmla="*/ 70 w 86"/>
                <a:gd name="T1" fmla="*/ 51 h 75"/>
                <a:gd name="T2" fmla="*/ 67 w 86"/>
                <a:gd name="T3" fmla="*/ 34 h 75"/>
                <a:gd name="T4" fmla="*/ 55 w 86"/>
                <a:gd name="T5" fmla="*/ 25 h 75"/>
                <a:gd name="T6" fmla="*/ 52 w 86"/>
                <a:gd name="T7" fmla="*/ 45 h 75"/>
                <a:gd name="T8" fmla="*/ 37 w 86"/>
                <a:gd name="T9" fmla="*/ 70 h 75"/>
                <a:gd name="T10" fmla="*/ 4 w 86"/>
                <a:gd name="T11" fmla="*/ 49 h 75"/>
                <a:gd name="T12" fmla="*/ 0 w 86"/>
                <a:gd name="T13" fmla="*/ 25 h 75"/>
                <a:gd name="T14" fmla="*/ 15 w 86"/>
                <a:gd name="T15" fmla="*/ 25 h 75"/>
                <a:gd name="T16" fmla="*/ 18 w 86"/>
                <a:gd name="T17" fmla="*/ 42 h 75"/>
                <a:gd name="T18" fmla="*/ 30 w 86"/>
                <a:gd name="T19" fmla="*/ 51 h 75"/>
                <a:gd name="T20" fmla="*/ 33 w 86"/>
                <a:gd name="T21" fmla="*/ 38 h 75"/>
                <a:gd name="T22" fmla="*/ 46 w 86"/>
                <a:gd name="T23" fmla="*/ 7 h 75"/>
                <a:gd name="T24" fmla="*/ 81 w 86"/>
                <a:gd name="T25" fmla="*/ 27 h 75"/>
                <a:gd name="T26" fmla="*/ 86 w 86"/>
                <a:gd name="T27" fmla="*/ 51 h 75"/>
                <a:gd name="T28" fmla="*/ 70 w 86"/>
                <a:gd name="T29"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5">
                  <a:moveTo>
                    <a:pt x="70" y="51"/>
                  </a:moveTo>
                  <a:cubicBezTo>
                    <a:pt x="70" y="47"/>
                    <a:pt x="69" y="39"/>
                    <a:pt x="67" y="34"/>
                  </a:cubicBezTo>
                  <a:cubicBezTo>
                    <a:pt x="65" y="28"/>
                    <a:pt x="61" y="22"/>
                    <a:pt x="55" y="25"/>
                  </a:cubicBezTo>
                  <a:cubicBezTo>
                    <a:pt x="48" y="27"/>
                    <a:pt x="51" y="36"/>
                    <a:pt x="52" y="45"/>
                  </a:cubicBezTo>
                  <a:cubicBezTo>
                    <a:pt x="52" y="54"/>
                    <a:pt x="51" y="64"/>
                    <a:pt x="37" y="70"/>
                  </a:cubicBezTo>
                  <a:cubicBezTo>
                    <a:pt x="22" y="75"/>
                    <a:pt x="9" y="63"/>
                    <a:pt x="4" y="49"/>
                  </a:cubicBezTo>
                  <a:cubicBezTo>
                    <a:pt x="1" y="42"/>
                    <a:pt x="0" y="34"/>
                    <a:pt x="0" y="25"/>
                  </a:cubicBezTo>
                  <a:cubicBezTo>
                    <a:pt x="15" y="25"/>
                    <a:pt x="15" y="25"/>
                    <a:pt x="15" y="25"/>
                  </a:cubicBezTo>
                  <a:cubicBezTo>
                    <a:pt x="15" y="31"/>
                    <a:pt x="17" y="38"/>
                    <a:pt x="18" y="42"/>
                  </a:cubicBezTo>
                  <a:cubicBezTo>
                    <a:pt x="21" y="50"/>
                    <a:pt x="26" y="52"/>
                    <a:pt x="30" y="51"/>
                  </a:cubicBezTo>
                  <a:cubicBezTo>
                    <a:pt x="33" y="50"/>
                    <a:pt x="35" y="47"/>
                    <a:pt x="33" y="38"/>
                  </a:cubicBezTo>
                  <a:cubicBezTo>
                    <a:pt x="31" y="18"/>
                    <a:pt x="36" y="10"/>
                    <a:pt x="46" y="7"/>
                  </a:cubicBezTo>
                  <a:cubicBezTo>
                    <a:pt x="63" y="0"/>
                    <a:pt x="75" y="11"/>
                    <a:pt x="81" y="27"/>
                  </a:cubicBezTo>
                  <a:cubicBezTo>
                    <a:pt x="84" y="34"/>
                    <a:pt x="85" y="43"/>
                    <a:pt x="86" y="51"/>
                  </a:cubicBezTo>
                  <a:lnTo>
                    <a:pt x="70" y="51"/>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4" name="Freeform 35"/>
            <p:cNvSpPr>
              <a:spLocks/>
            </p:cNvSpPr>
            <p:nvPr userDrawn="1"/>
          </p:nvSpPr>
          <p:spPr bwMode="auto">
            <a:xfrm>
              <a:off x="127" y="234"/>
              <a:ext cx="16" cy="12"/>
            </a:xfrm>
            <a:custGeom>
              <a:avLst/>
              <a:gdLst>
                <a:gd name="T0" fmla="*/ 0 w 81"/>
                <a:gd name="T1" fmla="*/ 1 h 62"/>
                <a:gd name="T2" fmla="*/ 19 w 81"/>
                <a:gd name="T3" fmla="*/ 0 h 62"/>
                <a:gd name="T4" fmla="*/ 21 w 81"/>
                <a:gd name="T5" fmla="*/ 19 h 62"/>
                <a:gd name="T6" fmla="*/ 79 w 81"/>
                <a:gd name="T7" fmla="*/ 13 h 62"/>
                <a:gd name="T8" fmla="*/ 81 w 81"/>
                <a:gd name="T9" fmla="*/ 31 h 62"/>
                <a:gd name="T10" fmla="*/ 23 w 81"/>
                <a:gd name="T11" fmla="*/ 39 h 62"/>
                <a:gd name="T12" fmla="*/ 26 w 81"/>
                <a:gd name="T13" fmla="*/ 58 h 62"/>
                <a:gd name="T14" fmla="*/ 7 w 81"/>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
                  <a:moveTo>
                    <a:pt x="0" y="1"/>
                  </a:moveTo>
                  <a:cubicBezTo>
                    <a:pt x="19" y="0"/>
                    <a:pt x="19" y="0"/>
                    <a:pt x="19" y="0"/>
                  </a:cubicBezTo>
                  <a:cubicBezTo>
                    <a:pt x="20" y="6"/>
                    <a:pt x="20" y="13"/>
                    <a:pt x="21" y="19"/>
                  </a:cubicBezTo>
                  <a:cubicBezTo>
                    <a:pt x="79" y="13"/>
                    <a:pt x="79" y="13"/>
                    <a:pt x="79" y="13"/>
                  </a:cubicBezTo>
                  <a:cubicBezTo>
                    <a:pt x="80" y="19"/>
                    <a:pt x="80" y="25"/>
                    <a:pt x="81" y="31"/>
                  </a:cubicBezTo>
                  <a:cubicBezTo>
                    <a:pt x="23" y="39"/>
                    <a:pt x="23" y="39"/>
                    <a:pt x="23" y="39"/>
                  </a:cubicBezTo>
                  <a:cubicBezTo>
                    <a:pt x="24" y="46"/>
                    <a:pt x="25" y="52"/>
                    <a:pt x="26" y="58"/>
                  </a:cubicBezTo>
                  <a:cubicBezTo>
                    <a:pt x="7" y="62"/>
                    <a:pt x="7" y="62"/>
                    <a:pt x="7" y="62"/>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5" name="Freeform 36"/>
            <p:cNvSpPr>
              <a:spLocks/>
            </p:cNvSpPr>
            <p:nvPr userDrawn="1"/>
          </p:nvSpPr>
          <p:spPr bwMode="auto">
            <a:xfrm>
              <a:off x="127" y="234"/>
              <a:ext cx="16" cy="12"/>
            </a:xfrm>
            <a:custGeom>
              <a:avLst/>
              <a:gdLst>
                <a:gd name="T0" fmla="*/ 0 w 81"/>
                <a:gd name="T1" fmla="*/ 1 h 62"/>
                <a:gd name="T2" fmla="*/ 19 w 81"/>
                <a:gd name="T3" fmla="*/ 0 h 62"/>
                <a:gd name="T4" fmla="*/ 21 w 81"/>
                <a:gd name="T5" fmla="*/ 19 h 62"/>
                <a:gd name="T6" fmla="*/ 79 w 81"/>
                <a:gd name="T7" fmla="*/ 13 h 62"/>
                <a:gd name="T8" fmla="*/ 81 w 81"/>
                <a:gd name="T9" fmla="*/ 31 h 62"/>
                <a:gd name="T10" fmla="*/ 23 w 81"/>
                <a:gd name="T11" fmla="*/ 39 h 62"/>
                <a:gd name="T12" fmla="*/ 26 w 81"/>
                <a:gd name="T13" fmla="*/ 58 h 62"/>
                <a:gd name="T14" fmla="*/ 7 w 81"/>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
                  <a:moveTo>
                    <a:pt x="0" y="1"/>
                  </a:moveTo>
                  <a:cubicBezTo>
                    <a:pt x="19" y="0"/>
                    <a:pt x="19" y="0"/>
                    <a:pt x="19" y="0"/>
                  </a:cubicBezTo>
                  <a:cubicBezTo>
                    <a:pt x="20" y="6"/>
                    <a:pt x="20" y="13"/>
                    <a:pt x="21" y="19"/>
                  </a:cubicBezTo>
                  <a:cubicBezTo>
                    <a:pt x="79" y="13"/>
                    <a:pt x="79" y="13"/>
                    <a:pt x="79" y="13"/>
                  </a:cubicBezTo>
                  <a:cubicBezTo>
                    <a:pt x="80" y="19"/>
                    <a:pt x="80" y="25"/>
                    <a:pt x="81" y="31"/>
                  </a:cubicBezTo>
                  <a:cubicBezTo>
                    <a:pt x="23" y="39"/>
                    <a:pt x="23" y="39"/>
                    <a:pt x="23" y="39"/>
                  </a:cubicBezTo>
                  <a:cubicBezTo>
                    <a:pt x="24" y="46"/>
                    <a:pt x="25" y="52"/>
                    <a:pt x="26" y="58"/>
                  </a:cubicBezTo>
                  <a:cubicBezTo>
                    <a:pt x="7" y="62"/>
                    <a:pt x="7" y="62"/>
                    <a:pt x="7" y="6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6" name="Freeform 37"/>
            <p:cNvSpPr>
              <a:spLocks/>
            </p:cNvSpPr>
            <p:nvPr userDrawn="1"/>
          </p:nvSpPr>
          <p:spPr bwMode="auto">
            <a:xfrm>
              <a:off x="128" y="209"/>
              <a:ext cx="16" cy="13"/>
            </a:xfrm>
            <a:custGeom>
              <a:avLst/>
              <a:gdLst>
                <a:gd name="T0" fmla="*/ 84 w 84"/>
                <a:gd name="T1" fmla="*/ 3 h 64"/>
                <a:gd name="T2" fmla="*/ 80 w 84"/>
                <a:gd name="T3" fmla="*/ 23 h 64"/>
                <a:gd name="T4" fmla="*/ 62 w 84"/>
                <a:gd name="T5" fmla="*/ 28 h 64"/>
                <a:gd name="T6" fmla="*/ 48 w 84"/>
                <a:gd name="T7" fmla="*/ 40 h 64"/>
                <a:gd name="T8" fmla="*/ 48 w 84"/>
                <a:gd name="T9" fmla="*/ 43 h 64"/>
                <a:gd name="T10" fmla="*/ 77 w 84"/>
                <a:gd name="T11" fmla="*/ 46 h 64"/>
                <a:gd name="T12" fmla="*/ 76 w 84"/>
                <a:gd name="T13" fmla="*/ 64 h 64"/>
                <a:gd name="T14" fmla="*/ 0 w 84"/>
                <a:gd name="T15" fmla="*/ 59 h 64"/>
                <a:gd name="T16" fmla="*/ 3 w 84"/>
                <a:gd name="T17" fmla="*/ 28 h 64"/>
                <a:gd name="T18" fmla="*/ 26 w 84"/>
                <a:gd name="T19" fmla="*/ 1 h 64"/>
                <a:gd name="T20" fmla="*/ 45 w 84"/>
                <a:gd name="T21" fmla="*/ 22 h 64"/>
                <a:gd name="T22" fmla="*/ 45 w 84"/>
                <a:gd name="T23" fmla="*/ 22 h 64"/>
                <a:gd name="T24" fmla="*/ 56 w 84"/>
                <a:gd name="T25" fmla="*/ 14 h 64"/>
                <a:gd name="T26" fmla="*/ 84 w 84"/>
                <a:gd name="T2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64">
                  <a:moveTo>
                    <a:pt x="84" y="3"/>
                  </a:moveTo>
                  <a:cubicBezTo>
                    <a:pt x="82" y="10"/>
                    <a:pt x="81" y="16"/>
                    <a:pt x="80" y="23"/>
                  </a:cubicBezTo>
                  <a:cubicBezTo>
                    <a:pt x="80" y="23"/>
                    <a:pt x="68" y="26"/>
                    <a:pt x="62" y="28"/>
                  </a:cubicBezTo>
                  <a:cubicBezTo>
                    <a:pt x="55" y="31"/>
                    <a:pt x="49" y="35"/>
                    <a:pt x="48" y="40"/>
                  </a:cubicBezTo>
                  <a:cubicBezTo>
                    <a:pt x="48" y="41"/>
                    <a:pt x="48" y="42"/>
                    <a:pt x="48" y="43"/>
                  </a:cubicBezTo>
                  <a:cubicBezTo>
                    <a:pt x="77" y="46"/>
                    <a:pt x="77" y="46"/>
                    <a:pt x="77" y="46"/>
                  </a:cubicBezTo>
                  <a:cubicBezTo>
                    <a:pt x="76" y="52"/>
                    <a:pt x="76" y="58"/>
                    <a:pt x="76" y="64"/>
                  </a:cubicBezTo>
                  <a:cubicBezTo>
                    <a:pt x="0" y="59"/>
                    <a:pt x="0" y="59"/>
                    <a:pt x="0" y="59"/>
                  </a:cubicBezTo>
                  <a:cubicBezTo>
                    <a:pt x="1" y="49"/>
                    <a:pt x="2" y="38"/>
                    <a:pt x="3" y="28"/>
                  </a:cubicBezTo>
                  <a:cubicBezTo>
                    <a:pt x="5" y="13"/>
                    <a:pt x="13" y="0"/>
                    <a:pt x="26" y="1"/>
                  </a:cubicBezTo>
                  <a:cubicBezTo>
                    <a:pt x="38" y="2"/>
                    <a:pt x="45" y="9"/>
                    <a:pt x="45" y="22"/>
                  </a:cubicBezTo>
                  <a:cubicBezTo>
                    <a:pt x="45" y="22"/>
                    <a:pt x="45" y="22"/>
                    <a:pt x="45" y="22"/>
                  </a:cubicBezTo>
                  <a:cubicBezTo>
                    <a:pt x="48" y="18"/>
                    <a:pt x="51" y="17"/>
                    <a:pt x="56" y="14"/>
                  </a:cubicBezTo>
                  <a:cubicBezTo>
                    <a:pt x="63" y="10"/>
                    <a:pt x="84" y="3"/>
                    <a:pt x="84" y="3"/>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7" name="Freeform 38"/>
            <p:cNvSpPr>
              <a:spLocks/>
            </p:cNvSpPr>
            <p:nvPr userDrawn="1"/>
          </p:nvSpPr>
          <p:spPr bwMode="auto">
            <a:xfrm>
              <a:off x="133" y="187"/>
              <a:ext cx="19" cy="16"/>
            </a:xfrm>
            <a:custGeom>
              <a:avLst/>
              <a:gdLst>
                <a:gd name="T0" fmla="*/ 7 w 92"/>
                <a:gd name="T1" fmla="*/ 0 h 76"/>
                <a:gd name="T2" fmla="*/ 92 w 92"/>
                <a:gd name="T3" fmla="*/ 3 h 76"/>
                <a:gd name="T4" fmla="*/ 83 w 92"/>
                <a:gd name="T5" fmla="*/ 22 h 76"/>
                <a:gd name="T6" fmla="*/ 65 w 92"/>
                <a:gd name="T7" fmla="*/ 21 h 76"/>
                <a:gd name="T8" fmla="*/ 56 w 92"/>
                <a:gd name="T9" fmla="*/ 46 h 76"/>
                <a:gd name="T10" fmla="*/ 70 w 92"/>
                <a:gd name="T11" fmla="*/ 57 h 76"/>
                <a:gd name="T12" fmla="*/ 64 w 92"/>
                <a:gd name="T13" fmla="*/ 76 h 76"/>
                <a:gd name="T14" fmla="*/ 0 w 92"/>
                <a:gd name="T15" fmla="*/ 2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6">
                  <a:moveTo>
                    <a:pt x="7" y="0"/>
                  </a:moveTo>
                  <a:cubicBezTo>
                    <a:pt x="92" y="3"/>
                    <a:pt x="92" y="3"/>
                    <a:pt x="92" y="3"/>
                  </a:cubicBezTo>
                  <a:cubicBezTo>
                    <a:pt x="89" y="9"/>
                    <a:pt x="86" y="15"/>
                    <a:pt x="83" y="22"/>
                  </a:cubicBezTo>
                  <a:cubicBezTo>
                    <a:pt x="65" y="21"/>
                    <a:pt x="65" y="21"/>
                    <a:pt x="65" y="21"/>
                  </a:cubicBezTo>
                  <a:cubicBezTo>
                    <a:pt x="62" y="29"/>
                    <a:pt x="59" y="37"/>
                    <a:pt x="56" y="46"/>
                  </a:cubicBezTo>
                  <a:cubicBezTo>
                    <a:pt x="70" y="57"/>
                    <a:pt x="70" y="57"/>
                    <a:pt x="70" y="57"/>
                  </a:cubicBezTo>
                  <a:cubicBezTo>
                    <a:pt x="68" y="63"/>
                    <a:pt x="66" y="70"/>
                    <a:pt x="64" y="76"/>
                  </a:cubicBezTo>
                  <a:cubicBezTo>
                    <a:pt x="0" y="20"/>
                    <a:pt x="0" y="20"/>
                    <a:pt x="0" y="2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48" name="Freeform 39"/>
            <p:cNvSpPr>
              <a:spLocks/>
            </p:cNvSpPr>
            <p:nvPr userDrawn="1"/>
          </p:nvSpPr>
          <p:spPr bwMode="auto">
            <a:xfrm>
              <a:off x="133" y="187"/>
              <a:ext cx="19" cy="16"/>
            </a:xfrm>
            <a:custGeom>
              <a:avLst/>
              <a:gdLst>
                <a:gd name="T0" fmla="*/ 7 w 92"/>
                <a:gd name="T1" fmla="*/ 0 h 76"/>
                <a:gd name="T2" fmla="*/ 92 w 92"/>
                <a:gd name="T3" fmla="*/ 3 h 76"/>
                <a:gd name="T4" fmla="*/ 83 w 92"/>
                <a:gd name="T5" fmla="*/ 22 h 76"/>
                <a:gd name="T6" fmla="*/ 65 w 92"/>
                <a:gd name="T7" fmla="*/ 21 h 76"/>
                <a:gd name="T8" fmla="*/ 56 w 92"/>
                <a:gd name="T9" fmla="*/ 46 h 76"/>
                <a:gd name="T10" fmla="*/ 70 w 92"/>
                <a:gd name="T11" fmla="*/ 57 h 76"/>
                <a:gd name="T12" fmla="*/ 64 w 92"/>
                <a:gd name="T13" fmla="*/ 76 h 76"/>
                <a:gd name="T14" fmla="*/ 0 w 92"/>
                <a:gd name="T15" fmla="*/ 2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76">
                  <a:moveTo>
                    <a:pt x="7" y="0"/>
                  </a:moveTo>
                  <a:cubicBezTo>
                    <a:pt x="92" y="3"/>
                    <a:pt x="92" y="3"/>
                    <a:pt x="92" y="3"/>
                  </a:cubicBezTo>
                  <a:cubicBezTo>
                    <a:pt x="89" y="9"/>
                    <a:pt x="86" y="15"/>
                    <a:pt x="83" y="22"/>
                  </a:cubicBezTo>
                  <a:cubicBezTo>
                    <a:pt x="65" y="21"/>
                    <a:pt x="65" y="21"/>
                    <a:pt x="65" y="21"/>
                  </a:cubicBezTo>
                  <a:cubicBezTo>
                    <a:pt x="62" y="29"/>
                    <a:pt x="59" y="37"/>
                    <a:pt x="56" y="46"/>
                  </a:cubicBezTo>
                  <a:cubicBezTo>
                    <a:pt x="70" y="57"/>
                    <a:pt x="70" y="57"/>
                    <a:pt x="70" y="57"/>
                  </a:cubicBezTo>
                  <a:cubicBezTo>
                    <a:pt x="68" y="63"/>
                    <a:pt x="66" y="70"/>
                    <a:pt x="64" y="76"/>
                  </a:cubicBezTo>
                  <a:cubicBezTo>
                    <a:pt x="0" y="20"/>
                    <a:pt x="0" y="20"/>
                    <a:pt x="0" y="2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49" name="Freeform 40"/>
            <p:cNvSpPr>
              <a:spLocks/>
            </p:cNvSpPr>
            <p:nvPr userDrawn="1"/>
          </p:nvSpPr>
          <p:spPr bwMode="auto">
            <a:xfrm>
              <a:off x="157" y="143"/>
              <a:ext cx="21" cy="21"/>
            </a:xfrm>
            <a:custGeom>
              <a:avLst/>
              <a:gdLst>
                <a:gd name="T0" fmla="*/ 17 w 103"/>
                <a:gd name="T1" fmla="*/ 33 h 105"/>
                <a:gd name="T2" fmla="*/ 74 w 103"/>
                <a:gd name="T3" fmla="*/ 52 h 105"/>
                <a:gd name="T4" fmla="*/ 41 w 103"/>
                <a:gd name="T5" fmla="*/ 12 h 105"/>
                <a:gd name="T6" fmla="*/ 57 w 103"/>
                <a:gd name="T7" fmla="*/ 0 h 105"/>
                <a:gd name="T8" fmla="*/ 103 w 103"/>
                <a:gd name="T9" fmla="*/ 62 h 105"/>
                <a:gd name="T10" fmla="*/ 88 w 103"/>
                <a:gd name="T11" fmla="*/ 75 h 105"/>
                <a:gd name="T12" fmla="*/ 33 w 103"/>
                <a:gd name="T13" fmla="*/ 57 h 105"/>
                <a:gd name="T14" fmla="*/ 67 w 103"/>
                <a:gd name="T15" fmla="*/ 93 h 105"/>
                <a:gd name="T16" fmla="*/ 56 w 103"/>
                <a:gd name="T17" fmla="*/ 105 h 105"/>
                <a:gd name="T18" fmla="*/ 0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17" y="33"/>
                  </a:moveTo>
                  <a:cubicBezTo>
                    <a:pt x="74" y="52"/>
                    <a:pt x="74" y="52"/>
                    <a:pt x="74" y="52"/>
                  </a:cubicBezTo>
                  <a:cubicBezTo>
                    <a:pt x="41" y="12"/>
                    <a:pt x="41" y="12"/>
                    <a:pt x="41" y="12"/>
                  </a:cubicBezTo>
                  <a:cubicBezTo>
                    <a:pt x="57" y="0"/>
                    <a:pt x="57" y="0"/>
                    <a:pt x="57" y="0"/>
                  </a:cubicBezTo>
                  <a:cubicBezTo>
                    <a:pt x="103" y="62"/>
                    <a:pt x="103" y="62"/>
                    <a:pt x="103" y="62"/>
                  </a:cubicBezTo>
                  <a:cubicBezTo>
                    <a:pt x="98" y="66"/>
                    <a:pt x="93" y="71"/>
                    <a:pt x="88" y="75"/>
                  </a:cubicBezTo>
                  <a:cubicBezTo>
                    <a:pt x="33" y="57"/>
                    <a:pt x="33" y="57"/>
                    <a:pt x="33" y="57"/>
                  </a:cubicBezTo>
                  <a:cubicBezTo>
                    <a:pt x="67" y="93"/>
                    <a:pt x="67" y="93"/>
                    <a:pt x="67" y="93"/>
                  </a:cubicBezTo>
                  <a:cubicBezTo>
                    <a:pt x="64" y="97"/>
                    <a:pt x="60" y="101"/>
                    <a:pt x="56" y="105"/>
                  </a:cubicBezTo>
                  <a:cubicBezTo>
                    <a:pt x="0" y="50"/>
                    <a:pt x="0" y="50"/>
                    <a:pt x="0" y="50"/>
                  </a:cubicBezTo>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0" name="Freeform 41"/>
            <p:cNvSpPr>
              <a:spLocks/>
            </p:cNvSpPr>
            <p:nvPr userDrawn="1"/>
          </p:nvSpPr>
          <p:spPr bwMode="auto">
            <a:xfrm>
              <a:off x="157" y="143"/>
              <a:ext cx="21" cy="21"/>
            </a:xfrm>
            <a:custGeom>
              <a:avLst/>
              <a:gdLst>
                <a:gd name="T0" fmla="*/ 17 w 103"/>
                <a:gd name="T1" fmla="*/ 33 h 105"/>
                <a:gd name="T2" fmla="*/ 74 w 103"/>
                <a:gd name="T3" fmla="*/ 52 h 105"/>
                <a:gd name="T4" fmla="*/ 41 w 103"/>
                <a:gd name="T5" fmla="*/ 12 h 105"/>
                <a:gd name="T6" fmla="*/ 57 w 103"/>
                <a:gd name="T7" fmla="*/ 0 h 105"/>
                <a:gd name="T8" fmla="*/ 103 w 103"/>
                <a:gd name="T9" fmla="*/ 62 h 105"/>
                <a:gd name="T10" fmla="*/ 88 w 103"/>
                <a:gd name="T11" fmla="*/ 75 h 105"/>
                <a:gd name="T12" fmla="*/ 33 w 103"/>
                <a:gd name="T13" fmla="*/ 57 h 105"/>
                <a:gd name="T14" fmla="*/ 67 w 103"/>
                <a:gd name="T15" fmla="*/ 93 h 105"/>
                <a:gd name="T16" fmla="*/ 56 w 103"/>
                <a:gd name="T17" fmla="*/ 105 h 105"/>
                <a:gd name="T18" fmla="*/ 0 w 103"/>
                <a:gd name="T19" fmla="*/ 5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5">
                  <a:moveTo>
                    <a:pt x="17" y="33"/>
                  </a:moveTo>
                  <a:cubicBezTo>
                    <a:pt x="74" y="52"/>
                    <a:pt x="74" y="52"/>
                    <a:pt x="74" y="52"/>
                  </a:cubicBezTo>
                  <a:cubicBezTo>
                    <a:pt x="41" y="12"/>
                    <a:pt x="41" y="12"/>
                    <a:pt x="41" y="12"/>
                  </a:cubicBezTo>
                  <a:cubicBezTo>
                    <a:pt x="57" y="0"/>
                    <a:pt x="57" y="0"/>
                    <a:pt x="57" y="0"/>
                  </a:cubicBezTo>
                  <a:cubicBezTo>
                    <a:pt x="103" y="62"/>
                    <a:pt x="103" y="62"/>
                    <a:pt x="103" y="62"/>
                  </a:cubicBezTo>
                  <a:cubicBezTo>
                    <a:pt x="98" y="66"/>
                    <a:pt x="93" y="71"/>
                    <a:pt x="88" y="75"/>
                  </a:cubicBezTo>
                  <a:cubicBezTo>
                    <a:pt x="33" y="57"/>
                    <a:pt x="33" y="57"/>
                    <a:pt x="33" y="57"/>
                  </a:cubicBezTo>
                  <a:cubicBezTo>
                    <a:pt x="67" y="93"/>
                    <a:pt x="67" y="93"/>
                    <a:pt x="67" y="93"/>
                  </a:cubicBezTo>
                  <a:cubicBezTo>
                    <a:pt x="64" y="97"/>
                    <a:pt x="60" y="101"/>
                    <a:pt x="56" y="105"/>
                  </a:cubicBezTo>
                  <a:cubicBezTo>
                    <a:pt x="0" y="50"/>
                    <a:pt x="0" y="50"/>
                    <a:pt x="0" y="5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51" name="Freeform 42"/>
            <p:cNvSpPr>
              <a:spLocks noEditPoints="1"/>
            </p:cNvSpPr>
            <p:nvPr userDrawn="1"/>
          </p:nvSpPr>
          <p:spPr bwMode="auto">
            <a:xfrm>
              <a:off x="178" y="131"/>
              <a:ext cx="19" cy="19"/>
            </a:xfrm>
            <a:custGeom>
              <a:avLst/>
              <a:gdLst>
                <a:gd name="T0" fmla="*/ 27 w 92"/>
                <a:gd name="T1" fmla="*/ 12 h 95"/>
                <a:gd name="T2" fmla="*/ 82 w 92"/>
                <a:gd name="T3" fmla="*/ 28 h 95"/>
                <a:gd name="T4" fmla="*/ 65 w 92"/>
                <a:gd name="T5" fmla="*/ 83 h 95"/>
                <a:gd name="T6" fmla="*/ 10 w 92"/>
                <a:gd name="T7" fmla="*/ 66 h 95"/>
                <a:gd name="T8" fmla="*/ 27 w 92"/>
                <a:gd name="T9" fmla="*/ 12 h 95"/>
                <a:gd name="T10" fmla="*/ 57 w 92"/>
                <a:gd name="T11" fmla="*/ 69 h 95"/>
                <a:gd name="T12" fmla="*/ 64 w 92"/>
                <a:gd name="T13" fmla="*/ 38 h 95"/>
                <a:gd name="T14" fmla="*/ 35 w 92"/>
                <a:gd name="T15" fmla="*/ 26 h 95"/>
                <a:gd name="T16" fmla="*/ 28 w 92"/>
                <a:gd name="T17" fmla="*/ 57 h 95"/>
                <a:gd name="T18" fmla="*/ 57 w 92"/>
                <a:gd name="T1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5">
                  <a:moveTo>
                    <a:pt x="27" y="12"/>
                  </a:moveTo>
                  <a:cubicBezTo>
                    <a:pt x="50" y="0"/>
                    <a:pt x="72" y="9"/>
                    <a:pt x="82" y="28"/>
                  </a:cubicBezTo>
                  <a:cubicBezTo>
                    <a:pt x="92" y="48"/>
                    <a:pt x="87" y="71"/>
                    <a:pt x="65" y="83"/>
                  </a:cubicBezTo>
                  <a:cubicBezTo>
                    <a:pt x="42" y="95"/>
                    <a:pt x="20" y="86"/>
                    <a:pt x="10" y="66"/>
                  </a:cubicBezTo>
                  <a:cubicBezTo>
                    <a:pt x="0" y="47"/>
                    <a:pt x="5" y="24"/>
                    <a:pt x="27" y="12"/>
                  </a:cubicBezTo>
                  <a:close/>
                  <a:moveTo>
                    <a:pt x="57" y="69"/>
                  </a:moveTo>
                  <a:cubicBezTo>
                    <a:pt x="67" y="63"/>
                    <a:pt x="72" y="52"/>
                    <a:pt x="64" y="38"/>
                  </a:cubicBezTo>
                  <a:cubicBezTo>
                    <a:pt x="56" y="23"/>
                    <a:pt x="45" y="20"/>
                    <a:pt x="35" y="26"/>
                  </a:cubicBezTo>
                  <a:cubicBezTo>
                    <a:pt x="25" y="31"/>
                    <a:pt x="20" y="42"/>
                    <a:pt x="28" y="57"/>
                  </a:cubicBezTo>
                  <a:cubicBezTo>
                    <a:pt x="35" y="71"/>
                    <a:pt x="47" y="74"/>
                    <a:pt x="57" y="69"/>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2" name="Freeform 43"/>
            <p:cNvSpPr>
              <a:spLocks/>
            </p:cNvSpPr>
            <p:nvPr userDrawn="1"/>
          </p:nvSpPr>
          <p:spPr bwMode="auto">
            <a:xfrm>
              <a:off x="203" y="124"/>
              <a:ext cx="14" cy="16"/>
            </a:xfrm>
            <a:custGeom>
              <a:avLst/>
              <a:gdLst>
                <a:gd name="T0" fmla="*/ 19 w 70"/>
                <a:gd name="T1" fmla="*/ 67 h 83"/>
                <a:gd name="T2" fmla="*/ 36 w 70"/>
                <a:gd name="T3" fmla="*/ 66 h 83"/>
                <a:gd name="T4" fmla="*/ 47 w 70"/>
                <a:gd name="T5" fmla="*/ 55 h 83"/>
                <a:gd name="T6" fmla="*/ 27 w 70"/>
                <a:gd name="T7" fmla="*/ 49 h 83"/>
                <a:gd name="T8" fmla="*/ 4 w 70"/>
                <a:gd name="T9" fmla="*/ 32 h 83"/>
                <a:gd name="T10" fmla="*/ 28 w 70"/>
                <a:gd name="T11" fmla="*/ 2 h 83"/>
                <a:gd name="T12" fmla="*/ 53 w 70"/>
                <a:gd name="T13" fmla="*/ 1 h 83"/>
                <a:gd name="T14" fmla="*/ 51 w 70"/>
                <a:gd name="T15" fmla="*/ 16 h 83"/>
                <a:gd name="T16" fmla="*/ 35 w 70"/>
                <a:gd name="T17" fmla="*/ 17 h 83"/>
                <a:gd name="T18" fmla="*/ 24 w 70"/>
                <a:gd name="T19" fmla="*/ 28 h 83"/>
                <a:gd name="T20" fmla="*/ 36 w 70"/>
                <a:gd name="T21" fmla="*/ 32 h 83"/>
                <a:gd name="T22" fmla="*/ 66 w 70"/>
                <a:gd name="T23" fmla="*/ 49 h 83"/>
                <a:gd name="T24" fmla="*/ 41 w 70"/>
                <a:gd name="T25" fmla="*/ 81 h 83"/>
                <a:gd name="T26" fmla="*/ 17 w 70"/>
                <a:gd name="T27" fmla="*/ 83 h 83"/>
                <a:gd name="T28" fmla="*/ 19 w 70"/>
                <a:gd name="T2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83">
                  <a:moveTo>
                    <a:pt x="19" y="67"/>
                  </a:moveTo>
                  <a:cubicBezTo>
                    <a:pt x="23" y="68"/>
                    <a:pt x="31" y="68"/>
                    <a:pt x="36" y="66"/>
                  </a:cubicBezTo>
                  <a:cubicBezTo>
                    <a:pt x="42" y="65"/>
                    <a:pt x="48" y="62"/>
                    <a:pt x="47" y="55"/>
                  </a:cubicBezTo>
                  <a:cubicBezTo>
                    <a:pt x="45" y="48"/>
                    <a:pt x="36" y="50"/>
                    <a:pt x="27" y="49"/>
                  </a:cubicBezTo>
                  <a:cubicBezTo>
                    <a:pt x="18" y="49"/>
                    <a:pt x="8" y="47"/>
                    <a:pt x="4" y="32"/>
                  </a:cubicBezTo>
                  <a:cubicBezTo>
                    <a:pt x="0" y="17"/>
                    <a:pt x="14" y="5"/>
                    <a:pt x="28" y="2"/>
                  </a:cubicBezTo>
                  <a:cubicBezTo>
                    <a:pt x="36" y="0"/>
                    <a:pt x="45" y="0"/>
                    <a:pt x="53" y="1"/>
                  </a:cubicBezTo>
                  <a:cubicBezTo>
                    <a:pt x="51" y="16"/>
                    <a:pt x="51" y="16"/>
                    <a:pt x="51" y="16"/>
                  </a:cubicBezTo>
                  <a:cubicBezTo>
                    <a:pt x="45" y="15"/>
                    <a:pt x="38" y="16"/>
                    <a:pt x="35" y="17"/>
                  </a:cubicBezTo>
                  <a:cubicBezTo>
                    <a:pt x="25" y="19"/>
                    <a:pt x="23" y="23"/>
                    <a:pt x="24" y="28"/>
                  </a:cubicBezTo>
                  <a:cubicBezTo>
                    <a:pt x="25" y="31"/>
                    <a:pt x="28" y="33"/>
                    <a:pt x="36" y="32"/>
                  </a:cubicBezTo>
                  <a:cubicBezTo>
                    <a:pt x="56" y="32"/>
                    <a:pt x="63" y="38"/>
                    <a:pt x="66" y="49"/>
                  </a:cubicBezTo>
                  <a:cubicBezTo>
                    <a:pt x="70" y="67"/>
                    <a:pt x="57" y="77"/>
                    <a:pt x="41" y="81"/>
                  </a:cubicBezTo>
                  <a:cubicBezTo>
                    <a:pt x="34" y="83"/>
                    <a:pt x="25" y="83"/>
                    <a:pt x="17" y="83"/>
                  </a:cubicBezTo>
                  <a:lnTo>
                    <a:pt x="19" y="67"/>
                  </a:ln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3" name="Freeform 44"/>
            <p:cNvSpPr>
              <a:spLocks noEditPoints="1"/>
            </p:cNvSpPr>
            <p:nvPr userDrawn="1"/>
          </p:nvSpPr>
          <p:spPr bwMode="auto">
            <a:xfrm>
              <a:off x="128" y="122"/>
              <a:ext cx="211" cy="211"/>
            </a:xfrm>
            <a:custGeom>
              <a:avLst/>
              <a:gdLst>
                <a:gd name="T0" fmla="*/ 600 w 1056"/>
                <a:gd name="T1" fmla="*/ 1052 h 1057"/>
                <a:gd name="T2" fmla="*/ 707 w 1056"/>
                <a:gd name="T3" fmla="*/ 1025 h 1057"/>
                <a:gd name="T4" fmla="*/ 13 w 1056"/>
                <a:gd name="T5" fmla="*/ 647 h 1057"/>
                <a:gd name="T6" fmla="*/ 0 w 1056"/>
                <a:gd name="T7" fmla="*/ 537 h 1057"/>
                <a:gd name="T8" fmla="*/ 235 w 1056"/>
                <a:gd name="T9" fmla="*/ 89 h 1057"/>
                <a:gd name="T10" fmla="*/ 430 w 1056"/>
                <a:gd name="T11" fmla="*/ 341 h 1057"/>
                <a:gd name="T12" fmla="*/ 17 w 1056"/>
                <a:gd name="T13" fmla="*/ 394 h 1057"/>
                <a:gd name="T14" fmla="*/ 330 w 1056"/>
                <a:gd name="T15" fmla="*/ 453 h 1057"/>
                <a:gd name="T16" fmla="*/ 348 w 1056"/>
                <a:gd name="T17" fmla="*/ 31 h 1057"/>
                <a:gd name="T18" fmla="*/ 477 w 1056"/>
                <a:gd name="T19" fmla="*/ 323 h 1057"/>
                <a:gd name="T20" fmla="*/ 0 w 1056"/>
                <a:gd name="T21" fmla="*/ 520 h 1057"/>
                <a:gd name="T22" fmla="*/ 318 w 1056"/>
                <a:gd name="T23" fmla="*/ 503 h 1057"/>
                <a:gd name="T24" fmla="*/ 64 w 1056"/>
                <a:gd name="T25" fmla="*/ 275 h 1057"/>
                <a:gd name="T26" fmla="*/ 354 w 1056"/>
                <a:gd name="T27" fmla="*/ 408 h 1057"/>
                <a:gd name="T28" fmla="*/ 929 w 1056"/>
                <a:gd name="T29" fmla="*/ 185 h 1057"/>
                <a:gd name="T30" fmla="*/ 702 w 1056"/>
                <a:gd name="T31" fmla="*/ 408 h 1057"/>
                <a:gd name="T32" fmla="*/ 1000 w 1056"/>
                <a:gd name="T33" fmla="*/ 290 h 1057"/>
                <a:gd name="T34" fmla="*/ 726 w 1056"/>
                <a:gd name="T35" fmla="*/ 453 h 1057"/>
                <a:gd name="T36" fmla="*/ 835 w 1056"/>
                <a:gd name="T37" fmla="*/ 99 h 1057"/>
                <a:gd name="T38" fmla="*/ 668 w 1056"/>
                <a:gd name="T39" fmla="*/ 370 h 1057"/>
                <a:gd name="T40" fmla="*/ 473 w 1056"/>
                <a:gd name="T41" fmla="*/ 3 h 1057"/>
                <a:gd name="T42" fmla="*/ 583 w 1056"/>
                <a:gd name="T43" fmla="*/ 3 h 1057"/>
                <a:gd name="T44" fmla="*/ 579 w 1056"/>
                <a:gd name="T45" fmla="*/ 323 h 1057"/>
                <a:gd name="T46" fmla="*/ 707 w 1056"/>
                <a:gd name="T47" fmla="*/ 31 h 1057"/>
                <a:gd name="T48" fmla="*/ 626 w 1056"/>
                <a:gd name="T49" fmla="*/ 341 h 1057"/>
                <a:gd name="T50" fmla="*/ 821 w 1056"/>
                <a:gd name="T51" fmla="*/ 89 h 1057"/>
                <a:gd name="T52" fmla="*/ 388 w 1056"/>
                <a:gd name="T53" fmla="*/ 370 h 1057"/>
                <a:gd name="T54" fmla="*/ 221 w 1056"/>
                <a:gd name="T55" fmla="*/ 99 h 1057"/>
                <a:gd name="T56" fmla="*/ 626 w 1056"/>
                <a:gd name="T57" fmla="*/ 716 h 1057"/>
                <a:gd name="T58" fmla="*/ 723 w 1056"/>
                <a:gd name="T59" fmla="*/ 1019 h 1057"/>
                <a:gd name="T60" fmla="*/ 668 w 1056"/>
                <a:gd name="T61" fmla="*/ 687 h 1057"/>
                <a:gd name="T62" fmla="*/ 835 w 1056"/>
                <a:gd name="T63" fmla="*/ 958 h 1057"/>
                <a:gd name="T64" fmla="*/ 726 w 1056"/>
                <a:gd name="T65" fmla="*/ 603 h 1057"/>
                <a:gd name="T66" fmla="*/ 1000 w 1056"/>
                <a:gd name="T67" fmla="*/ 766 h 1057"/>
                <a:gd name="T68" fmla="*/ 330 w 1056"/>
                <a:gd name="T69" fmla="*/ 603 h 1057"/>
                <a:gd name="T70" fmla="*/ 17 w 1056"/>
                <a:gd name="T71" fmla="*/ 663 h 1057"/>
                <a:gd name="T72" fmla="*/ 1043 w 1056"/>
                <a:gd name="T73" fmla="*/ 410 h 1057"/>
                <a:gd name="T74" fmla="*/ 738 w 1056"/>
                <a:gd name="T75" fmla="*/ 503 h 1057"/>
                <a:gd name="T76" fmla="*/ 738 w 1056"/>
                <a:gd name="T77" fmla="*/ 554 h 1057"/>
                <a:gd name="T78" fmla="*/ 1043 w 1056"/>
                <a:gd name="T79" fmla="*/ 647 h 1057"/>
                <a:gd name="T80" fmla="*/ 702 w 1056"/>
                <a:gd name="T81" fmla="*/ 648 h 1057"/>
                <a:gd name="T82" fmla="*/ 929 w 1056"/>
                <a:gd name="T83" fmla="*/ 872 h 1057"/>
                <a:gd name="T84" fmla="*/ 528 w 1056"/>
                <a:gd name="T85" fmla="*/ 740 h 1057"/>
                <a:gd name="T86" fmla="*/ 528 w 1056"/>
                <a:gd name="T87" fmla="*/ 1057 h 1057"/>
                <a:gd name="T88" fmla="*/ 528 w 1056"/>
                <a:gd name="T89" fmla="*/ 740 h 1057"/>
                <a:gd name="T90" fmla="*/ 221 w 1056"/>
                <a:gd name="T91" fmla="*/ 958 h 1057"/>
                <a:gd name="T92" fmla="*/ 388 w 1056"/>
                <a:gd name="T93" fmla="*/ 687 h 1057"/>
                <a:gd name="T94" fmla="*/ 127 w 1056"/>
                <a:gd name="T95" fmla="*/ 872 h 1057"/>
                <a:gd name="T96" fmla="*/ 354 w 1056"/>
                <a:gd name="T97" fmla="*/ 648 h 1057"/>
                <a:gd name="T98" fmla="*/ 333 w 1056"/>
                <a:gd name="T99" fmla="*/ 1019 h 1057"/>
                <a:gd name="T100" fmla="*/ 430 w 1056"/>
                <a:gd name="T101" fmla="*/ 716 h 1057"/>
                <a:gd name="T102" fmla="*/ 456 w 1056"/>
                <a:gd name="T103" fmla="*/ 1052 h 1057"/>
                <a:gd name="T104" fmla="*/ 477 w 1056"/>
                <a:gd name="T105" fmla="*/ 734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6" h="1057">
                  <a:moveTo>
                    <a:pt x="707" y="1025"/>
                  </a:moveTo>
                  <a:cubicBezTo>
                    <a:pt x="673" y="1038"/>
                    <a:pt x="637" y="1047"/>
                    <a:pt x="600" y="1052"/>
                  </a:cubicBezTo>
                  <a:cubicBezTo>
                    <a:pt x="579" y="734"/>
                    <a:pt x="579" y="734"/>
                    <a:pt x="579" y="734"/>
                  </a:cubicBezTo>
                  <a:lnTo>
                    <a:pt x="707" y="1025"/>
                  </a:lnTo>
                  <a:close/>
                  <a:moveTo>
                    <a:pt x="0" y="537"/>
                  </a:moveTo>
                  <a:cubicBezTo>
                    <a:pt x="0" y="575"/>
                    <a:pt x="5" y="611"/>
                    <a:pt x="13" y="647"/>
                  </a:cubicBezTo>
                  <a:cubicBezTo>
                    <a:pt x="318" y="554"/>
                    <a:pt x="318" y="554"/>
                    <a:pt x="318" y="554"/>
                  </a:cubicBezTo>
                  <a:lnTo>
                    <a:pt x="0" y="537"/>
                  </a:lnTo>
                  <a:close/>
                  <a:moveTo>
                    <a:pt x="430" y="341"/>
                  </a:moveTo>
                  <a:cubicBezTo>
                    <a:pt x="235" y="89"/>
                    <a:pt x="235" y="89"/>
                    <a:pt x="235" y="89"/>
                  </a:cubicBezTo>
                  <a:cubicBezTo>
                    <a:pt x="265" y="68"/>
                    <a:pt x="298" y="51"/>
                    <a:pt x="333" y="38"/>
                  </a:cubicBezTo>
                  <a:lnTo>
                    <a:pt x="430" y="341"/>
                  </a:lnTo>
                  <a:close/>
                  <a:moveTo>
                    <a:pt x="330" y="453"/>
                  </a:moveTo>
                  <a:cubicBezTo>
                    <a:pt x="17" y="394"/>
                    <a:pt x="17" y="394"/>
                    <a:pt x="17" y="394"/>
                  </a:cubicBezTo>
                  <a:cubicBezTo>
                    <a:pt x="27" y="358"/>
                    <a:pt x="40" y="323"/>
                    <a:pt x="56" y="290"/>
                  </a:cubicBezTo>
                  <a:lnTo>
                    <a:pt x="330" y="453"/>
                  </a:lnTo>
                  <a:close/>
                  <a:moveTo>
                    <a:pt x="477" y="323"/>
                  </a:moveTo>
                  <a:cubicBezTo>
                    <a:pt x="348" y="31"/>
                    <a:pt x="348" y="31"/>
                    <a:pt x="348" y="31"/>
                  </a:cubicBezTo>
                  <a:cubicBezTo>
                    <a:pt x="383" y="19"/>
                    <a:pt x="419" y="10"/>
                    <a:pt x="456" y="5"/>
                  </a:cubicBezTo>
                  <a:lnTo>
                    <a:pt x="477" y="323"/>
                  </a:lnTo>
                  <a:close/>
                  <a:moveTo>
                    <a:pt x="318" y="503"/>
                  </a:moveTo>
                  <a:cubicBezTo>
                    <a:pt x="0" y="520"/>
                    <a:pt x="0" y="520"/>
                    <a:pt x="0" y="520"/>
                  </a:cubicBezTo>
                  <a:cubicBezTo>
                    <a:pt x="0" y="482"/>
                    <a:pt x="5" y="446"/>
                    <a:pt x="13" y="410"/>
                  </a:cubicBezTo>
                  <a:lnTo>
                    <a:pt x="318" y="503"/>
                  </a:lnTo>
                  <a:close/>
                  <a:moveTo>
                    <a:pt x="354" y="408"/>
                  </a:moveTo>
                  <a:cubicBezTo>
                    <a:pt x="64" y="275"/>
                    <a:pt x="64" y="275"/>
                    <a:pt x="64" y="275"/>
                  </a:cubicBezTo>
                  <a:cubicBezTo>
                    <a:pt x="82" y="243"/>
                    <a:pt x="103" y="212"/>
                    <a:pt x="127" y="185"/>
                  </a:cubicBezTo>
                  <a:lnTo>
                    <a:pt x="354" y="408"/>
                  </a:lnTo>
                  <a:close/>
                  <a:moveTo>
                    <a:pt x="702" y="408"/>
                  </a:moveTo>
                  <a:cubicBezTo>
                    <a:pt x="929" y="185"/>
                    <a:pt x="929" y="185"/>
                    <a:pt x="929" y="185"/>
                  </a:cubicBezTo>
                  <a:cubicBezTo>
                    <a:pt x="953" y="212"/>
                    <a:pt x="974" y="243"/>
                    <a:pt x="992" y="275"/>
                  </a:cubicBezTo>
                  <a:lnTo>
                    <a:pt x="702" y="408"/>
                  </a:lnTo>
                  <a:close/>
                  <a:moveTo>
                    <a:pt x="726" y="453"/>
                  </a:moveTo>
                  <a:cubicBezTo>
                    <a:pt x="1000" y="290"/>
                    <a:pt x="1000" y="290"/>
                    <a:pt x="1000" y="290"/>
                  </a:cubicBezTo>
                  <a:cubicBezTo>
                    <a:pt x="1016" y="323"/>
                    <a:pt x="1029" y="358"/>
                    <a:pt x="1039" y="394"/>
                  </a:cubicBezTo>
                  <a:lnTo>
                    <a:pt x="726" y="453"/>
                  </a:lnTo>
                  <a:close/>
                  <a:moveTo>
                    <a:pt x="668" y="370"/>
                  </a:moveTo>
                  <a:cubicBezTo>
                    <a:pt x="835" y="99"/>
                    <a:pt x="835" y="99"/>
                    <a:pt x="835" y="99"/>
                  </a:cubicBezTo>
                  <a:cubicBezTo>
                    <a:pt x="865" y="120"/>
                    <a:pt x="893" y="145"/>
                    <a:pt x="918" y="172"/>
                  </a:cubicBezTo>
                  <a:lnTo>
                    <a:pt x="668" y="370"/>
                  </a:lnTo>
                  <a:close/>
                  <a:moveTo>
                    <a:pt x="528" y="317"/>
                  </a:moveTo>
                  <a:cubicBezTo>
                    <a:pt x="473" y="3"/>
                    <a:pt x="473" y="3"/>
                    <a:pt x="473" y="3"/>
                  </a:cubicBezTo>
                  <a:cubicBezTo>
                    <a:pt x="491" y="1"/>
                    <a:pt x="509" y="0"/>
                    <a:pt x="528" y="0"/>
                  </a:cubicBezTo>
                  <a:cubicBezTo>
                    <a:pt x="547" y="0"/>
                    <a:pt x="565" y="1"/>
                    <a:pt x="583" y="3"/>
                  </a:cubicBezTo>
                  <a:lnTo>
                    <a:pt x="528" y="317"/>
                  </a:lnTo>
                  <a:close/>
                  <a:moveTo>
                    <a:pt x="579" y="323"/>
                  </a:moveTo>
                  <a:cubicBezTo>
                    <a:pt x="600" y="5"/>
                    <a:pt x="600" y="5"/>
                    <a:pt x="600" y="5"/>
                  </a:cubicBezTo>
                  <a:cubicBezTo>
                    <a:pt x="637" y="10"/>
                    <a:pt x="673" y="19"/>
                    <a:pt x="707" y="31"/>
                  </a:cubicBezTo>
                  <a:lnTo>
                    <a:pt x="579" y="323"/>
                  </a:lnTo>
                  <a:close/>
                  <a:moveTo>
                    <a:pt x="626" y="341"/>
                  </a:moveTo>
                  <a:cubicBezTo>
                    <a:pt x="723" y="38"/>
                    <a:pt x="723" y="38"/>
                    <a:pt x="723" y="38"/>
                  </a:cubicBezTo>
                  <a:cubicBezTo>
                    <a:pt x="758" y="51"/>
                    <a:pt x="790" y="68"/>
                    <a:pt x="821" y="89"/>
                  </a:cubicBezTo>
                  <a:lnTo>
                    <a:pt x="626" y="341"/>
                  </a:lnTo>
                  <a:close/>
                  <a:moveTo>
                    <a:pt x="388" y="370"/>
                  </a:moveTo>
                  <a:cubicBezTo>
                    <a:pt x="138" y="172"/>
                    <a:pt x="138" y="172"/>
                    <a:pt x="138" y="172"/>
                  </a:cubicBezTo>
                  <a:cubicBezTo>
                    <a:pt x="163" y="145"/>
                    <a:pt x="191" y="120"/>
                    <a:pt x="221" y="99"/>
                  </a:cubicBezTo>
                  <a:lnTo>
                    <a:pt x="388" y="370"/>
                  </a:lnTo>
                  <a:close/>
                  <a:moveTo>
                    <a:pt x="626" y="716"/>
                  </a:moveTo>
                  <a:cubicBezTo>
                    <a:pt x="821" y="968"/>
                    <a:pt x="821" y="968"/>
                    <a:pt x="821" y="968"/>
                  </a:cubicBezTo>
                  <a:cubicBezTo>
                    <a:pt x="790" y="988"/>
                    <a:pt x="758" y="1006"/>
                    <a:pt x="723" y="1019"/>
                  </a:cubicBezTo>
                  <a:lnTo>
                    <a:pt x="626" y="716"/>
                  </a:lnTo>
                  <a:close/>
                  <a:moveTo>
                    <a:pt x="668" y="687"/>
                  </a:moveTo>
                  <a:cubicBezTo>
                    <a:pt x="918" y="885"/>
                    <a:pt x="918" y="885"/>
                    <a:pt x="918" y="885"/>
                  </a:cubicBezTo>
                  <a:cubicBezTo>
                    <a:pt x="893" y="912"/>
                    <a:pt x="865" y="937"/>
                    <a:pt x="835" y="958"/>
                  </a:cubicBezTo>
                  <a:lnTo>
                    <a:pt x="668" y="687"/>
                  </a:lnTo>
                  <a:close/>
                  <a:moveTo>
                    <a:pt x="726" y="603"/>
                  </a:moveTo>
                  <a:cubicBezTo>
                    <a:pt x="1039" y="663"/>
                    <a:pt x="1039" y="663"/>
                    <a:pt x="1039" y="663"/>
                  </a:cubicBezTo>
                  <a:cubicBezTo>
                    <a:pt x="1029" y="699"/>
                    <a:pt x="1016" y="734"/>
                    <a:pt x="1000" y="766"/>
                  </a:cubicBezTo>
                  <a:lnTo>
                    <a:pt x="726" y="603"/>
                  </a:lnTo>
                  <a:close/>
                  <a:moveTo>
                    <a:pt x="330" y="603"/>
                  </a:moveTo>
                  <a:cubicBezTo>
                    <a:pt x="56" y="766"/>
                    <a:pt x="56" y="766"/>
                    <a:pt x="56" y="766"/>
                  </a:cubicBezTo>
                  <a:cubicBezTo>
                    <a:pt x="40" y="734"/>
                    <a:pt x="27" y="699"/>
                    <a:pt x="17" y="663"/>
                  </a:cubicBezTo>
                  <a:lnTo>
                    <a:pt x="330" y="603"/>
                  </a:lnTo>
                  <a:close/>
                  <a:moveTo>
                    <a:pt x="1043" y="410"/>
                  </a:moveTo>
                  <a:cubicBezTo>
                    <a:pt x="1051" y="446"/>
                    <a:pt x="1055" y="482"/>
                    <a:pt x="1056" y="520"/>
                  </a:cubicBezTo>
                  <a:cubicBezTo>
                    <a:pt x="738" y="503"/>
                    <a:pt x="738" y="503"/>
                    <a:pt x="738" y="503"/>
                  </a:cubicBezTo>
                  <a:lnTo>
                    <a:pt x="1043" y="410"/>
                  </a:lnTo>
                  <a:close/>
                  <a:moveTo>
                    <a:pt x="738" y="554"/>
                  </a:moveTo>
                  <a:cubicBezTo>
                    <a:pt x="1056" y="537"/>
                    <a:pt x="1056" y="537"/>
                    <a:pt x="1056" y="537"/>
                  </a:cubicBezTo>
                  <a:cubicBezTo>
                    <a:pt x="1055" y="575"/>
                    <a:pt x="1051" y="611"/>
                    <a:pt x="1043" y="647"/>
                  </a:cubicBezTo>
                  <a:lnTo>
                    <a:pt x="738" y="554"/>
                  </a:lnTo>
                  <a:close/>
                  <a:moveTo>
                    <a:pt x="702" y="648"/>
                  </a:moveTo>
                  <a:cubicBezTo>
                    <a:pt x="992" y="781"/>
                    <a:pt x="992" y="781"/>
                    <a:pt x="992" y="781"/>
                  </a:cubicBezTo>
                  <a:cubicBezTo>
                    <a:pt x="974" y="814"/>
                    <a:pt x="953" y="844"/>
                    <a:pt x="929" y="872"/>
                  </a:cubicBezTo>
                  <a:lnTo>
                    <a:pt x="702" y="648"/>
                  </a:lnTo>
                  <a:close/>
                  <a:moveTo>
                    <a:pt x="528" y="740"/>
                  </a:moveTo>
                  <a:cubicBezTo>
                    <a:pt x="583" y="1054"/>
                    <a:pt x="583" y="1054"/>
                    <a:pt x="583" y="1054"/>
                  </a:cubicBezTo>
                  <a:cubicBezTo>
                    <a:pt x="565" y="1056"/>
                    <a:pt x="547" y="1057"/>
                    <a:pt x="528" y="1057"/>
                  </a:cubicBezTo>
                  <a:cubicBezTo>
                    <a:pt x="509" y="1057"/>
                    <a:pt x="491" y="1056"/>
                    <a:pt x="473" y="1054"/>
                  </a:cubicBezTo>
                  <a:lnTo>
                    <a:pt x="528" y="740"/>
                  </a:lnTo>
                  <a:close/>
                  <a:moveTo>
                    <a:pt x="388" y="687"/>
                  </a:moveTo>
                  <a:cubicBezTo>
                    <a:pt x="221" y="958"/>
                    <a:pt x="221" y="958"/>
                    <a:pt x="221" y="958"/>
                  </a:cubicBezTo>
                  <a:cubicBezTo>
                    <a:pt x="191" y="937"/>
                    <a:pt x="163" y="912"/>
                    <a:pt x="138" y="885"/>
                  </a:cubicBezTo>
                  <a:lnTo>
                    <a:pt x="388" y="687"/>
                  </a:lnTo>
                  <a:close/>
                  <a:moveTo>
                    <a:pt x="354" y="648"/>
                  </a:moveTo>
                  <a:cubicBezTo>
                    <a:pt x="127" y="872"/>
                    <a:pt x="127" y="872"/>
                    <a:pt x="127" y="872"/>
                  </a:cubicBezTo>
                  <a:cubicBezTo>
                    <a:pt x="103" y="844"/>
                    <a:pt x="82" y="814"/>
                    <a:pt x="64" y="781"/>
                  </a:cubicBezTo>
                  <a:lnTo>
                    <a:pt x="354" y="648"/>
                  </a:lnTo>
                  <a:close/>
                  <a:moveTo>
                    <a:pt x="430" y="716"/>
                  </a:moveTo>
                  <a:cubicBezTo>
                    <a:pt x="333" y="1019"/>
                    <a:pt x="333" y="1019"/>
                    <a:pt x="333" y="1019"/>
                  </a:cubicBezTo>
                  <a:cubicBezTo>
                    <a:pt x="298" y="1006"/>
                    <a:pt x="265" y="988"/>
                    <a:pt x="235" y="968"/>
                  </a:cubicBezTo>
                  <a:lnTo>
                    <a:pt x="430" y="716"/>
                  </a:lnTo>
                  <a:close/>
                  <a:moveTo>
                    <a:pt x="477" y="734"/>
                  </a:moveTo>
                  <a:cubicBezTo>
                    <a:pt x="456" y="1052"/>
                    <a:pt x="456" y="1052"/>
                    <a:pt x="456" y="1052"/>
                  </a:cubicBezTo>
                  <a:cubicBezTo>
                    <a:pt x="419" y="1047"/>
                    <a:pt x="383" y="1038"/>
                    <a:pt x="348" y="1025"/>
                  </a:cubicBezTo>
                  <a:lnTo>
                    <a:pt x="477" y="734"/>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54" name="Oval 45"/>
            <p:cNvSpPr>
              <a:spLocks noChangeArrowheads="1"/>
            </p:cNvSpPr>
            <p:nvPr userDrawn="1"/>
          </p:nvSpPr>
          <p:spPr bwMode="auto">
            <a:xfrm>
              <a:off x="229" y="125"/>
              <a:ext cx="8" cy="8"/>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5" name="Freeform 46"/>
            <p:cNvSpPr>
              <a:spLocks/>
            </p:cNvSpPr>
            <p:nvPr userDrawn="1"/>
          </p:nvSpPr>
          <p:spPr bwMode="auto">
            <a:xfrm>
              <a:off x="309" y="167"/>
              <a:ext cx="9" cy="9"/>
            </a:xfrm>
            <a:custGeom>
              <a:avLst/>
              <a:gdLst>
                <a:gd name="T0" fmla="*/ 5 w 43"/>
                <a:gd name="T1" fmla="*/ 32 h 43"/>
                <a:gd name="T2" fmla="*/ 32 w 43"/>
                <a:gd name="T3" fmla="*/ 37 h 43"/>
                <a:gd name="T4" fmla="*/ 37 w 43"/>
                <a:gd name="T5" fmla="*/ 10 h 43"/>
                <a:gd name="T6" fmla="*/ 10 w 43"/>
                <a:gd name="T7" fmla="*/ 5 h 43"/>
                <a:gd name="T8" fmla="*/ 5 w 43"/>
                <a:gd name="T9" fmla="*/ 32 h 43"/>
              </a:gdLst>
              <a:ahLst/>
              <a:cxnLst>
                <a:cxn ang="0">
                  <a:pos x="T0" y="T1"/>
                </a:cxn>
                <a:cxn ang="0">
                  <a:pos x="T2" y="T3"/>
                </a:cxn>
                <a:cxn ang="0">
                  <a:pos x="T4" y="T5"/>
                </a:cxn>
                <a:cxn ang="0">
                  <a:pos x="T6" y="T7"/>
                </a:cxn>
                <a:cxn ang="0">
                  <a:pos x="T8" y="T9"/>
                </a:cxn>
              </a:cxnLst>
              <a:rect l="0" t="0" r="r" b="b"/>
              <a:pathLst>
                <a:path w="43" h="43">
                  <a:moveTo>
                    <a:pt x="5" y="32"/>
                  </a:moveTo>
                  <a:cubicBezTo>
                    <a:pt x="11" y="41"/>
                    <a:pt x="23" y="43"/>
                    <a:pt x="32" y="37"/>
                  </a:cubicBezTo>
                  <a:cubicBezTo>
                    <a:pt x="41" y="31"/>
                    <a:pt x="43" y="19"/>
                    <a:pt x="37" y="10"/>
                  </a:cubicBezTo>
                  <a:cubicBezTo>
                    <a:pt x="31" y="2"/>
                    <a:pt x="19" y="0"/>
                    <a:pt x="10" y="5"/>
                  </a:cubicBezTo>
                  <a:cubicBezTo>
                    <a:pt x="2" y="11"/>
                    <a:pt x="0" y="23"/>
                    <a:pt x="5" y="32"/>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6" name="Oval 47"/>
            <p:cNvSpPr>
              <a:spLocks noChangeArrowheads="1"/>
            </p:cNvSpPr>
            <p:nvPr userDrawn="1"/>
          </p:nvSpPr>
          <p:spPr bwMode="auto">
            <a:xfrm>
              <a:off x="229" y="321"/>
              <a:ext cx="8" cy="8"/>
            </a:xfrm>
            <a:prstGeom prst="ellipse">
              <a:avLst/>
            </a:pr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7" name="Freeform 48"/>
            <p:cNvSpPr>
              <a:spLocks/>
            </p:cNvSpPr>
            <p:nvPr userDrawn="1"/>
          </p:nvSpPr>
          <p:spPr bwMode="auto">
            <a:xfrm>
              <a:off x="148" y="167"/>
              <a:ext cx="9" cy="9"/>
            </a:xfrm>
            <a:custGeom>
              <a:avLst/>
              <a:gdLst>
                <a:gd name="T0" fmla="*/ 37 w 43"/>
                <a:gd name="T1" fmla="*/ 32 h 43"/>
                <a:gd name="T2" fmla="*/ 32 w 43"/>
                <a:gd name="T3" fmla="*/ 5 h 43"/>
                <a:gd name="T4" fmla="*/ 6 w 43"/>
                <a:gd name="T5" fmla="*/ 10 h 43"/>
                <a:gd name="T6" fmla="*/ 11 w 43"/>
                <a:gd name="T7" fmla="*/ 37 h 43"/>
                <a:gd name="T8" fmla="*/ 37 w 43"/>
                <a:gd name="T9" fmla="*/ 32 h 43"/>
              </a:gdLst>
              <a:ahLst/>
              <a:cxnLst>
                <a:cxn ang="0">
                  <a:pos x="T0" y="T1"/>
                </a:cxn>
                <a:cxn ang="0">
                  <a:pos x="T2" y="T3"/>
                </a:cxn>
                <a:cxn ang="0">
                  <a:pos x="T4" y="T5"/>
                </a:cxn>
                <a:cxn ang="0">
                  <a:pos x="T6" y="T7"/>
                </a:cxn>
                <a:cxn ang="0">
                  <a:pos x="T8" y="T9"/>
                </a:cxn>
              </a:cxnLst>
              <a:rect l="0" t="0" r="r" b="b"/>
              <a:pathLst>
                <a:path w="43" h="43">
                  <a:moveTo>
                    <a:pt x="37" y="32"/>
                  </a:moveTo>
                  <a:cubicBezTo>
                    <a:pt x="43" y="23"/>
                    <a:pt x="41" y="11"/>
                    <a:pt x="32" y="5"/>
                  </a:cubicBezTo>
                  <a:cubicBezTo>
                    <a:pt x="24" y="0"/>
                    <a:pt x="12" y="2"/>
                    <a:pt x="6" y="10"/>
                  </a:cubicBezTo>
                  <a:cubicBezTo>
                    <a:pt x="0" y="19"/>
                    <a:pt x="2" y="31"/>
                    <a:pt x="11" y="37"/>
                  </a:cubicBezTo>
                  <a:cubicBezTo>
                    <a:pt x="19" y="43"/>
                    <a:pt x="31" y="41"/>
                    <a:pt x="37" y="32"/>
                  </a:cubicBezTo>
                  <a:close/>
                </a:path>
              </a:pathLst>
            </a:custGeom>
            <a:solidFill>
              <a:srgbClr val="FFFFF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799"/>
            </a:p>
          </p:txBody>
        </p:sp>
        <p:sp>
          <p:nvSpPr>
            <p:cNvPr id="58" name="Freeform 49"/>
            <p:cNvSpPr>
              <a:spLocks/>
            </p:cNvSpPr>
            <p:nvPr userDrawn="1"/>
          </p:nvSpPr>
          <p:spPr bwMode="auto">
            <a:xfrm>
              <a:off x="243" y="268"/>
              <a:ext cx="29" cy="58"/>
            </a:xfrm>
            <a:custGeom>
              <a:avLst/>
              <a:gdLst>
                <a:gd name="T0" fmla="*/ 0 w 29"/>
                <a:gd name="T1" fmla="*/ 0 h 58"/>
                <a:gd name="T2" fmla="*/ 26 w 29"/>
                <a:gd name="T3" fmla="*/ 58 h 58"/>
                <a:gd name="T4" fmla="*/ 29 w 29"/>
                <a:gd name="T5" fmla="*/ 57 h 58"/>
                <a:gd name="T6" fmla="*/ 0 w 29"/>
                <a:gd name="T7" fmla="*/ 0 h 58"/>
              </a:gdLst>
              <a:ahLst/>
              <a:cxnLst>
                <a:cxn ang="0">
                  <a:pos x="T0" y="T1"/>
                </a:cxn>
                <a:cxn ang="0">
                  <a:pos x="T2" y="T3"/>
                </a:cxn>
                <a:cxn ang="0">
                  <a:pos x="T4" y="T5"/>
                </a:cxn>
                <a:cxn ang="0">
                  <a:pos x="T6" y="T7"/>
                </a:cxn>
              </a:cxnLst>
              <a:rect l="0" t="0" r="r" b="b"/>
              <a:pathLst>
                <a:path w="29" h="58">
                  <a:moveTo>
                    <a:pt x="0" y="0"/>
                  </a:moveTo>
                  <a:lnTo>
                    <a:pt x="26" y="58"/>
                  </a:lnTo>
                  <a:lnTo>
                    <a:pt x="29" y="57"/>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59" name="Freeform 50"/>
            <p:cNvSpPr>
              <a:spLocks/>
            </p:cNvSpPr>
            <p:nvPr userDrawn="1"/>
          </p:nvSpPr>
          <p:spPr bwMode="auto">
            <a:xfrm>
              <a:off x="243" y="268"/>
              <a:ext cx="29" cy="58"/>
            </a:xfrm>
            <a:custGeom>
              <a:avLst/>
              <a:gdLst>
                <a:gd name="T0" fmla="*/ 0 w 29"/>
                <a:gd name="T1" fmla="*/ 0 h 58"/>
                <a:gd name="T2" fmla="*/ 26 w 29"/>
                <a:gd name="T3" fmla="*/ 58 h 58"/>
                <a:gd name="T4" fmla="*/ 29 w 29"/>
                <a:gd name="T5" fmla="*/ 57 h 58"/>
              </a:gdLst>
              <a:ahLst/>
              <a:cxnLst>
                <a:cxn ang="0">
                  <a:pos x="T0" y="T1"/>
                </a:cxn>
                <a:cxn ang="0">
                  <a:pos x="T2" y="T3"/>
                </a:cxn>
                <a:cxn ang="0">
                  <a:pos x="T4" y="T5"/>
                </a:cxn>
              </a:cxnLst>
              <a:rect l="0" t="0" r="r" b="b"/>
              <a:pathLst>
                <a:path w="29" h="58">
                  <a:moveTo>
                    <a:pt x="0" y="0"/>
                  </a:moveTo>
                  <a:lnTo>
                    <a:pt x="26" y="58"/>
                  </a:lnTo>
                  <a:lnTo>
                    <a:pt x="29"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0" name="Freeform 51"/>
            <p:cNvSpPr>
              <a:spLocks/>
            </p:cNvSpPr>
            <p:nvPr userDrawn="1"/>
          </p:nvSpPr>
          <p:spPr bwMode="auto">
            <a:xfrm>
              <a:off x="130" y="200"/>
              <a:ext cx="62" cy="12"/>
            </a:xfrm>
            <a:custGeom>
              <a:avLst/>
              <a:gdLst>
                <a:gd name="T0" fmla="*/ 62 w 62"/>
                <a:gd name="T1" fmla="*/ 12 h 12"/>
                <a:gd name="T2" fmla="*/ 1 w 62"/>
                <a:gd name="T3" fmla="*/ 0 h 12"/>
                <a:gd name="T4" fmla="*/ 1 w 62"/>
                <a:gd name="T5" fmla="*/ 0 h 12"/>
                <a:gd name="T6" fmla="*/ 0 w 62"/>
                <a:gd name="T7" fmla="*/ 4 h 12"/>
                <a:gd name="T8" fmla="*/ 62 w 62"/>
                <a:gd name="T9" fmla="*/ 12 h 12"/>
              </a:gdLst>
              <a:ahLst/>
              <a:cxnLst>
                <a:cxn ang="0">
                  <a:pos x="T0" y="T1"/>
                </a:cxn>
                <a:cxn ang="0">
                  <a:pos x="T2" y="T3"/>
                </a:cxn>
                <a:cxn ang="0">
                  <a:pos x="T4" y="T5"/>
                </a:cxn>
                <a:cxn ang="0">
                  <a:pos x="T6" y="T7"/>
                </a:cxn>
                <a:cxn ang="0">
                  <a:pos x="T8" y="T9"/>
                </a:cxn>
              </a:cxnLst>
              <a:rect l="0" t="0" r="r" b="b"/>
              <a:pathLst>
                <a:path w="62" h="12">
                  <a:moveTo>
                    <a:pt x="62" y="12"/>
                  </a:moveTo>
                  <a:lnTo>
                    <a:pt x="1" y="0"/>
                  </a:lnTo>
                  <a:lnTo>
                    <a:pt x="1" y="0"/>
                  </a:lnTo>
                  <a:lnTo>
                    <a:pt x="0" y="4"/>
                  </a:lnTo>
                  <a:lnTo>
                    <a:pt x="62" y="1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1" name="Freeform 52"/>
            <p:cNvSpPr>
              <a:spLocks/>
            </p:cNvSpPr>
            <p:nvPr userDrawn="1"/>
          </p:nvSpPr>
          <p:spPr bwMode="auto">
            <a:xfrm>
              <a:off x="130" y="200"/>
              <a:ext cx="62" cy="12"/>
            </a:xfrm>
            <a:custGeom>
              <a:avLst/>
              <a:gdLst>
                <a:gd name="T0" fmla="*/ 62 w 62"/>
                <a:gd name="T1" fmla="*/ 12 h 12"/>
                <a:gd name="T2" fmla="*/ 1 w 62"/>
                <a:gd name="T3" fmla="*/ 0 h 12"/>
                <a:gd name="T4" fmla="*/ 1 w 62"/>
                <a:gd name="T5" fmla="*/ 0 h 12"/>
                <a:gd name="T6" fmla="*/ 0 w 62"/>
                <a:gd name="T7" fmla="*/ 4 h 12"/>
              </a:gdLst>
              <a:ahLst/>
              <a:cxnLst>
                <a:cxn ang="0">
                  <a:pos x="T0" y="T1"/>
                </a:cxn>
                <a:cxn ang="0">
                  <a:pos x="T2" y="T3"/>
                </a:cxn>
                <a:cxn ang="0">
                  <a:pos x="T4" y="T5"/>
                </a:cxn>
                <a:cxn ang="0">
                  <a:pos x="T6" y="T7"/>
                </a:cxn>
              </a:cxnLst>
              <a:rect l="0" t="0" r="r" b="b"/>
              <a:pathLst>
                <a:path w="62" h="12">
                  <a:moveTo>
                    <a:pt x="62" y="12"/>
                  </a:moveTo>
                  <a:lnTo>
                    <a:pt x="1" y="0"/>
                  </a:lnTo>
                  <a:lnTo>
                    <a:pt x="1"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2" name="Freeform 53"/>
            <p:cNvSpPr>
              <a:spLocks/>
            </p:cNvSpPr>
            <p:nvPr userDrawn="1"/>
          </p:nvSpPr>
          <p:spPr bwMode="auto">
            <a:xfrm>
              <a:off x="139" y="177"/>
              <a:ext cx="53" cy="35"/>
            </a:xfrm>
            <a:custGeom>
              <a:avLst/>
              <a:gdLst>
                <a:gd name="T0" fmla="*/ 1 w 53"/>
                <a:gd name="T1" fmla="*/ 0 h 35"/>
                <a:gd name="T2" fmla="*/ 0 w 53"/>
                <a:gd name="T3" fmla="*/ 3 h 35"/>
                <a:gd name="T4" fmla="*/ 0 w 53"/>
                <a:gd name="T5" fmla="*/ 3 h 35"/>
                <a:gd name="T6" fmla="*/ 53 w 53"/>
                <a:gd name="T7" fmla="*/ 35 h 35"/>
                <a:gd name="T8" fmla="*/ 1 w 53"/>
                <a:gd name="T9" fmla="*/ 0 h 35"/>
              </a:gdLst>
              <a:ahLst/>
              <a:cxnLst>
                <a:cxn ang="0">
                  <a:pos x="T0" y="T1"/>
                </a:cxn>
                <a:cxn ang="0">
                  <a:pos x="T2" y="T3"/>
                </a:cxn>
                <a:cxn ang="0">
                  <a:pos x="T4" y="T5"/>
                </a:cxn>
                <a:cxn ang="0">
                  <a:pos x="T6" y="T7"/>
                </a:cxn>
                <a:cxn ang="0">
                  <a:pos x="T8" y="T9"/>
                </a:cxn>
              </a:cxnLst>
              <a:rect l="0" t="0" r="r" b="b"/>
              <a:pathLst>
                <a:path w="53" h="35">
                  <a:moveTo>
                    <a:pt x="1" y="0"/>
                  </a:moveTo>
                  <a:lnTo>
                    <a:pt x="0" y="3"/>
                  </a:lnTo>
                  <a:lnTo>
                    <a:pt x="0" y="3"/>
                  </a:lnTo>
                  <a:lnTo>
                    <a:pt x="53" y="35"/>
                  </a:lnTo>
                  <a:lnTo>
                    <a:pt x="1"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3" name="Freeform 54"/>
            <p:cNvSpPr>
              <a:spLocks/>
            </p:cNvSpPr>
            <p:nvPr userDrawn="1"/>
          </p:nvSpPr>
          <p:spPr bwMode="auto">
            <a:xfrm>
              <a:off x="139" y="177"/>
              <a:ext cx="53" cy="35"/>
            </a:xfrm>
            <a:custGeom>
              <a:avLst/>
              <a:gdLst>
                <a:gd name="T0" fmla="*/ 1 w 53"/>
                <a:gd name="T1" fmla="*/ 0 h 35"/>
                <a:gd name="T2" fmla="*/ 0 w 53"/>
                <a:gd name="T3" fmla="*/ 3 h 35"/>
                <a:gd name="T4" fmla="*/ 0 w 53"/>
                <a:gd name="T5" fmla="*/ 3 h 35"/>
                <a:gd name="T6" fmla="*/ 53 w 53"/>
                <a:gd name="T7" fmla="*/ 35 h 35"/>
              </a:gdLst>
              <a:ahLst/>
              <a:cxnLst>
                <a:cxn ang="0">
                  <a:pos x="T0" y="T1"/>
                </a:cxn>
                <a:cxn ang="0">
                  <a:pos x="T2" y="T3"/>
                </a:cxn>
                <a:cxn ang="0">
                  <a:pos x="T4" y="T5"/>
                </a:cxn>
                <a:cxn ang="0">
                  <a:pos x="T6" y="T7"/>
                </a:cxn>
              </a:cxnLst>
              <a:rect l="0" t="0" r="r" b="b"/>
              <a:pathLst>
                <a:path w="53" h="35">
                  <a:moveTo>
                    <a:pt x="1" y="0"/>
                  </a:moveTo>
                  <a:lnTo>
                    <a:pt x="0" y="3"/>
                  </a:lnTo>
                  <a:lnTo>
                    <a:pt x="0" y="3"/>
                  </a:lnTo>
                  <a:lnTo>
                    <a:pt x="53"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4" name="Freeform 55"/>
            <p:cNvSpPr>
              <a:spLocks/>
            </p:cNvSpPr>
            <p:nvPr userDrawn="1"/>
          </p:nvSpPr>
          <p:spPr bwMode="auto">
            <a:xfrm>
              <a:off x="217" y="211"/>
              <a:ext cx="31" cy="35"/>
            </a:xfrm>
            <a:custGeom>
              <a:avLst/>
              <a:gdLst>
                <a:gd name="T0" fmla="*/ 154 w 154"/>
                <a:gd name="T1" fmla="*/ 154 h 177"/>
                <a:gd name="T2" fmla="*/ 131 w 154"/>
                <a:gd name="T3" fmla="*/ 164 h 177"/>
                <a:gd name="T4" fmla="*/ 112 w 154"/>
                <a:gd name="T5" fmla="*/ 164 h 177"/>
                <a:gd name="T6" fmla="*/ 85 w 154"/>
                <a:gd name="T7" fmla="*/ 177 h 177"/>
                <a:gd name="T8" fmla="*/ 78 w 154"/>
                <a:gd name="T9" fmla="*/ 177 h 177"/>
                <a:gd name="T10" fmla="*/ 52 w 154"/>
                <a:gd name="T11" fmla="*/ 164 h 177"/>
                <a:gd name="T12" fmla="*/ 33 w 154"/>
                <a:gd name="T13" fmla="*/ 164 h 177"/>
                <a:gd name="T14" fmla="*/ 0 w 154"/>
                <a:gd name="T15" fmla="*/ 131 h 177"/>
                <a:gd name="T16" fmla="*/ 0 w 154"/>
                <a:gd name="T17"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77">
                  <a:moveTo>
                    <a:pt x="154" y="154"/>
                  </a:moveTo>
                  <a:cubicBezTo>
                    <a:pt x="148" y="160"/>
                    <a:pt x="140" y="164"/>
                    <a:pt x="131" y="164"/>
                  </a:cubicBezTo>
                  <a:cubicBezTo>
                    <a:pt x="112" y="164"/>
                    <a:pt x="112" y="164"/>
                    <a:pt x="112" y="164"/>
                  </a:cubicBezTo>
                  <a:cubicBezTo>
                    <a:pt x="101" y="164"/>
                    <a:pt x="91" y="169"/>
                    <a:pt x="85" y="177"/>
                  </a:cubicBezTo>
                  <a:cubicBezTo>
                    <a:pt x="78" y="177"/>
                    <a:pt x="78" y="177"/>
                    <a:pt x="78" y="177"/>
                  </a:cubicBezTo>
                  <a:cubicBezTo>
                    <a:pt x="72" y="169"/>
                    <a:pt x="63" y="164"/>
                    <a:pt x="52" y="164"/>
                  </a:cubicBezTo>
                  <a:cubicBezTo>
                    <a:pt x="33" y="164"/>
                    <a:pt x="33" y="164"/>
                    <a:pt x="33" y="164"/>
                  </a:cubicBezTo>
                  <a:cubicBezTo>
                    <a:pt x="15" y="164"/>
                    <a:pt x="0" y="149"/>
                    <a:pt x="0" y="131"/>
                  </a:cubicBezTo>
                  <a:cubicBezTo>
                    <a:pt x="0" y="0"/>
                    <a:pt x="0" y="0"/>
                    <a:pt x="0" y="0"/>
                  </a:cubicBezTo>
                </a:path>
              </a:pathLst>
            </a:custGeom>
            <a:solidFill>
              <a:srgbClr val="E30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5" name="Freeform 56"/>
            <p:cNvSpPr>
              <a:spLocks/>
            </p:cNvSpPr>
            <p:nvPr userDrawn="1"/>
          </p:nvSpPr>
          <p:spPr bwMode="auto">
            <a:xfrm>
              <a:off x="217" y="211"/>
              <a:ext cx="33" cy="31"/>
            </a:xfrm>
            <a:custGeom>
              <a:avLst/>
              <a:gdLst>
                <a:gd name="T0" fmla="*/ 0 w 164"/>
                <a:gd name="T1" fmla="*/ 0 h 154"/>
                <a:gd name="T2" fmla="*/ 164 w 164"/>
                <a:gd name="T3" fmla="*/ 0 h 154"/>
                <a:gd name="T4" fmla="*/ 164 w 164"/>
                <a:gd name="T5" fmla="*/ 131 h 154"/>
                <a:gd name="T6" fmla="*/ 154 w 164"/>
                <a:gd name="T7" fmla="*/ 154 h 154"/>
              </a:gdLst>
              <a:ahLst/>
              <a:cxnLst>
                <a:cxn ang="0">
                  <a:pos x="T0" y="T1"/>
                </a:cxn>
                <a:cxn ang="0">
                  <a:pos x="T2" y="T3"/>
                </a:cxn>
                <a:cxn ang="0">
                  <a:pos x="T4" y="T5"/>
                </a:cxn>
                <a:cxn ang="0">
                  <a:pos x="T6" y="T7"/>
                </a:cxn>
              </a:cxnLst>
              <a:rect l="0" t="0" r="r" b="b"/>
              <a:pathLst>
                <a:path w="164" h="154">
                  <a:moveTo>
                    <a:pt x="0" y="0"/>
                  </a:moveTo>
                  <a:cubicBezTo>
                    <a:pt x="164" y="0"/>
                    <a:pt x="164" y="0"/>
                    <a:pt x="164" y="0"/>
                  </a:cubicBezTo>
                  <a:cubicBezTo>
                    <a:pt x="164" y="131"/>
                    <a:pt x="164" y="131"/>
                    <a:pt x="164" y="131"/>
                  </a:cubicBezTo>
                  <a:cubicBezTo>
                    <a:pt x="164" y="140"/>
                    <a:pt x="160" y="148"/>
                    <a:pt x="154" y="1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6" name="Freeform 57"/>
            <p:cNvSpPr>
              <a:spLocks noEditPoints="1"/>
            </p:cNvSpPr>
            <p:nvPr userDrawn="1"/>
          </p:nvSpPr>
          <p:spPr bwMode="auto">
            <a:xfrm>
              <a:off x="215" y="209"/>
              <a:ext cx="36" cy="39"/>
            </a:xfrm>
            <a:custGeom>
              <a:avLst/>
              <a:gdLst>
                <a:gd name="T0" fmla="*/ 180 w 180"/>
                <a:gd name="T1" fmla="*/ 140 h 196"/>
                <a:gd name="T2" fmla="*/ 139 w 180"/>
                <a:gd name="T3" fmla="*/ 181 h 196"/>
                <a:gd name="T4" fmla="*/ 120 w 180"/>
                <a:gd name="T5" fmla="*/ 181 h 196"/>
                <a:gd name="T6" fmla="*/ 97 w 180"/>
                <a:gd name="T7" fmla="*/ 196 h 196"/>
                <a:gd name="T8" fmla="*/ 83 w 180"/>
                <a:gd name="T9" fmla="*/ 196 h 196"/>
                <a:gd name="T10" fmla="*/ 60 w 180"/>
                <a:gd name="T11" fmla="*/ 181 h 196"/>
                <a:gd name="T12" fmla="*/ 41 w 180"/>
                <a:gd name="T13" fmla="*/ 181 h 196"/>
                <a:gd name="T14" fmla="*/ 0 w 180"/>
                <a:gd name="T15" fmla="*/ 140 h 196"/>
                <a:gd name="T16" fmla="*/ 0 w 180"/>
                <a:gd name="T17" fmla="*/ 0 h 196"/>
                <a:gd name="T18" fmla="*/ 180 w 180"/>
                <a:gd name="T19" fmla="*/ 0 h 196"/>
                <a:gd name="T20" fmla="*/ 180 w 180"/>
                <a:gd name="T21" fmla="*/ 140 h 196"/>
                <a:gd name="T22" fmla="*/ 163 w 180"/>
                <a:gd name="T23" fmla="*/ 17 h 196"/>
                <a:gd name="T24" fmla="*/ 17 w 180"/>
                <a:gd name="T25" fmla="*/ 17 h 196"/>
                <a:gd name="T26" fmla="*/ 17 w 180"/>
                <a:gd name="T27" fmla="*/ 140 h 196"/>
                <a:gd name="T28" fmla="*/ 41 w 180"/>
                <a:gd name="T29" fmla="*/ 164 h 196"/>
                <a:gd name="T30" fmla="*/ 60 w 180"/>
                <a:gd name="T31" fmla="*/ 164 h 196"/>
                <a:gd name="T32" fmla="*/ 90 w 180"/>
                <a:gd name="T33" fmla="*/ 177 h 196"/>
                <a:gd name="T34" fmla="*/ 90 w 180"/>
                <a:gd name="T35" fmla="*/ 177 h 196"/>
                <a:gd name="T36" fmla="*/ 120 w 180"/>
                <a:gd name="T37" fmla="*/ 164 h 196"/>
                <a:gd name="T38" fmla="*/ 139 w 180"/>
                <a:gd name="T39" fmla="*/ 164 h 196"/>
                <a:gd name="T40" fmla="*/ 163 w 180"/>
                <a:gd name="T41" fmla="*/ 140 h 196"/>
                <a:gd name="T42" fmla="*/ 163 w 180"/>
                <a:gd name="T43" fmla="*/ 1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0" h="196">
                  <a:moveTo>
                    <a:pt x="180" y="140"/>
                  </a:moveTo>
                  <a:cubicBezTo>
                    <a:pt x="180" y="162"/>
                    <a:pt x="162" y="181"/>
                    <a:pt x="139" y="181"/>
                  </a:cubicBezTo>
                  <a:cubicBezTo>
                    <a:pt x="120" y="181"/>
                    <a:pt x="120" y="181"/>
                    <a:pt x="120" y="181"/>
                  </a:cubicBezTo>
                  <a:cubicBezTo>
                    <a:pt x="110" y="181"/>
                    <a:pt x="101" y="187"/>
                    <a:pt x="97" y="196"/>
                  </a:cubicBezTo>
                  <a:cubicBezTo>
                    <a:pt x="83" y="196"/>
                    <a:pt x="83" y="196"/>
                    <a:pt x="83" y="196"/>
                  </a:cubicBezTo>
                  <a:cubicBezTo>
                    <a:pt x="79" y="187"/>
                    <a:pt x="70" y="181"/>
                    <a:pt x="60" y="181"/>
                  </a:cubicBezTo>
                  <a:cubicBezTo>
                    <a:pt x="41" y="181"/>
                    <a:pt x="41" y="181"/>
                    <a:pt x="41" y="181"/>
                  </a:cubicBezTo>
                  <a:cubicBezTo>
                    <a:pt x="18" y="181"/>
                    <a:pt x="0" y="162"/>
                    <a:pt x="0" y="140"/>
                  </a:cubicBezTo>
                  <a:cubicBezTo>
                    <a:pt x="0" y="0"/>
                    <a:pt x="0" y="0"/>
                    <a:pt x="0" y="0"/>
                  </a:cubicBezTo>
                  <a:cubicBezTo>
                    <a:pt x="180" y="0"/>
                    <a:pt x="180" y="0"/>
                    <a:pt x="180" y="0"/>
                  </a:cubicBezTo>
                  <a:lnTo>
                    <a:pt x="180" y="140"/>
                  </a:lnTo>
                  <a:close/>
                  <a:moveTo>
                    <a:pt x="163" y="17"/>
                  </a:moveTo>
                  <a:cubicBezTo>
                    <a:pt x="17" y="17"/>
                    <a:pt x="17" y="17"/>
                    <a:pt x="17" y="17"/>
                  </a:cubicBezTo>
                  <a:cubicBezTo>
                    <a:pt x="17" y="140"/>
                    <a:pt x="17" y="140"/>
                    <a:pt x="17" y="140"/>
                  </a:cubicBezTo>
                  <a:cubicBezTo>
                    <a:pt x="17" y="153"/>
                    <a:pt x="27" y="164"/>
                    <a:pt x="41" y="164"/>
                  </a:cubicBezTo>
                  <a:cubicBezTo>
                    <a:pt x="60" y="164"/>
                    <a:pt x="60" y="164"/>
                    <a:pt x="60" y="164"/>
                  </a:cubicBezTo>
                  <a:cubicBezTo>
                    <a:pt x="72" y="164"/>
                    <a:pt x="82" y="169"/>
                    <a:pt x="90" y="177"/>
                  </a:cubicBezTo>
                  <a:cubicBezTo>
                    <a:pt x="90" y="177"/>
                    <a:pt x="90" y="177"/>
                    <a:pt x="90" y="177"/>
                  </a:cubicBezTo>
                  <a:cubicBezTo>
                    <a:pt x="98" y="169"/>
                    <a:pt x="108" y="164"/>
                    <a:pt x="120" y="164"/>
                  </a:cubicBezTo>
                  <a:cubicBezTo>
                    <a:pt x="139" y="164"/>
                    <a:pt x="139" y="164"/>
                    <a:pt x="139" y="164"/>
                  </a:cubicBezTo>
                  <a:cubicBezTo>
                    <a:pt x="152" y="164"/>
                    <a:pt x="163" y="153"/>
                    <a:pt x="163" y="140"/>
                  </a:cubicBezTo>
                  <a:lnTo>
                    <a:pt x="163" y="17"/>
                  </a:ln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7" name="Freeform 58"/>
            <p:cNvSpPr>
              <a:spLocks noEditPoints="1"/>
            </p:cNvSpPr>
            <p:nvPr userDrawn="1"/>
          </p:nvSpPr>
          <p:spPr bwMode="auto">
            <a:xfrm>
              <a:off x="248" y="314"/>
              <a:ext cx="18" cy="17"/>
            </a:xfrm>
            <a:custGeom>
              <a:avLst/>
              <a:gdLst>
                <a:gd name="T0" fmla="*/ 79 w 91"/>
                <a:gd name="T1" fmla="*/ 0 h 87"/>
                <a:gd name="T2" fmla="*/ 76 w 91"/>
                <a:gd name="T3" fmla="*/ 16 h 87"/>
                <a:gd name="T4" fmla="*/ 51 w 91"/>
                <a:gd name="T5" fmla="*/ 23 h 87"/>
                <a:gd name="T6" fmla="*/ 46 w 91"/>
                <a:gd name="T7" fmla="*/ 3 h 87"/>
                <a:gd name="T8" fmla="*/ 0 w 91"/>
                <a:gd name="T9" fmla="*/ 13 h 87"/>
                <a:gd name="T10" fmla="*/ 3 w 91"/>
                <a:gd name="T11" fmla="*/ 30 h 87"/>
                <a:gd name="T12" fmla="*/ 32 w 91"/>
                <a:gd name="T13" fmla="*/ 24 h 87"/>
                <a:gd name="T14" fmla="*/ 35 w 91"/>
                <a:gd name="T15" fmla="*/ 37 h 87"/>
                <a:gd name="T16" fmla="*/ 8 w 91"/>
                <a:gd name="T17" fmla="*/ 43 h 87"/>
                <a:gd name="T18" fmla="*/ 11 w 91"/>
                <a:gd name="T19" fmla="*/ 58 h 87"/>
                <a:gd name="T20" fmla="*/ 39 w 91"/>
                <a:gd name="T21" fmla="*/ 52 h 87"/>
                <a:gd name="T22" fmla="*/ 42 w 91"/>
                <a:gd name="T23" fmla="*/ 64 h 87"/>
                <a:gd name="T24" fmla="*/ 10 w 91"/>
                <a:gd name="T25" fmla="*/ 71 h 87"/>
                <a:gd name="T26" fmla="*/ 13 w 91"/>
                <a:gd name="T27" fmla="*/ 87 h 87"/>
                <a:gd name="T28" fmla="*/ 77 w 91"/>
                <a:gd name="T29" fmla="*/ 72 h 87"/>
                <a:gd name="T30" fmla="*/ 91 w 91"/>
                <a:gd name="T31" fmla="*/ 27 h 87"/>
                <a:gd name="T32" fmla="*/ 79 w 91"/>
                <a:gd name="T33" fmla="*/ 0 h 87"/>
                <a:gd name="T34" fmla="*/ 63 w 91"/>
                <a:gd name="T35" fmla="*/ 64 h 87"/>
                <a:gd name="T36" fmla="*/ 62 w 91"/>
                <a:gd name="T37" fmla="*/ 64 h 87"/>
                <a:gd name="T38" fmla="*/ 55 w 91"/>
                <a:gd name="T39" fmla="*/ 38 h 87"/>
                <a:gd name="T40" fmla="*/ 72 w 91"/>
                <a:gd name="T41" fmla="*/ 33 h 87"/>
                <a:gd name="T42" fmla="*/ 63 w 91"/>
                <a:gd name="T43"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87">
                  <a:moveTo>
                    <a:pt x="79" y="0"/>
                  </a:moveTo>
                  <a:cubicBezTo>
                    <a:pt x="76" y="16"/>
                    <a:pt x="76" y="16"/>
                    <a:pt x="76" y="16"/>
                  </a:cubicBezTo>
                  <a:cubicBezTo>
                    <a:pt x="68" y="18"/>
                    <a:pt x="59" y="21"/>
                    <a:pt x="51" y="23"/>
                  </a:cubicBezTo>
                  <a:cubicBezTo>
                    <a:pt x="46" y="3"/>
                    <a:pt x="46" y="3"/>
                    <a:pt x="46" y="3"/>
                  </a:cubicBezTo>
                  <a:cubicBezTo>
                    <a:pt x="31" y="7"/>
                    <a:pt x="15" y="11"/>
                    <a:pt x="0" y="13"/>
                  </a:cubicBezTo>
                  <a:cubicBezTo>
                    <a:pt x="3" y="30"/>
                    <a:pt x="3" y="30"/>
                    <a:pt x="3" y="30"/>
                  </a:cubicBezTo>
                  <a:cubicBezTo>
                    <a:pt x="12" y="28"/>
                    <a:pt x="22" y="27"/>
                    <a:pt x="32" y="24"/>
                  </a:cubicBezTo>
                  <a:cubicBezTo>
                    <a:pt x="35" y="37"/>
                    <a:pt x="35" y="37"/>
                    <a:pt x="35" y="37"/>
                  </a:cubicBezTo>
                  <a:cubicBezTo>
                    <a:pt x="26" y="39"/>
                    <a:pt x="17" y="41"/>
                    <a:pt x="8" y="43"/>
                  </a:cubicBezTo>
                  <a:cubicBezTo>
                    <a:pt x="11" y="58"/>
                    <a:pt x="11" y="58"/>
                    <a:pt x="11" y="58"/>
                  </a:cubicBezTo>
                  <a:cubicBezTo>
                    <a:pt x="20" y="56"/>
                    <a:pt x="29" y="54"/>
                    <a:pt x="39" y="52"/>
                  </a:cubicBezTo>
                  <a:cubicBezTo>
                    <a:pt x="42" y="64"/>
                    <a:pt x="42" y="64"/>
                    <a:pt x="42" y="64"/>
                  </a:cubicBezTo>
                  <a:cubicBezTo>
                    <a:pt x="31" y="67"/>
                    <a:pt x="21" y="69"/>
                    <a:pt x="10" y="71"/>
                  </a:cubicBezTo>
                  <a:cubicBezTo>
                    <a:pt x="13" y="87"/>
                    <a:pt x="13" y="87"/>
                    <a:pt x="13" y="87"/>
                  </a:cubicBezTo>
                  <a:cubicBezTo>
                    <a:pt x="35" y="84"/>
                    <a:pt x="56" y="79"/>
                    <a:pt x="77" y="72"/>
                  </a:cubicBezTo>
                  <a:cubicBezTo>
                    <a:pt x="91" y="27"/>
                    <a:pt x="91" y="27"/>
                    <a:pt x="91" y="27"/>
                  </a:cubicBezTo>
                  <a:lnTo>
                    <a:pt x="79" y="0"/>
                  </a:lnTo>
                  <a:close/>
                  <a:moveTo>
                    <a:pt x="63" y="64"/>
                  </a:moveTo>
                  <a:cubicBezTo>
                    <a:pt x="62" y="64"/>
                    <a:pt x="62" y="64"/>
                    <a:pt x="62" y="64"/>
                  </a:cubicBezTo>
                  <a:cubicBezTo>
                    <a:pt x="55" y="38"/>
                    <a:pt x="55" y="38"/>
                    <a:pt x="55" y="38"/>
                  </a:cubicBezTo>
                  <a:cubicBezTo>
                    <a:pt x="60" y="36"/>
                    <a:pt x="66" y="35"/>
                    <a:pt x="72" y="33"/>
                  </a:cubicBezTo>
                  <a:lnTo>
                    <a:pt x="6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8" name="Freeform 59"/>
            <p:cNvSpPr>
              <a:spLocks/>
            </p:cNvSpPr>
            <p:nvPr userDrawn="1"/>
          </p:nvSpPr>
          <p:spPr bwMode="auto">
            <a:xfrm>
              <a:off x="243" y="268"/>
              <a:ext cx="29" cy="58"/>
            </a:xfrm>
            <a:custGeom>
              <a:avLst/>
              <a:gdLst>
                <a:gd name="T0" fmla="*/ 0 w 29"/>
                <a:gd name="T1" fmla="*/ 0 h 58"/>
                <a:gd name="T2" fmla="*/ 26 w 29"/>
                <a:gd name="T3" fmla="*/ 58 h 58"/>
                <a:gd name="T4" fmla="*/ 29 w 29"/>
                <a:gd name="T5" fmla="*/ 57 h 58"/>
                <a:gd name="T6" fmla="*/ 0 w 29"/>
                <a:gd name="T7" fmla="*/ 0 h 58"/>
              </a:gdLst>
              <a:ahLst/>
              <a:cxnLst>
                <a:cxn ang="0">
                  <a:pos x="T0" y="T1"/>
                </a:cxn>
                <a:cxn ang="0">
                  <a:pos x="T2" y="T3"/>
                </a:cxn>
                <a:cxn ang="0">
                  <a:pos x="T4" y="T5"/>
                </a:cxn>
                <a:cxn ang="0">
                  <a:pos x="T6" y="T7"/>
                </a:cxn>
              </a:cxnLst>
              <a:rect l="0" t="0" r="r" b="b"/>
              <a:pathLst>
                <a:path w="29" h="58">
                  <a:moveTo>
                    <a:pt x="0" y="0"/>
                  </a:moveTo>
                  <a:lnTo>
                    <a:pt x="26" y="58"/>
                  </a:lnTo>
                  <a:lnTo>
                    <a:pt x="29" y="57"/>
                  </a:lnTo>
                  <a:lnTo>
                    <a:pt x="0"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69" name="Freeform 60"/>
            <p:cNvSpPr>
              <a:spLocks/>
            </p:cNvSpPr>
            <p:nvPr userDrawn="1"/>
          </p:nvSpPr>
          <p:spPr bwMode="auto">
            <a:xfrm>
              <a:off x="243" y="268"/>
              <a:ext cx="29" cy="58"/>
            </a:xfrm>
            <a:custGeom>
              <a:avLst/>
              <a:gdLst>
                <a:gd name="T0" fmla="*/ 0 w 29"/>
                <a:gd name="T1" fmla="*/ 0 h 58"/>
                <a:gd name="T2" fmla="*/ 26 w 29"/>
                <a:gd name="T3" fmla="*/ 58 h 58"/>
                <a:gd name="T4" fmla="*/ 29 w 29"/>
                <a:gd name="T5" fmla="*/ 57 h 58"/>
              </a:gdLst>
              <a:ahLst/>
              <a:cxnLst>
                <a:cxn ang="0">
                  <a:pos x="T0" y="T1"/>
                </a:cxn>
                <a:cxn ang="0">
                  <a:pos x="T2" y="T3"/>
                </a:cxn>
                <a:cxn ang="0">
                  <a:pos x="T4" y="T5"/>
                </a:cxn>
              </a:cxnLst>
              <a:rect l="0" t="0" r="r" b="b"/>
              <a:pathLst>
                <a:path w="29" h="58">
                  <a:moveTo>
                    <a:pt x="0" y="0"/>
                  </a:moveTo>
                  <a:lnTo>
                    <a:pt x="26" y="58"/>
                  </a:lnTo>
                  <a:lnTo>
                    <a:pt x="29" y="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sp>
          <p:nvSpPr>
            <p:cNvPr id="70" name="Freeform 61"/>
            <p:cNvSpPr>
              <a:spLocks noEditPoints="1"/>
            </p:cNvSpPr>
            <p:nvPr userDrawn="1"/>
          </p:nvSpPr>
          <p:spPr bwMode="auto">
            <a:xfrm>
              <a:off x="128" y="124"/>
              <a:ext cx="211" cy="206"/>
            </a:xfrm>
            <a:custGeom>
              <a:avLst/>
              <a:gdLst>
                <a:gd name="T0" fmla="*/ 27 w 1055"/>
                <a:gd name="T1" fmla="*/ 688 h 1033"/>
                <a:gd name="T2" fmla="*/ 119 w 1055"/>
                <a:gd name="T3" fmla="*/ 321 h 1033"/>
                <a:gd name="T4" fmla="*/ 97 w 1055"/>
                <a:gd name="T5" fmla="*/ 375 h 1033"/>
                <a:gd name="T6" fmla="*/ 46 w 1055"/>
                <a:gd name="T7" fmla="*/ 335 h 1033"/>
                <a:gd name="T8" fmla="*/ 78 w 1055"/>
                <a:gd name="T9" fmla="*/ 698 h 1033"/>
                <a:gd name="T10" fmla="*/ 112 w 1055"/>
                <a:gd name="T11" fmla="*/ 704 h 1033"/>
                <a:gd name="T12" fmla="*/ 56 w 1055"/>
                <a:gd name="T13" fmla="*/ 704 h 1033"/>
                <a:gd name="T14" fmla="*/ 27 w 1055"/>
                <a:gd name="T15" fmla="*/ 688 h 1033"/>
                <a:gd name="T16" fmla="*/ 1055 w 1055"/>
                <a:gd name="T17" fmla="*/ 493 h 1033"/>
                <a:gd name="T18" fmla="*/ 1049 w 1055"/>
                <a:gd name="T19" fmla="*/ 437 h 1033"/>
                <a:gd name="T20" fmla="*/ 1009 w 1055"/>
                <a:gd name="T21" fmla="*/ 689 h 1033"/>
                <a:gd name="T22" fmla="*/ 994 w 1055"/>
                <a:gd name="T23" fmla="*/ 726 h 1033"/>
                <a:gd name="T24" fmla="*/ 1009 w 1055"/>
                <a:gd name="T25" fmla="*/ 689 h 1033"/>
                <a:gd name="T26" fmla="*/ 990 w 1055"/>
                <a:gd name="T27" fmla="*/ 570 h 1033"/>
                <a:gd name="T28" fmla="*/ 996 w 1055"/>
                <a:gd name="T29" fmla="*/ 603 h 1033"/>
                <a:gd name="T30" fmla="*/ 1032 w 1055"/>
                <a:gd name="T31" fmla="*/ 601 h 1033"/>
                <a:gd name="T32" fmla="*/ 1033 w 1055"/>
                <a:gd name="T33" fmla="*/ 552 h 1033"/>
                <a:gd name="T34" fmla="*/ 138 w 1055"/>
                <a:gd name="T35" fmla="*/ 785 h 1033"/>
                <a:gd name="T36" fmla="*/ 160 w 1055"/>
                <a:gd name="T37" fmla="*/ 783 h 1033"/>
                <a:gd name="T38" fmla="*/ 3 w 1055"/>
                <a:gd name="T39" fmla="*/ 449 h 1033"/>
                <a:gd name="T40" fmla="*/ 55 w 1055"/>
                <a:gd name="T41" fmla="*/ 440 h 1033"/>
                <a:gd name="T42" fmla="*/ 47 w 1055"/>
                <a:gd name="T43" fmla="*/ 466 h 1033"/>
                <a:gd name="T44" fmla="*/ 26 w 1055"/>
                <a:gd name="T45" fmla="*/ 447 h 1033"/>
                <a:gd name="T46" fmla="*/ 34 w 1055"/>
                <a:gd name="T47" fmla="*/ 460 h 1033"/>
                <a:gd name="T48" fmla="*/ 782 w 1055"/>
                <a:gd name="T49" fmla="*/ 980 h 1033"/>
                <a:gd name="T50" fmla="*/ 955 w 1055"/>
                <a:gd name="T51" fmla="*/ 826 h 1033"/>
                <a:gd name="T52" fmla="*/ 874 w 1055"/>
                <a:gd name="T53" fmla="*/ 894 h 1033"/>
                <a:gd name="T54" fmla="*/ 843 w 1055"/>
                <a:gd name="T55" fmla="*/ 919 h 1033"/>
                <a:gd name="T56" fmla="*/ 874 w 1055"/>
                <a:gd name="T57" fmla="*/ 894 h 1033"/>
                <a:gd name="T58" fmla="*/ 391 w 1055"/>
                <a:gd name="T59" fmla="*/ 1028 h 1033"/>
                <a:gd name="T60" fmla="*/ 179 w 1055"/>
                <a:gd name="T61" fmla="*/ 915 h 1033"/>
                <a:gd name="T62" fmla="*/ 291 w 1055"/>
                <a:gd name="T63" fmla="*/ 905 h 1033"/>
                <a:gd name="T64" fmla="*/ 303 w 1055"/>
                <a:gd name="T65" fmla="*/ 996 h 1033"/>
                <a:gd name="T66" fmla="*/ 78 w 1055"/>
                <a:gd name="T67" fmla="*/ 581 h 1033"/>
                <a:gd name="T68" fmla="*/ 0 w 1055"/>
                <a:gd name="T69" fmla="*/ 551 h 1033"/>
                <a:gd name="T70" fmla="*/ 946 w 1055"/>
                <a:gd name="T71" fmla="*/ 228 h 1033"/>
                <a:gd name="T72" fmla="*/ 946 w 1055"/>
                <a:gd name="T73" fmla="*/ 228 h 1033"/>
                <a:gd name="T74" fmla="*/ 634 w 1055"/>
                <a:gd name="T75" fmla="*/ 64 h 1033"/>
                <a:gd name="T76" fmla="*/ 669 w 1055"/>
                <a:gd name="T77" fmla="*/ 62 h 1033"/>
                <a:gd name="T78" fmla="*/ 671 w 1055"/>
                <a:gd name="T79" fmla="*/ 26 h 1033"/>
                <a:gd name="T80" fmla="*/ 622 w 1055"/>
                <a:gd name="T81" fmla="*/ 19 h 1033"/>
                <a:gd name="T82" fmla="*/ 736 w 1055"/>
                <a:gd name="T83" fmla="*/ 119 h 1033"/>
                <a:gd name="T84" fmla="*/ 744 w 1055"/>
                <a:gd name="T85" fmla="*/ 105 h 1033"/>
                <a:gd name="T86" fmla="*/ 954 w 1055"/>
                <a:gd name="T87" fmla="*/ 365 h 1033"/>
                <a:gd name="T88" fmla="*/ 954 w 1055"/>
                <a:gd name="T89" fmla="*/ 365 h 1033"/>
                <a:gd name="T90" fmla="*/ 875 w 1055"/>
                <a:gd name="T91" fmla="*/ 120 h 1033"/>
                <a:gd name="T92" fmla="*/ 268 w 1055"/>
                <a:gd name="T93" fmla="*/ 57 h 1033"/>
                <a:gd name="T94" fmla="*/ 263 w 1055"/>
                <a:gd name="T95" fmla="*/ 102 h 1033"/>
                <a:gd name="T96" fmla="*/ 317 w 1055"/>
                <a:gd name="T97" fmla="*/ 74 h 1033"/>
                <a:gd name="T98" fmla="*/ 508 w 1055"/>
                <a:gd name="T99" fmla="*/ 1007 h 1033"/>
                <a:gd name="T100" fmla="*/ 379 w 1055"/>
                <a:gd name="T101" fmla="*/ 32 h 1033"/>
                <a:gd name="T102" fmla="*/ 394 w 1055"/>
                <a:gd name="T103" fmla="*/ 67 h 1033"/>
                <a:gd name="T104" fmla="*/ 411 w 1055"/>
                <a:gd name="T105" fmla="*/ 32 h 1033"/>
                <a:gd name="T106" fmla="*/ 428 w 1055"/>
                <a:gd name="T107" fmla="*/ 1 h 1033"/>
                <a:gd name="T108" fmla="*/ 214 w 1055"/>
                <a:gd name="T109" fmla="*/ 189 h 1033"/>
                <a:gd name="T110" fmla="*/ 206 w 1055"/>
                <a:gd name="T111" fmla="*/ 98 h 1033"/>
                <a:gd name="T112" fmla="*/ 149 w 1055"/>
                <a:gd name="T113" fmla="*/ 148 h 1033"/>
                <a:gd name="T114" fmla="*/ 113 w 1055"/>
                <a:gd name="T115" fmla="*/ 255 h 1033"/>
                <a:gd name="T116" fmla="*/ 527 w 1055"/>
                <a:gd name="T117" fmla="*/ 8 h 1033"/>
                <a:gd name="T118" fmla="*/ 527 w 1055"/>
                <a:gd name="T119" fmla="*/ 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5" h="1033">
                  <a:moveTo>
                    <a:pt x="27" y="688"/>
                  </a:moveTo>
                  <a:cubicBezTo>
                    <a:pt x="30" y="696"/>
                    <a:pt x="33" y="705"/>
                    <a:pt x="36" y="713"/>
                  </a:cubicBezTo>
                  <a:cubicBezTo>
                    <a:pt x="34" y="710"/>
                    <a:pt x="32" y="706"/>
                    <a:pt x="30" y="702"/>
                  </a:cubicBezTo>
                  <a:cubicBezTo>
                    <a:pt x="28" y="698"/>
                    <a:pt x="27" y="693"/>
                    <a:pt x="27" y="688"/>
                  </a:cubicBezTo>
                  <a:close/>
                  <a:moveTo>
                    <a:pt x="91" y="394"/>
                  </a:moveTo>
                  <a:cubicBezTo>
                    <a:pt x="29" y="340"/>
                    <a:pt x="29" y="340"/>
                    <a:pt x="29" y="340"/>
                  </a:cubicBezTo>
                  <a:cubicBezTo>
                    <a:pt x="32" y="333"/>
                    <a:pt x="35" y="326"/>
                    <a:pt x="37" y="319"/>
                  </a:cubicBezTo>
                  <a:cubicBezTo>
                    <a:pt x="119" y="321"/>
                    <a:pt x="119" y="321"/>
                    <a:pt x="119" y="321"/>
                  </a:cubicBezTo>
                  <a:cubicBezTo>
                    <a:pt x="116" y="327"/>
                    <a:pt x="113" y="333"/>
                    <a:pt x="110" y="340"/>
                  </a:cubicBezTo>
                  <a:cubicBezTo>
                    <a:pt x="92" y="339"/>
                    <a:pt x="92" y="339"/>
                    <a:pt x="92" y="339"/>
                  </a:cubicBezTo>
                  <a:cubicBezTo>
                    <a:pt x="89" y="347"/>
                    <a:pt x="86" y="355"/>
                    <a:pt x="83" y="364"/>
                  </a:cubicBezTo>
                  <a:cubicBezTo>
                    <a:pt x="97" y="375"/>
                    <a:pt x="97" y="375"/>
                    <a:pt x="97" y="375"/>
                  </a:cubicBezTo>
                  <a:cubicBezTo>
                    <a:pt x="95" y="381"/>
                    <a:pt x="93" y="388"/>
                    <a:pt x="91" y="394"/>
                  </a:cubicBezTo>
                  <a:close/>
                  <a:moveTo>
                    <a:pt x="77" y="337"/>
                  </a:moveTo>
                  <a:cubicBezTo>
                    <a:pt x="46" y="335"/>
                    <a:pt x="46" y="335"/>
                    <a:pt x="46" y="335"/>
                  </a:cubicBezTo>
                  <a:cubicBezTo>
                    <a:pt x="46" y="335"/>
                    <a:pt x="46" y="335"/>
                    <a:pt x="46" y="335"/>
                  </a:cubicBezTo>
                  <a:cubicBezTo>
                    <a:pt x="71" y="354"/>
                    <a:pt x="71" y="354"/>
                    <a:pt x="71" y="354"/>
                  </a:cubicBezTo>
                  <a:cubicBezTo>
                    <a:pt x="73" y="348"/>
                    <a:pt x="75" y="343"/>
                    <a:pt x="77" y="337"/>
                  </a:cubicBezTo>
                  <a:close/>
                  <a:moveTo>
                    <a:pt x="63" y="723"/>
                  </a:moveTo>
                  <a:cubicBezTo>
                    <a:pt x="77" y="717"/>
                    <a:pt x="78" y="707"/>
                    <a:pt x="78" y="698"/>
                  </a:cubicBezTo>
                  <a:cubicBezTo>
                    <a:pt x="77" y="689"/>
                    <a:pt x="74" y="680"/>
                    <a:pt x="81" y="678"/>
                  </a:cubicBezTo>
                  <a:cubicBezTo>
                    <a:pt x="87" y="675"/>
                    <a:pt x="91" y="681"/>
                    <a:pt x="93" y="687"/>
                  </a:cubicBezTo>
                  <a:cubicBezTo>
                    <a:pt x="95" y="692"/>
                    <a:pt x="96" y="700"/>
                    <a:pt x="96" y="704"/>
                  </a:cubicBezTo>
                  <a:cubicBezTo>
                    <a:pt x="112" y="704"/>
                    <a:pt x="112" y="704"/>
                    <a:pt x="112" y="704"/>
                  </a:cubicBezTo>
                  <a:cubicBezTo>
                    <a:pt x="111" y="696"/>
                    <a:pt x="110" y="687"/>
                    <a:pt x="107" y="680"/>
                  </a:cubicBezTo>
                  <a:cubicBezTo>
                    <a:pt x="101" y="664"/>
                    <a:pt x="89" y="653"/>
                    <a:pt x="72" y="660"/>
                  </a:cubicBezTo>
                  <a:cubicBezTo>
                    <a:pt x="62" y="663"/>
                    <a:pt x="57" y="671"/>
                    <a:pt x="59" y="691"/>
                  </a:cubicBezTo>
                  <a:cubicBezTo>
                    <a:pt x="61" y="700"/>
                    <a:pt x="59" y="703"/>
                    <a:pt x="56" y="704"/>
                  </a:cubicBezTo>
                  <a:cubicBezTo>
                    <a:pt x="52" y="705"/>
                    <a:pt x="47" y="703"/>
                    <a:pt x="44" y="695"/>
                  </a:cubicBezTo>
                  <a:cubicBezTo>
                    <a:pt x="43" y="691"/>
                    <a:pt x="41" y="684"/>
                    <a:pt x="41" y="678"/>
                  </a:cubicBezTo>
                  <a:cubicBezTo>
                    <a:pt x="26" y="678"/>
                    <a:pt x="26" y="678"/>
                    <a:pt x="26" y="678"/>
                  </a:cubicBezTo>
                  <a:cubicBezTo>
                    <a:pt x="26" y="681"/>
                    <a:pt x="27" y="685"/>
                    <a:pt x="27" y="688"/>
                  </a:cubicBezTo>
                  <a:cubicBezTo>
                    <a:pt x="30" y="696"/>
                    <a:pt x="33" y="705"/>
                    <a:pt x="36" y="713"/>
                  </a:cubicBezTo>
                  <a:cubicBezTo>
                    <a:pt x="43" y="721"/>
                    <a:pt x="52" y="727"/>
                    <a:pt x="63" y="723"/>
                  </a:cubicBezTo>
                  <a:close/>
                  <a:moveTo>
                    <a:pt x="978" y="475"/>
                  </a:moveTo>
                  <a:cubicBezTo>
                    <a:pt x="1055" y="493"/>
                    <a:pt x="1055" y="493"/>
                    <a:pt x="1055" y="493"/>
                  </a:cubicBezTo>
                  <a:cubicBezTo>
                    <a:pt x="1054" y="486"/>
                    <a:pt x="1054" y="480"/>
                    <a:pt x="1053" y="473"/>
                  </a:cubicBezTo>
                  <a:cubicBezTo>
                    <a:pt x="996" y="462"/>
                    <a:pt x="996" y="462"/>
                    <a:pt x="996" y="462"/>
                  </a:cubicBezTo>
                  <a:cubicBezTo>
                    <a:pt x="996" y="461"/>
                    <a:pt x="996" y="461"/>
                    <a:pt x="996" y="461"/>
                  </a:cubicBezTo>
                  <a:cubicBezTo>
                    <a:pt x="1049" y="437"/>
                    <a:pt x="1049" y="437"/>
                    <a:pt x="1049" y="437"/>
                  </a:cubicBezTo>
                  <a:cubicBezTo>
                    <a:pt x="1048" y="430"/>
                    <a:pt x="1047" y="424"/>
                    <a:pt x="1046" y="417"/>
                  </a:cubicBezTo>
                  <a:cubicBezTo>
                    <a:pt x="976" y="453"/>
                    <a:pt x="976" y="453"/>
                    <a:pt x="976" y="453"/>
                  </a:cubicBezTo>
                  <a:cubicBezTo>
                    <a:pt x="977" y="461"/>
                    <a:pt x="977" y="468"/>
                    <a:pt x="978" y="475"/>
                  </a:cubicBezTo>
                  <a:close/>
                  <a:moveTo>
                    <a:pt x="1009" y="689"/>
                  </a:moveTo>
                  <a:cubicBezTo>
                    <a:pt x="954" y="670"/>
                    <a:pt x="954" y="670"/>
                    <a:pt x="954" y="670"/>
                  </a:cubicBezTo>
                  <a:cubicBezTo>
                    <a:pt x="952" y="675"/>
                    <a:pt x="950" y="681"/>
                    <a:pt x="947" y="686"/>
                  </a:cubicBezTo>
                  <a:cubicBezTo>
                    <a:pt x="1002" y="708"/>
                    <a:pt x="1002" y="708"/>
                    <a:pt x="1002" y="708"/>
                  </a:cubicBezTo>
                  <a:cubicBezTo>
                    <a:pt x="999" y="714"/>
                    <a:pt x="997" y="720"/>
                    <a:pt x="994" y="726"/>
                  </a:cubicBezTo>
                  <a:cubicBezTo>
                    <a:pt x="1009" y="733"/>
                    <a:pt x="1009" y="733"/>
                    <a:pt x="1009" y="733"/>
                  </a:cubicBezTo>
                  <a:cubicBezTo>
                    <a:pt x="1017" y="715"/>
                    <a:pt x="1025" y="696"/>
                    <a:pt x="1031" y="676"/>
                  </a:cubicBezTo>
                  <a:cubicBezTo>
                    <a:pt x="1015" y="671"/>
                    <a:pt x="1015" y="671"/>
                    <a:pt x="1015" y="671"/>
                  </a:cubicBezTo>
                  <a:cubicBezTo>
                    <a:pt x="1013" y="677"/>
                    <a:pt x="1011" y="683"/>
                    <a:pt x="1009" y="689"/>
                  </a:cubicBezTo>
                  <a:close/>
                  <a:moveTo>
                    <a:pt x="1033" y="552"/>
                  </a:moveTo>
                  <a:cubicBezTo>
                    <a:pt x="1018" y="550"/>
                    <a:pt x="1013" y="558"/>
                    <a:pt x="1009" y="567"/>
                  </a:cubicBezTo>
                  <a:cubicBezTo>
                    <a:pt x="1005" y="575"/>
                    <a:pt x="1003" y="584"/>
                    <a:pt x="997" y="583"/>
                  </a:cubicBezTo>
                  <a:cubicBezTo>
                    <a:pt x="989" y="582"/>
                    <a:pt x="989" y="576"/>
                    <a:pt x="990" y="570"/>
                  </a:cubicBezTo>
                  <a:cubicBezTo>
                    <a:pt x="990" y="564"/>
                    <a:pt x="993" y="557"/>
                    <a:pt x="995" y="553"/>
                  </a:cubicBezTo>
                  <a:cubicBezTo>
                    <a:pt x="981" y="546"/>
                    <a:pt x="981" y="546"/>
                    <a:pt x="981" y="546"/>
                  </a:cubicBezTo>
                  <a:cubicBezTo>
                    <a:pt x="978" y="553"/>
                    <a:pt x="975" y="561"/>
                    <a:pt x="974" y="569"/>
                  </a:cubicBezTo>
                  <a:cubicBezTo>
                    <a:pt x="972" y="585"/>
                    <a:pt x="977" y="601"/>
                    <a:pt x="996" y="603"/>
                  </a:cubicBezTo>
                  <a:cubicBezTo>
                    <a:pt x="1006" y="605"/>
                    <a:pt x="1015" y="600"/>
                    <a:pt x="1021" y="582"/>
                  </a:cubicBezTo>
                  <a:cubicBezTo>
                    <a:pt x="1024" y="573"/>
                    <a:pt x="1027" y="571"/>
                    <a:pt x="1030" y="572"/>
                  </a:cubicBezTo>
                  <a:cubicBezTo>
                    <a:pt x="1035" y="572"/>
                    <a:pt x="1038" y="576"/>
                    <a:pt x="1037" y="585"/>
                  </a:cubicBezTo>
                  <a:cubicBezTo>
                    <a:pt x="1036" y="590"/>
                    <a:pt x="1034" y="596"/>
                    <a:pt x="1032" y="601"/>
                  </a:cubicBezTo>
                  <a:cubicBezTo>
                    <a:pt x="1045" y="608"/>
                    <a:pt x="1045" y="608"/>
                    <a:pt x="1045" y="608"/>
                  </a:cubicBezTo>
                  <a:cubicBezTo>
                    <a:pt x="1046" y="605"/>
                    <a:pt x="1048" y="602"/>
                    <a:pt x="1049" y="599"/>
                  </a:cubicBezTo>
                  <a:cubicBezTo>
                    <a:pt x="1050" y="590"/>
                    <a:pt x="1051" y="582"/>
                    <a:pt x="1052" y="573"/>
                  </a:cubicBezTo>
                  <a:cubicBezTo>
                    <a:pt x="1050" y="562"/>
                    <a:pt x="1044" y="553"/>
                    <a:pt x="1033" y="552"/>
                  </a:cubicBezTo>
                  <a:close/>
                  <a:moveTo>
                    <a:pt x="147" y="765"/>
                  </a:moveTo>
                  <a:cubicBezTo>
                    <a:pt x="71" y="785"/>
                    <a:pt x="71" y="785"/>
                    <a:pt x="71" y="785"/>
                  </a:cubicBezTo>
                  <a:cubicBezTo>
                    <a:pt x="75" y="791"/>
                    <a:pt x="78" y="796"/>
                    <a:pt x="82" y="802"/>
                  </a:cubicBezTo>
                  <a:cubicBezTo>
                    <a:pt x="138" y="785"/>
                    <a:pt x="138" y="785"/>
                    <a:pt x="138" y="785"/>
                  </a:cubicBezTo>
                  <a:cubicBezTo>
                    <a:pt x="138" y="786"/>
                    <a:pt x="138" y="786"/>
                    <a:pt x="138" y="786"/>
                  </a:cubicBezTo>
                  <a:cubicBezTo>
                    <a:pt x="102" y="831"/>
                    <a:pt x="102" y="831"/>
                    <a:pt x="102" y="831"/>
                  </a:cubicBezTo>
                  <a:cubicBezTo>
                    <a:pt x="106" y="837"/>
                    <a:pt x="110" y="842"/>
                    <a:pt x="115" y="848"/>
                  </a:cubicBezTo>
                  <a:cubicBezTo>
                    <a:pt x="160" y="783"/>
                    <a:pt x="160" y="783"/>
                    <a:pt x="160" y="783"/>
                  </a:cubicBezTo>
                  <a:cubicBezTo>
                    <a:pt x="155" y="777"/>
                    <a:pt x="151" y="771"/>
                    <a:pt x="147" y="765"/>
                  </a:cubicBezTo>
                  <a:close/>
                  <a:moveTo>
                    <a:pt x="75" y="490"/>
                  </a:moveTo>
                  <a:cubicBezTo>
                    <a:pt x="0" y="485"/>
                    <a:pt x="0" y="485"/>
                    <a:pt x="0" y="485"/>
                  </a:cubicBezTo>
                  <a:cubicBezTo>
                    <a:pt x="0" y="473"/>
                    <a:pt x="2" y="461"/>
                    <a:pt x="3" y="449"/>
                  </a:cubicBezTo>
                  <a:cubicBezTo>
                    <a:pt x="6" y="436"/>
                    <a:pt x="13" y="426"/>
                    <a:pt x="25" y="427"/>
                  </a:cubicBezTo>
                  <a:cubicBezTo>
                    <a:pt x="37" y="428"/>
                    <a:pt x="44" y="435"/>
                    <a:pt x="44" y="448"/>
                  </a:cubicBezTo>
                  <a:cubicBezTo>
                    <a:pt x="44" y="448"/>
                    <a:pt x="44" y="448"/>
                    <a:pt x="44" y="448"/>
                  </a:cubicBezTo>
                  <a:cubicBezTo>
                    <a:pt x="47" y="444"/>
                    <a:pt x="50" y="443"/>
                    <a:pt x="55" y="440"/>
                  </a:cubicBezTo>
                  <a:cubicBezTo>
                    <a:pt x="62" y="436"/>
                    <a:pt x="83" y="429"/>
                    <a:pt x="83" y="429"/>
                  </a:cubicBezTo>
                  <a:cubicBezTo>
                    <a:pt x="81" y="436"/>
                    <a:pt x="80" y="442"/>
                    <a:pt x="79" y="449"/>
                  </a:cubicBezTo>
                  <a:cubicBezTo>
                    <a:pt x="79" y="449"/>
                    <a:pt x="67" y="452"/>
                    <a:pt x="61" y="454"/>
                  </a:cubicBezTo>
                  <a:cubicBezTo>
                    <a:pt x="54" y="457"/>
                    <a:pt x="48" y="461"/>
                    <a:pt x="47" y="466"/>
                  </a:cubicBezTo>
                  <a:cubicBezTo>
                    <a:pt x="47" y="467"/>
                    <a:pt x="47" y="468"/>
                    <a:pt x="47" y="469"/>
                  </a:cubicBezTo>
                  <a:cubicBezTo>
                    <a:pt x="76" y="472"/>
                    <a:pt x="76" y="472"/>
                    <a:pt x="76" y="472"/>
                  </a:cubicBezTo>
                  <a:cubicBezTo>
                    <a:pt x="75" y="478"/>
                    <a:pt x="75" y="484"/>
                    <a:pt x="75" y="490"/>
                  </a:cubicBezTo>
                  <a:close/>
                  <a:moveTo>
                    <a:pt x="26" y="447"/>
                  </a:moveTo>
                  <a:cubicBezTo>
                    <a:pt x="20" y="446"/>
                    <a:pt x="16" y="449"/>
                    <a:pt x="15" y="457"/>
                  </a:cubicBezTo>
                  <a:cubicBezTo>
                    <a:pt x="15" y="460"/>
                    <a:pt x="15" y="463"/>
                    <a:pt x="15" y="466"/>
                  </a:cubicBezTo>
                  <a:cubicBezTo>
                    <a:pt x="33" y="468"/>
                    <a:pt x="33" y="468"/>
                    <a:pt x="33" y="468"/>
                  </a:cubicBezTo>
                  <a:cubicBezTo>
                    <a:pt x="34" y="465"/>
                    <a:pt x="34" y="462"/>
                    <a:pt x="34" y="460"/>
                  </a:cubicBezTo>
                  <a:cubicBezTo>
                    <a:pt x="35" y="455"/>
                    <a:pt x="34" y="448"/>
                    <a:pt x="26" y="447"/>
                  </a:cubicBezTo>
                  <a:close/>
                  <a:moveTo>
                    <a:pt x="729" y="923"/>
                  </a:moveTo>
                  <a:cubicBezTo>
                    <a:pt x="763" y="990"/>
                    <a:pt x="763" y="990"/>
                    <a:pt x="763" y="990"/>
                  </a:cubicBezTo>
                  <a:cubicBezTo>
                    <a:pt x="769" y="987"/>
                    <a:pt x="775" y="984"/>
                    <a:pt x="782" y="980"/>
                  </a:cubicBezTo>
                  <a:cubicBezTo>
                    <a:pt x="745" y="914"/>
                    <a:pt x="745" y="914"/>
                    <a:pt x="745" y="914"/>
                  </a:cubicBezTo>
                  <a:cubicBezTo>
                    <a:pt x="740" y="917"/>
                    <a:pt x="735" y="920"/>
                    <a:pt x="729" y="923"/>
                  </a:cubicBezTo>
                  <a:close/>
                  <a:moveTo>
                    <a:pt x="895" y="782"/>
                  </a:moveTo>
                  <a:cubicBezTo>
                    <a:pt x="955" y="826"/>
                    <a:pt x="955" y="826"/>
                    <a:pt x="955" y="826"/>
                  </a:cubicBezTo>
                  <a:cubicBezTo>
                    <a:pt x="960" y="820"/>
                    <a:pt x="964" y="815"/>
                    <a:pt x="967" y="809"/>
                  </a:cubicBezTo>
                  <a:cubicBezTo>
                    <a:pt x="905" y="767"/>
                    <a:pt x="905" y="767"/>
                    <a:pt x="905" y="767"/>
                  </a:cubicBezTo>
                  <a:cubicBezTo>
                    <a:pt x="902" y="772"/>
                    <a:pt x="898" y="777"/>
                    <a:pt x="895" y="782"/>
                  </a:cubicBezTo>
                  <a:close/>
                  <a:moveTo>
                    <a:pt x="874" y="894"/>
                  </a:moveTo>
                  <a:cubicBezTo>
                    <a:pt x="834" y="851"/>
                    <a:pt x="834" y="851"/>
                    <a:pt x="834" y="851"/>
                  </a:cubicBezTo>
                  <a:cubicBezTo>
                    <a:pt x="830" y="855"/>
                    <a:pt x="825" y="859"/>
                    <a:pt x="821" y="863"/>
                  </a:cubicBezTo>
                  <a:cubicBezTo>
                    <a:pt x="858" y="907"/>
                    <a:pt x="858" y="907"/>
                    <a:pt x="858" y="907"/>
                  </a:cubicBezTo>
                  <a:cubicBezTo>
                    <a:pt x="853" y="911"/>
                    <a:pt x="848" y="915"/>
                    <a:pt x="843" y="919"/>
                  </a:cubicBezTo>
                  <a:cubicBezTo>
                    <a:pt x="854" y="932"/>
                    <a:pt x="854" y="932"/>
                    <a:pt x="854" y="932"/>
                  </a:cubicBezTo>
                  <a:cubicBezTo>
                    <a:pt x="870" y="920"/>
                    <a:pt x="885" y="907"/>
                    <a:pt x="899" y="892"/>
                  </a:cubicBezTo>
                  <a:cubicBezTo>
                    <a:pt x="887" y="880"/>
                    <a:pt x="887" y="880"/>
                    <a:pt x="887" y="880"/>
                  </a:cubicBezTo>
                  <a:cubicBezTo>
                    <a:pt x="883" y="885"/>
                    <a:pt x="878" y="889"/>
                    <a:pt x="874" y="894"/>
                  </a:cubicBezTo>
                  <a:close/>
                  <a:moveTo>
                    <a:pt x="411" y="1033"/>
                  </a:moveTo>
                  <a:cubicBezTo>
                    <a:pt x="428" y="960"/>
                    <a:pt x="428" y="960"/>
                    <a:pt x="428" y="960"/>
                  </a:cubicBezTo>
                  <a:cubicBezTo>
                    <a:pt x="422" y="958"/>
                    <a:pt x="416" y="957"/>
                    <a:pt x="410" y="955"/>
                  </a:cubicBezTo>
                  <a:cubicBezTo>
                    <a:pt x="391" y="1028"/>
                    <a:pt x="391" y="1028"/>
                    <a:pt x="391" y="1028"/>
                  </a:cubicBezTo>
                  <a:moveTo>
                    <a:pt x="205" y="837"/>
                  </a:moveTo>
                  <a:cubicBezTo>
                    <a:pt x="193" y="849"/>
                    <a:pt x="193" y="849"/>
                    <a:pt x="193" y="849"/>
                  </a:cubicBezTo>
                  <a:cubicBezTo>
                    <a:pt x="201" y="856"/>
                    <a:pt x="209" y="864"/>
                    <a:pt x="217" y="871"/>
                  </a:cubicBezTo>
                  <a:cubicBezTo>
                    <a:pt x="179" y="915"/>
                    <a:pt x="179" y="915"/>
                    <a:pt x="179" y="915"/>
                  </a:cubicBezTo>
                  <a:cubicBezTo>
                    <a:pt x="184" y="919"/>
                    <a:pt x="190" y="924"/>
                    <a:pt x="195" y="928"/>
                  </a:cubicBezTo>
                  <a:cubicBezTo>
                    <a:pt x="242" y="870"/>
                    <a:pt x="242" y="870"/>
                    <a:pt x="242" y="870"/>
                  </a:cubicBezTo>
                  <a:cubicBezTo>
                    <a:pt x="229" y="860"/>
                    <a:pt x="217" y="849"/>
                    <a:pt x="205" y="837"/>
                  </a:cubicBezTo>
                  <a:close/>
                  <a:moveTo>
                    <a:pt x="291" y="905"/>
                  </a:moveTo>
                  <a:cubicBezTo>
                    <a:pt x="282" y="919"/>
                    <a:pt x="282" y="919"/>
                    <a:pt x="282" y="919"/>
                  </a:cubicBezTo>
                  <a:cubicBezTo>
                    <a:pt x="292" y="925"/>
                    <a:pt x="301" y="930"/>
                    <a:pt x="311" y="935"/>
                  </a:cubicBezTo>
                  <a:cubicBezTo>
                    <a:pt x="284" y="987"/>
                    <a:pt x="284" y="987"/>
                    <a:pt x="284" y="987"/>
                  </a:cubicBezTo>
                  <a:cubicBezTo>
                    <a:pt x="291" y="990"/>
                    <a:pt x="297" y="993"/>
                    <a:pt x="303" y="996"/>
                  </a:cubicBezTo>
                  <a:cubicBezTo>
                    <a:pt x="335" y="928"/>
                    <a:pt x="335" y="928"/>
                    <a:pt x="335" y="928"/>
                  </a:cubicBezTo>
                  <a:cubicBezTo>
                    <a:pt x="320" y="921"/>
                    <a:pt x="305" y="913"/>
                    <a:pt x="291" y="905"/>
                  </a:cubicBezTo>
                  <a:close/>
                  <a:moveTo>
                    <a:pt x="20" y="589"/>
                  </a:moveTo>
                  <a:cubicBezTo>
                    <a:pt x="78" y="581"/>
                    <a:pt x="78" y="581"/>
                    <a:pt x="78" y="581"/>
                  </a:cubicBezTo>
                  <a:cubicBezTo>
                    <a:pt x="77" y="575"/>
                    <a:pt x="77" y="569"/>
                    <a:pt x="76" y="563"/>
                  </a:cubicBezTo>
                  <a:cubicBezTo>
                    <a:pt x="18" y="569"/>
                    <a:pt x="18" y="569"/>
                    <a:pt x="18" y="569"/>
                  </a:cubicBezTo>
                  <a:cubicBezTo>
                    <a:pt x="17" y="563"/>
                    <a:pt x="17" y="556"/>
                    <a:pt x="16" y="550"/>
                  </a:cubicBezTo>
                  <a:cubicBezTo>
                    <a:pt x="0" y="551"/>
                    <a:pt x="0" y="551"/>
                    <a:pt x="0" y="551"/>
                  </a:cubicBezTo>
                  <a:cubicBezTo>
                    <a:pt x="1" y="571"/>
                    <a:pt x="4" y="591"/>
                    <a:pt x="7" y="611"/>
                  </a:cubicBezTo>
                  <a:cubicBezTo>
                    <a:pt x="23" y="608"/>
                    <a:pt x="23" y="608"/>
                    <a:pt x="23" y="608"/>
                  </a:cubicBezTo>
                  <a:cubicBezTo>
                    <a:pt x="22" y="602"/>
                    <a:pt x="21" y="596"/>
                    <a:pt x="20" y="589"/>
                  </a:cubicBezTo>
                  <a:close/>
                  <a:moveTo>
                    <a:pt x="946" y="228"/>
                  </a:moveTo>
                  <a:cubicBezTo>
                    <a:pt x="940" y="220"/>
                    <a:pt x="928" y="218"/>
                    <a:pt x="919" y="223"/>
                  </a:cubicBezTo>
                  <a:cubicBezTo>
                    <a:pt x="911" y="229"/>
                    <a:pt x="909" y="241"/>
                    <a:pt x="914" y="250"/>
                  </a:cubicBezTo>
                  <a:cubicBezTo>
                    <a:pt x="920" y="259"/>
                    <a:pt x="932" y="261"/>
                    <a:pt x="941" y="255"/>
                  </a:cubicBezTo>
                  <a:cubicBezTo>
                    <a:pt x="950" y="249"/>
                    <a:pt x="952" y="237"/>
                    <a:pt x="946" y="228"/>
                  </a:cubicBezTo>
                  <a:close/>
                  <a:moveTo>
                    <a:pt x="622" y="19"/>
                  </a:moveTo>
                  <a:cubicBezTo>
                    <a:pt x="618" y="34"/>
                    <a:pt x="626" y="40"/>
                    <a:pt x="634" y="45"/>
                  </a:cubicBezTo>
                  <a:cubicBezTo>
                    <a:pt x="642" y="50"/>
                    <a:pt x="650" y="52"/>
                    <a:pt x="648" y="59"/>
                  </a:cubicBezTo>
                  <a:cubicBezTo>
                    <a:pt x="647" y="66"/>
                    <a:pt x="640" y="66"/>
                    <a:pt x="634" y="64"/>
                  </a:cubicBezTo>
                  <a:cubicBezTo>
                    <a:pt x="629" y="63"/>
                    <a:pt x="622" y="59"/>
                    <a:pt x="618" y="57"/>
                  </a:cubicBezTo>
                  <a:cubicBezTo>
                    <a:pt x="610" y="70"/>
                    <a:pt x="610" y="70"/>
                    <a:pt x="610" y="70"/>
                  </a:cubicBezTo>
                  <a:cubicBezTo>
                    <a:pt x="616" y="74"/>
                    <a:pt x="624" y="78"/>
                    <a:pt x="632" y="80"/>
                  </a:cubicBezTo>
                  <a:cubicBezTo>
                    <a:pt x="648" y="84"/>
                    <a:pt x="664" y="80"/>
                    <a:pt x="669" y="62"/>
                  </a:cubicBezTo>
                  <a:cubicBezTo>
                    <a:pt x="671" y="52"/>
                    <a:pt x="668" y="43"/>
                    <a:pt x="650" y="34"/>
                  </a:cubicBezTo>
                  <a:cubicBezTo>
                    <a:pt x="642" y="30"/>
                    <a:pt x="641" y="27"/>
                    <a:pt x="641" y="24"/>
                  </a:cubicBezTo>
                  <a:cubicBezTo>
                    <a:pt x="642" y="20"/>
                    <a:pt x="647" y="17"/>
                    <a:pt x="656" y="19"/>
                  </a:cubicBezTo>
                  <a:cubicBezTo>
                    <a:pt x="660" y="20"/>
                    <a:pt x="666" y="23"/>
                    <a:pt x="671" y="26"/>
                  </a:cubicBezTo>
                  <a:cubicBezTo>
                    <a:pt x="679" y="14"/>
                    <a:pt x="679" y="14"/>
                    <a:pt x="679" y="14"/>
                  </a:cubicBezTo>
                  <a:cubicBezTo>
                    <a:pt x="677" y="12"/>
                    <a:pt x="674" y="11"/>
                    <a:pt x="671" y="9"/>
                  </a:cubicBezTo>
                  <a:cubicBezTo>
                    <a:pt x="662" y="7"/>
                    <a:pt x="654" y="5"/>
                    <a:pt x="645" y="3"/>
                  </a:cubicBezTo>
                  <a:cubicBezTo>
                    <a:pt x="634" y="3"/>
                    <a:pt x="624" y="8"/>
                    <a:pt x="622" y="19"/>
                  </a:cubicBezTo>
                  <a:close/>
                  <a:moveTo>
                    <a:pt x="760" y="43"/>
                  </a:moveTo>
                  <a:cubicBezTo>
                    <a:pt x="768" y="47"/>
                    <a:pt x="777" y="52"/>
                    <a:pt x="785" y="57"/>
                  </a:cubicBezTo>
                  <a:cubicBezTo>
                    <a:pt x="797" y="69"/>
                    <a:pt x="799" y="87"/>
                    <a:pt x="791" y="102"/>
                  </a:cubicBezTo>
                  <a:cubicBezTo>
                    <a:pt x="781" y="122"/>
                    <a:pt x="759" y="131"/>
                    <a:pt x="736" y="119"/>
                  </a:cubicBezTo>
                  <a:cubicBezTo>
                    <a:pt x="713" y="107"/>
                    <a:pt x="708" y="84"/>
                    <a:pt x="719" y="64"/>
                  </a:cubicBezTo>
                  <a:cubicBezTo>
                    <a:pt x="727" y="49"/>
                    <a:pt x="742" y="40"/>
                    <a:pt x="760" y="43"/>
                  </a:cubicBezTo>
                  <a:close/>
                  <a:moveTo>
                    <a:pt x="737" y="74"/>
                  </a:moveTo>
                  <a:cubicBezTo>
                    <a:pt x="729" y="88"/>
                    <a:pt x="734" y="99"/>
                    <a:pt x="744" y="105"/>
                  </a:cubicBezTo>
                  <a:cubicBezTo>
                    <a:pt x="754" y="110"/>
                    <a:pt x="765" y="107"/>
                    <a:pt x="773" y="93"/>
                  </a:cubicBezTo>
                  <a:cubicBezTo>
                    <a:pt x="781" y="78"/>
                    <a:pt x="776" y="67"/>
                    <a:pt x="766" y="62"/>
                  </a:cubicBezTo>
                  <a:cubicBezTo>
                    <a:pt x="756" y="56"/>
                    <a:pt x="744" y="59"/>
                    <a:pt x="737" y="74"/>
                  </a:cubicBezTo>
                  <a:close/>
                  <a:moveTo>
                    <a:pt x="954" y="365"/>
                  </a:moveTo>
                  <a:cubicBezTo>
                    <a:pt x="1025" y="340"/>
                    <a:pt x="1025" y="340"/>
                    <a:pt x="1025" y="340"/>
                  </a:cubicBezTo>
                  <a:cubicBezTo>
                    <a:pt x="1022" y="333"/>
                    <a:pt x="1020" y="327"/>
                    <a:pt x="1017" y="320"/>
                  </a:cubicBezTo>
                  <a:cubicBezTo>
                    <a:pt x="947" y="348"/>
                    <a:pt x="947" y="348"/>
                    <a:pt x="947" y="348"/>
                  </a:cubicBezTo>
                  <a:cubicBezTo>
                    <a:pt x="950" y="354"/>
                    <a:pt x="952" y="359"/>
                    <a:pt x="954" y="365"/>
                  </a:cubicBezTo>
                  <a:close/>
                  <a:moveTo>
                    <a:pt x="849" y="198"/>
                  </a:moveTo>
                  <a:cubicBezTo>
                    <a:pt x="861" y="186"/>
                    <a:pt x="861" y="186"/>
                    <a:pt x="861" y="186"/>
                  </a:cubicBezTo>
                  <a:cubicBezTo>
                    <a:pt x="853" y="178"/>
                    <a:pt x="845" y="171"/>
                    <a:pt x="837" y="164"/>
                  </a:cubicBezTo>
                  <a:cubicBezTo>
                    <a:pt x="875" y="120"/>
                    <a:pt x="875" y="120"/>
                    <a:pt x="875" y="120"/>
                  </a:cubicBezTo>
                  <a:cubicBezTo>
                    <a:pt x="870" y="115"/>
                    <a:pt x="864" y="111"/>
                    <a:pt x="859" y="107"/>
                  </a:cubicBezTo>
                  <a:cubicBezTo>
                    <a:pt x="812" y="165"/>
                    <a:pt x="812" y="165"/>
                    <a:pt x="812" y="165"/>
                  </a:cubicBezTo>
                  <a:cubicBezTo>
                    <a:pt x="825" y="175"/>
                    <a:pt x="837" y="186"/>
                    <a:pt x="849" y="198"/>
                  </a:cubicBezTo>
                  <a:close/>
                  <a:moveTo>
                    <a:pt x="268" y="57"/>
                  </a:moveTo>
                  <a:cubicBezTo>
                    <a:pt x="277" y="52"/>
                    <a:pt x="285" y="47"/>
                    <a:pt x="294" y="43"/>
                  </a:cubicBezTo>
                  <a:cubicBezTo>
                    <a:pt x="312" y="40"/>
                    <a:pt x="327" y="49"/>
                    <a:pt x="335" y="64"/>
                  </a:cubicBezTo>
                  <a:cubicBezTo>
                    <a:pt x="345" y="84"/>
                    <a:pt x="340" y="107"/>
                    <a:pt x="318" y="119"/>
                  </a:cubicBezTo>
                  <a:cubicBezTo>
                    <a:pt x="295" y="131"/>
                    <a:pt x="273" y="122"/>
                    <a:pt x="263" y="102"/>
                  </a:cubicBezTo>
                  <a:cubicBezTo>
                    <a:pt x="255" y="87"/>
                    <a:pt x="256" y="69"/>
                    <a:pt x="268" y="57"/>
                  </a:cubicBezTo>
                  <a:close/>
                  <a:moveTo>
                    <a:pt x="281" y="93"/>
                  </a:moveTo>
                  <a:cubicBezTo>
                    <a:pt x="288" y="107"/>
                    <a:pt x="300" y="110"/>
                    <a:pt x="310" y="105"/>
                  </a:cubicBezTo>
                  <a:cubicBezTo>
                    <a:pt x="320" y="99"/>
                    <a:pt x="325" y="88"/>
                    <a:pt x="317" y="74"/>
                  </a:cubicBezTo>
                  <a:cubicBezTo>
                    <a:pt x="309" y="59"/>
                    <a:pt x="298" y="56"/>
                    <a:pt x="288" y="62"/>
                  </a:cubicBezTo>
                  <a:cubicBezTo>
                    <a:pt x="278" y="67"/>
                    <a:pt x="273" y="78"/>
                    <a:pt x="281" y="93"/>
                  </a:cubicBezTo>
                  <a:close/>
                  <a:moveTo>
                    <a:pt x="527" y="988"/>
                  </a:moveTo>
                  <a:cubicBezTo>
                    <a:pt x="516" y="988"/>
                    <a:pt x="508" y="997"/>
                    <a:pt x="508" y="1007"/>
                  </a:cubicBezTo>
                  <a:cubicBezTo>
                    <a:pt x="508" y="1018"/>
                    <a:pt x="516" y="1026"/>
                    <a:pt x="527" y="1026"/>
                  </a:cubicBezTo>
                  <a:cubicBezTo>
                    <a:pt x="537" y="1026"/>
                    <a:pt x="546" y="1018"/>
                    <a:pt x="546" y="1007"/>
                  </a:cubicBezTo>
                  <a:cubicBezTo>
                    <a:pt x="546" y="997"/>
                    <a:pt x="537" y="988"/>
                    <a:pt x="527" y="988"/>
                  </a:cubicBezTo>
                  <a:close/>
                  <a:moveTo>
                    <a:pt x="379" y="32"/>
                  </a:moveTo>
                  <a:cubicBezTo>
                    <a:pt x="383" y="47"/>
                    <a:pt x="393" y="49"/>
                    <a:pt x="402" y="49"/>
                  </a:cubicBezTo>
                  <a:cubicBezTo>
                    <a:pt x="411" y="50"/>
                    <a:pt x="420" y="48"/>
                    <a:pt x="422" y="55"/>
                  </a:cubicBezTo>
                  <a:cubicBezTo>
                    <a:pt x="423" y="62"/>
                    <a:pt x="417" y="65"/>
                    <a:pt x="411" y="66"/>
                  </a:cubicBezTo>
                  <a:cubicBezTo>
                    <a:pt x="406" y="68"/>
                    <a:pt x="398" y="68"/>
                    <a:pt x="394" y="67"/>
                  </a:cubicBezTo>
                  <a:cubicBezTo>
                    <a:pt x="392" y="83"/>
                    <a:pt x="392" y="83"/>
                    <a:pt x="392" y="83"/>
                  </a:cubicBezTo>
                  <a:cubicBezTo>
                    <a:pt x="400" y="83"/>
                    <a:pt x="409" y="83"/>
                    <a:pt x="416" y="81"/>
                  </a:cubicBezTo>
                  <a:cubicBezTo>
                    <a:pt x="432" y="77"/>
                    <a:pt x="445" y="67"/>
                    <a:pt x="441" y="49"/>
                  </a:cubicBezTo>
                  <a:cubicBezTo>
                    <a:pt x="438" y="38"/>
                    <a:pt x="431" y="32"/>
                    <a:pt x="411" y="32"/>
                  </a:cubicBezTo>
                  <a:cubicBezTo>
                    <a:pt x="403" y="33"/>
                    <a:pt x="400" y="31"/>
                    <a:pt x="399" y="28"/>
                  </a:cubicBezTo>
                  <a:cubicBezTo>
                    <a:pt x="398" y="23"/>
                    <a:pt x="400" y="19"/>
                    <a:pt x="410" y="17"/>
                  </a:cubicBezTo>
                  <a:cubicBezTo>
                    <a:pt x="413" y="16"/>
                    <a:pt x="420" y="15"/>
                    <a:pt x="426" y="16"/>
                  </a:cubicBezTo>
                  <a:cubicBezTo>
                    <a:pt x="428" y="1"/>
                    <a:pt x="428" y="1"/>
                    <a:pt x="428" y="1"/>
                  </a:cubicBezTo>
                  <a:cubicBezTo>
                    <a:pt x="425" y="1"/>
                    <a:pt x="421" y="0"/>
                    <a:pt x="418" y="0"/>
                  </a:cubicBezTo>
                  <a:cubicBezTo>
                    <a:pt x="409" y="2"/>
                    <a:pt x="401" y="4"/>
                    <a:pt x="392" y="6"/>
                  </a:cubicBezTo>
                  <a:cubicBezTo>
                    <a:pt x="383" y="12"/>
                    <a:pt x="376" y="21"/>
                    <a:pt x="379" y="32"/>
                  </a:cubicBezTo>
                  <a:close/>
                  <a:moveTo>
                    <a:pt x="214" y="189"/>
                  </a:moveTo>
                  <a:cubicBezTo>
                    <a:pt x="180" y="153"/>
                    <a:pt x="180" y="153"/>
                    <a:pt x="180" y="153"/>
                  </a:cubicBezTo>
                  <a:cubicBezTo>
                    <a:pt x="235" y="171"/>
                    <a:pt x="235" y="171"/>
                    <a:pt x="235" y="171"/>
                  </a:cubicBezTo>
                  <a:cubicBezTo>
                    <a:pt x="240" y="167"/>
                    <a:pt x="245" y="162"/>
                    <a:pt x="250" y="158"/>
                  </a:cubicBezTo>
                  <a:cubicBezTo>
                    <a:pt x="206" y="98"/>
                    <a:pt x="206" y="98"/>
                    <a:pt x="206" y="98"/>
                  </a:cubicBezTo>
                  <a:cubicBezTo>
                    <a:pt x="201" y="102"/>
                    <a:pt x="195" y="106"/>
                    <a:pt x="190" y="110"/>
                  </a:cubicBezTo>
                  <a:cubicBezTo>
                    <a:pt x="221" y="148"/>
                    <a:pt x="221" y="148"/>
                    <a:pt x="221" y="148"/>
                  </a:cubicBezTo>
                  <a:cubicBezTo>
                    <a:pt x="168" y="130"/>
                    <a:pt x="168" y="130"/>
                    <a:pt x="168" y="130"/>
                  </a:cubicBezTo>
                  <a:cubicBezTo>
                    <a:pt x="161" y="136"/>
                    <a:pt x="155" y="142"/>
                    <a:pt x="149" y="148"/>
                  </a:cubicBezTo>
                  <a:cubicBezTo>
                    <a:pt x="203" y="201"/>
                    <a:pt x="203" y="201"/>
                    <a:pt x="203" y="201"/>
                  </a:cubicBezTo>
                  <a:cubicBezTo>
                    <a:pt x="207" y="197"/>
                    <a:pt x="211" y="193"/>
                    <a:pt x="214" y="189"/>
                  </a:cubicBezTo>
                  <a:close/>
                  <a:moveTo>
                    <a:pt x="108" y="228"/>
                  </a:moveTo>
                  <a:cubicBezTo>
                    <a:pt x="102" y="237"/>
                    <a:pt x="104" y="249"/>
                    <a:pt x="113" y="255"/>
                  </a:cubicBezTo>
                  <a:cubicBezTo>
                    <a:pt x="121" y="261"/>
                    <a:pt x="133" y="259"/>
                    <a:pt x="139" y="250"/>
                  </a:cubicBezTo>
                  <a:cubicBezTo>
                    <a:pt x="145" y="241"/>
                    <a:pt x="143" y="229"/>
                    <a:pt x="134" y="223"/>
                  </a:cubicBezTo>
                  <a:cubicBezTo>
                    <a:pt x="126" y="218"/>
                    <a:pt x="114" y="220"/>
                    <a:pt x="108" y="228"/>
                  </a:cubicBezTo>
                  <a:close/>
                  <a:moveTo>
                    <a:pt x="527" y="8"/>
                  </a:moveTo>
                  <a:cubicBezTo>
                    <a:pt x="516" y="8"/>
                    <a:pt x="508" y="17"/>
                    <a:pt x="508" y="27"/>
                  </a:cubicBezTo>
                  <a:cubicBezTo>
                    <a:pt x="508" y="38"/>
                    <a:pt x="516" y="47"/>
                    <a:pt x="527" y="47"/>
                  </a:cubicBezTo>
                  <a:cubicBezTo>
                    <a:pt x="537" y="47"/>
                    <a:pt x="546" y="38"/>
                    <a:pt x="546" y="27"/>
                  </a:cubicBezTo>
                  <a:cubicBezTo>
                    <a:pt x="546" y="17"/>
                    <a:pt x="537" y="8"/>
                    <a:pt x="527"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99"/>
            </a:p>
          </p:txBody>
        </p:sp>
      </p:grpSp>
      <p:sp>
        <p:nvSpPr>
          <p:cNvPr id="2" name="Tijdelijke aanduiding voor titel 1"/>
          <p:cNvSpPr>
            <a:spLocks noGrp="1"/>
          </p:cNvSpPr>
          <p:nvPr>
            <p:ph type="title"/>
          </p:nvPr>
        </p:nvSpPr>
        <p:spPr>
          <a:xfrm>
            <a:off x="1172858" y="1560015"/>
            <a:ext cx="7262509" cy="910753"/>
          </a:xfrm>
          <a:prstGeom prst="rect">
            <a:avLst/>
          </a:prstGeom>
        </p:spPr>
        <p:txBody>
          <a:bodyPr vert="horz" lIns="0" tIns="0" rIns="0" bIns="0" rtlCol="0" anchor="t" anchorCtr="0">
            <a:noAutofit/>
          </a:bodyPr>
          <a:lstStyle/>
          <a:p>
            <a:r>
              <a:rPr lang="en-GB" noProof="0" dirty="0" err="1"/>
              <a:t>Klik</a:t>
            </a:r>
            <a:r>
              <a:rPr lang="en-GB" noProof="0" dirty="0"/>
              <a:t> om de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2"/>
          <p:cNvSpPr>
            <a:spLocks noGrp="1"/>
          </p:cNvSpPr>
          <p:nvPr>
            <p:ph type="body" idx="1"/>
          </p:nvPr>
        </p:nvSpPr>
        <p:spPr>
          <a:xfrm>
            <a:off x="1172858" y="2428236"/>
            <a:ext cx="7262509" cy="2891017"/>
          </a:xfrm>
          <a:prstGeom prst="rect">
            <a:avLst/>
          </a:prstGeom>
        </p:spPr>
        <p:txBody>
          <a:bodyPr vert="horz" lIns="0" tIns="0" rIns="0" bIns="0" rtlCol="0">
            <a:noAutofit/>
          </a:bodyPr>
          <a:lstStyle/>
          <a:p>
            <a:pPr lvl="0"/>
            <a:r>
              <a:rPr lang="en-GB" noProof="0" dirty="0" err="1"/>
              <a:t>Klik</a:t>
            </a:r>
            <a:r>
              <a:rPr lang="en-GB" noProof="0" dirty="0"/>
              <a:t> om de </a:t>
            </a:r>
            <a:r>
              <a:rPr lang="en-GB" noProof="0" dirty="0" err="1"/>
              <a:t>modelstijlen</a:t>
            </a:r>
            <a:r>
              <a:rPr lang="en-GB" noProof="0" dirty="0"/>
              <a:t>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datum 3"/>
          <p:cNvSpPr>
            <a:spLocks noGrp="1"/>
          </p:cNvSpPr>
          <p:nvPr>
            <p:ph type="dt" sz="half" idx="2"/>
          </p:nvPr>
        </p:nvSpPr>
        <p:spPr>
          <a:xfrm>
            <a:off x="8200571" y="6156004"/>
            <a:ext cx="2800538" cy="365125"/>
          </a:xfrm>
          <a:prstGeom prst="rect">
            <a:avLst/>
          </a:prstGeom>
        </p:spPr>
        <p:txBody>
          <a:bodyPr vert="horz" lIns="0" tIns="0" rIns="0" bIns="0" rtlCol="0" anchor="ctr">
            <a:noAutofit/>
          </a:bodyPr>
          <a:lstStyle>
            <a:lvl1pPr algn="r">
              <a:defRPr sz="900">
                <a:solidFill>
                  <a:schemeClr val="tx1"/>
                </a:solidFill>
                <a:latin typeface="+mn-lt"/>
              </a:defRPr>
            </a:lvl1pPr>
          </a:lstStyle>
          <a:p>
            <a:endParaRPr lang="en-GB"/>
          </a:p>
        </p:txBody>
      </p:sp>
      <p:sp>
        <p:nvSpPr>
          <p:cNvPr id="5" name="Tijdelijke aanduiding voor voettekst 4"/>
          <p:cNvSpPr>
            <a:spLocks noGrp="1"/>
          </p:cNvSpPr>
          <p:nvPr>
            <p:ph type="ftr" sz="quarter" idx="3"/>
          </p:nvPr>
        </p:nvSpPr>
        <p:spPr>
          <a:xfrm>
            <a:off x="1172859" y="6268142"/>
            <a:ext cx="6243318" cy="365125"/>
          </a:xfrm>
          <a:prstGeom prst="rect">
            <a:avLst/>
          </a:prstGeom>
        </p:spPr>
        <p:txBody>
          <a:bodyPr vert="horz" lIns="0" tIns="0" rIns="0" bIns="0" rtlCol="0" anchor="t" anchorCtr="0">
            <a:noAutofit/>
          </a:bodyPr>
          <a:lstStyle>
            <a:lvl1pPr algn="l">
              <a:defRPr sz="900">
                <a:solidFill>
                  <a:schemeClr val="tx1"/>
                </a:solidFill>
                <a:latin typeface="+mn-lt"/>
              </a:defRPr>
            </a:lvl1pPr>
          </a:lstStyle>
          <a:p>
            <a:r>
              <a:rPr lang="nl-NL"/>
              <a:t>Aangrenzende wetgeving voor de BVF | BVF cursus 3 okt 2023</a:t>
            </a:r>
            <a:endParaRPr lang="en-GB"/>
          </a:p>
        </p:txBody>
      </p:sp>
      <p:sp>
        <p:nvSpPr>
          <p:cNvPr id="6" name="Tijdelijke aanduiding voor dianummer 5"/>
          <p:cNvSpPr>
            <a:spLocks noGrp="1"/>
          </p:cNvSpPr>
          <p:nvPr>
            <p:ph type="sldNum" sz="quarter" idx="4"/>
          </p:nvPr>
        </p:nvSpPr>
        <p:spPr>
          <a:xfrm>
            <a:off x="11001108" y="6156315"/>
            <a:ext cx="515784" cy="365125"/>
          </a:xfrm>
          <a:prstGeom prst="rect">
            <a:avLst/>
          </a:prstGeom>
        </p:spPr>
        <p:txBody>
          <a:bodyPr vert="horz" lIns="0" tIns="0" rIns="0" bIns="0" rtlCol="0" anchor="ctr">
            <a:noAutofit/>
          </a:bodyPr>
          <a:lstStyle>
            <a:lvl1pPr algn="r">
              <a:defRPr sz="900">
                <a:solidFill>
                  <a:schemeClr val="tx1"/>
                </a:solidFill>
                <a:latin typeface="+mn-lt"/>
              </a:defRPr>
            </a:lvl1pPr>
          </a:lstStyle>
          <a:p>
            <a:fld id="{1336C48C-F87C-4E4B-81EF-5027B17D1F61}" type="slidenum">
              <a:rPr lang="en-GB" smtClean="0"/>
              <a:pPr/>
              <a:t>‹nr.›</a:t>
            </a:fld>
            <a:endParaRPr lang="en-GB"/>
          </a:p>
        </p:txBody>
      </p:sp>
    </p:spTree>
    <p:extLst>
      <p:ext uri="{BB962C8B-B14F-4D97-AF65-F5344CB8AC3E}">
        <p14:creationId xmlns:p14="http://schemas.microsoft.com/office/powerpoint/2010/main" val="1551214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126" rtl="0" eaLnBrk="1" latinLnBrk="0" hangingPunct="1">
        <a:spcBef>
          <a:spcPct val="0"/>
        </a:spcBef>
        <a:buNone/>
        <a:defRPr sz="2099" kern="1200">
          <a:solidFill>
            <a:schemeClr val="tx1"/>
          </a:solidFill>
          <a:latin typeface="+mj-lt"/>
          <a:ea typeface="+mj-ea"/>
          <a:cs typeface="+mj-cs"/>
        </a:defRPr>
      </a:lvl1pPr>
    </p:titleStyle>
    <p:bodyStyle>
      <a:lvl1pPr marL="0" indent="0" algn="l" defTabSz="914126" rtl="0" eaLnBrk="1" latinLnBrk="0" hangingPunct="1">
        <a:lnSpc>
          <a:spcPct val="110000"/>
        </a:lnSpc>
        <a:spcBef>
          <a:spcPts val="0"/>
        </a:spcBef>
        <a:buFont typeface="Arial" pitchFamily="34" charset="0"/>
        <a:buNone/>
        <a:defRPr sz="1600" b="1" kern="1200">
          <a:solidFill>
            <a:schemeClr val="tx1"/>
          </a:solidFill>
          <a:latin typeface="+mn-lt"/>
          <a:ea typeface="+mn-ea"/>
          <a:cs typeface="+mn-cs"/>
        </a:defRPr>
      </a:lvl1pPr>
      <a:lvl2pPr marL="0" indent="0" algn="l" defTabSz="914126"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269919" indent="-269919" algn="l" defTabSz="914126" rtl="0" eaLnBrk="1" latinLnBrk="0" hangingPunct="1">
        <a:lnSpc>
          <a:spcPct val="110000"/>
        </a:lnSpc>
        <a:spcBef>
          <a:spcPts val="2099"/>
        </a:spcBef>
        <a:buFont typeface="Verdana" pitchFamily="34" charset="0"/>
        <a:buChar char="•"/>
        <a:defRPr sz="1600" b="1" kern="1200">
          <a:solidFill>
            <a:schemeClr val="tx1"/>
          </a:solidFill>
          <a:latin typeface="+mn-lt"/>
          <a:ea typeface="+mn-ea"/>
          <a:cs typeface="+mn-cs"/>
        </a:defRPr>
      </a:lvl3pPr>
      <a:lvl4pPr marL="269919" indent="-269919" algn="l" defTabSz="914126" rtl="0" eaLnBrk="1" latinLnBrk="0" hangingPunct="1">
        <a:lnSpc>
          <a:spcPct val="110000"/>
        </a:lnSpc>
        <a:spcBef>
          <a:spcPts val="2099"/>
        </a:spcBef>
        <a:buFont typeface="Verdana" pitchFamily="34" charset="0"/>
        <a:buChar char="•"/>
        <a:defRPr sz="1600" kern="1200">
          <a:solidFill>
            <a:schemeClr val="tx1"/>
          </a:solidFill>
          <a:latin typeface="+mn-lt"/>
          <a:ea typeface="+mn-ea"/>
          <a:cs typeface="+mn-cs"/>
        </a:defRPr>
      </a:lvl4pPr>
      <a:lvl5pPr marL="809757" indent="-269919" algn="l" defTabSz="914126" rtl="0" eaLnBrk="1" latinLnBrk="0" hangingPunct="1">
        <a:lnSpc>
          <a:spcPct val="110000"/>
        </a:lnSpc>
        <a:spcBef>
          <a:spcPts val="0"/>
        </a:spcBef>
        <a:buFont typeface="Verdana" pitchFamily="34" charset="0"/>
        <a:buChar char="–"/>
        <a:defRPr sz="1600"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nl-NL"/>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source=images&amp;cd=&amp;cad=rja&amp;uact=8&amp;ved=0CAcQjRxqFQoTCI3F6sOItcgCFYY-FAodEPkNyQ&amp;url=http://www.fom.nl/live/personeelsinformatie/werk_en_arbo/arbo_voor_medewerkers.pag&amp;bvm=bv.104615367,d.bGQ&amp;psig=AFQjCNGTuTkpnrSdQ2lVW8mNKippYi5rJA&amp;ust=1444469008215427"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ctrTitle"/>
          </p:nvPr>
        </p:nvSpPr>
        <p:spPr>
          <a:xfrm>
            <a:off x="2545688" y="1835417"/>
            <a:ext cx="7293754" cy="1469642"/>
          </a:xfrm>
        </p:spPr>
        <p:txBody>
          <a:bodyPr/>
          <a:lstStyle/>
          <a:p>
            <a:r>
              <a:rPr lang="nl-NL" sz="2399" b="1" dirty="0"/>
              <a:t>Aangrenzende wetgeving</a:t>
            </a:r>
            <a:br>
              <a:rPr lang="nl-NL" sz="2399" dirty="0"/>
            </a:br>
            <a:br>
              <a:rPr lang="nl-NL" sz="2399" dirty="0"/>
            </a:br>
            <a:r>
              <a:rPr lang="nl-NL" sz="2399" dirty="0"/>
              <a:t>Heeft de BVF niet genoeg aan het Besluit- en de Regeling GGO??</a:t>
            </a:r>
            <a:br>
              <a:rPr lang="nl-NL" sz="2399" dirty="0"/>
            </a:br>
            <a:endParaRPr lang="en-GB" sz="2399" dirty="0"/>
          </a:p>
        </p:txBody>
      </p:sp>
      <p:sp>
        <p:nvSpPr>
          <p:cNvPr id="45" name="Subtitle 44"/>
          <p:cNvSpPr>
            <a:spLocks noGrp="1"/>
          </p:cNvSpPr>
          <p:nvPr>
            <p:ph type="subTitle" idx="1"/>
          </p:nvPr>
        </p:nvSpPr>
        <p:spPr>
          <a:xfrm>
            <a:off x="2545688" y="4354232"/>
            <a:ext cx="5619874" cy="1196335"/>
          </a:xfrm>
        </p:spPr>
        <p:txBody>
          <a:bodyPr/>
          <a:lstStyle/>
          <a:p>
            <a:r>
              <a:rPr lang="en-GB" dirty="0"/>
              <a:t>Paul Odinot</a:t>
            </a:r>
          </a:p>
          <a:p>
            <a:r>
              <a:rPr lang="en-GB" b="0" dirty="0" err="1"/>
              <a:t>Coördinator</a:t>
            </a:r>
            <a:r>
              <a:rPr lang="en-GB" b="0" dirty="0"/>
              <a:t> </a:t>
            </a:r>
            <a:r>
              <a:rPr lang="en-GB" b="0" dirty="0" err="1"/>
              <a:t>Biologische</a:t>
            </a:r>
            <a:r>
              <a:rPr lang="en-GB" b="0" dirty="0"/>
              <a:t> </a:t>
            </a:r>
            <a:r>
              <a:rPr lang="en-GB" b="0" dirty="0" err="1"/>
              <a:t>veiligheid</a:t>
            </a:r>
            <a:r>
              <a:rPr lang="en-GB" b="0" dirty="0"/>
              <a:t> / BMA</a:t>
            </a:r>
          </a:p>
          <a:p>
            <a:r>
              <a:rPr lang="en-GB" b="0" dirty="0" err="1"/>
              <a:t>Taakgroep</a:t>
            </a:r>
            <a:r>
              <a:rPr lang="en-GB" b="0" dirty="0"/>
              <a:t> </a:t>
            </a:r>
            <a:r>
              <a:rPr lang="en-GB" b="0" dirty="0" err="1"/>
              <a:t>Veiligheid</a:t>
            </a:r>
            <a:r>
              <a:rPr lang="en-GB" b="0" dirty="0"/>
              <a:t> en Milieu</a:t>
            </a:r>
          </a:p>
          <a:p>
            <a:r>
              <a:rPr lang="en-GB" b="0" dirty="0"/>
              <a:t>Universiteit Utrecht</a:t>
            </a:r>
          </a:p>
        </p:txBody>
      </p:sp>
    </p:spTree>
    <p:extLst>
      <p:ext uri="{BB962C8B-B14F-4D97-AF65-F5344CB8AC3E}">
        <p14:creationId xmlns:p14="http://schemas.microsoft.com/office/powerpoint/2010/main" val="261331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EA0EF2A5-B93E-0EB8-577F-D772A53A658F}"/>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8824FE96-AD88-231E-4E08-10CB52166BDC}"/>
              </a:ext>
            </a:extLst>
          </p:cNvPr>
          <p:cNvSpPr>
            <a:spLocks noGrp="1"/>
          </p:cNvSpPr>
          <p:nvPr>
            <p:ph type="sldNum" sz="quarter" idx="12"/>
          </p:nvPr>
        </p:nvSpPr>
        <p:spPr/>
        <p:txBody>
          <a:bodyPr/>
          <a:lstStyle/>
          <a:p>
            <a:fld id="{1336C48C-F87C-4E4B-81EF-5027B17D1F61}" type="slidenum">
              <a:rPr lang="en-GB" smtClean="0"/>
              <a:pPr/>
              <a:t>10</a:t>
            </a:fld>
            <a:endParaRPr lang="en-GB"/>
          </a:p>
        </p:txBody>
      </p:sp>
      <p:sp>
        <p:nvSpPr>
          <p:cNvPr id="7" name="Tekstvak 6">
            <a:extLst>
              <a:ext uri="{FF2B5EF4-FFF2-40B4-BE49-F238E27FC236}">
                <a16:creationId xmlns:a16="http://schemas.microsoft.com/office/drawing/2014/main" id="{60D1E58F-AE46-6D17-372C-42E2A24DECF0}"/>
              </a:ext>
            </a:extLst>
          </p:cNvPr>
          <p:cNvSpPr txBox="1"/>
          <p:nvPr/>
        </p:nvSpPr>
        <p:spPr>
          <a:xfrm>
            <a:off x="2091231" y="113558"/>
            <a:ext cx="10090484" cy="553998"/>
          </a:xfrm>
          <a:prstGeom prst="rect">
            <a:avLst/>
          </a:prstGeom>
          <a:noFill/>
        </p:spPr>
        <p:txBody>
          <a:bodyPr wrap="square" lIns="0" tIns="0" rIns="0" bIns="0" rtlCol="0">
            <a:spAutoFit/>
          </a:bodyPr>
          <a:lstStyle/>
          <a:p>
            <a:r>
              <a:rPr lang="nl-NL" b="1" dirty="0"/>
              <a:t>Wet Vervoer Gevaarlijke Stoffen (Transport)</a:t>
            </a:r>
          </a:p>
          <a:p>
            <a:r>
              <a:rPr lang="nl-NL" dirty="0"/>
              <a:t>Transport van biologische materialen </a:t>
            </a:r>
            <a:r>
              <a:rPr lang="nl-NL" b="1" dirty="0"/>
              <a:t>Klasse 6.2</a:t>
            </a:r>
            <a:endParaRPr lang="nl-NL" dirty="0"/>
          </a:p>
        </p:txBody>
      </p:sp>
      <p:sp>
        <p:nvSpPr>
          <p:cNvPr id="6" name="Tijdelijke aanduiding voor inhoud 2">
            <a:extLst>
              <a:ext uri="{FF2B5EF4-FFF2-40B4-BE49-F238E27FC236}">
                <a16:creationId xmlns:a16="http://schemas.microsoft.com/office/drawing/2014/main" id="{66F368C0-4161-8295-680E-A5C04C9E93F9}"/>
              </a:ext>
            </a:extLst>
          </p:cNvPr>
          <p:cNvSpPr txBox="1">
            <a:spLocks/>
          </p:cNvSpPr>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sng" strike="noStrike" kern="0" cap="none" spc="0" normalizeH="0" baseline="0" noProof="0">
                <a:ln>
                  <a:noFill/>
                </a:ln>
                <a:solidFill>
                  <a:srgbClr val="000000"/>
                </a:solidFill>
                <a:effectLst/>
                <a:uLnTx/>
                <a:uFillTx/>
                <a:latin typeface="Calibri"/>
                <a:ea typeface="+mn-ea"/>
                <a:cs typeface="+mn-cs"/>
              </a:rPr>
              <a:t>Categorie A</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Een infectueuze stof, die in een vorm wordt vervoerd, die bij blootstelling bij overigens gezonde mensen of dieren blijvende invaliditeit of een levensbedreigende of dodelijke ziekte kan veroorzaken (indicatieve lijst beschikbaar)</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kumimoji="0" lang="nl-NL" sz="800" b="0" i="0" u="none" strike="noStrike" kern="0" cap="none" spc="0" normalizeH="0" baseline="0" noProof="0">
              <a:ln>
                <a:noFill/>
              </a:ln>
              <a:solidFill>
                <a:srgbClr val="000000"/>
              </a:solidFill>
              <a:effectLst/>
              <a:uLnTx/>
              <a:uFillTx/>
              <a:latin typeface="Calibri"/>
              <a:ea typeface="+mn-ea"/>
            </a:endParaRP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Al het materiaal, ook bij verdenking (bijv. Ebola, Marburg, Lassa)</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kumimoji="0" lang="nl-NL" sz="800" b="0" i="0" u="none" strike="noStrike" kern="0" cap="none" spc="0" normalizeH="0" baseline="0" noProof="0">
              <a:ln>
                <a:noFill/>
              </a:ln>
              <a:solidFill>
                <a:srgbClr val="000000"/>
              </a:solidFill>
              <a:effectLst/>
              <a:uLnTx/>
              <a:uFillTx/>
              <a:latin typeface="Calibri"/>
              <a:ea typeface="+mn-ea"/>
            </a:endParaRP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Alleen culturen:</a:t>
            </a:r>
          </a:p>
          <a:p>
            <a:pPr marL="1422900" marR="0" lvl="4"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1" u="none" strike="noStrike" kern="0" cap="none" spc="0" normalizeH="0" baseline="0" noProof="0">
                <a:ln>
                  <a:noFill/>
                </a:ln>
                <a:solidFill>
                  <a:srgbClr val="000000"/>
                </a:solidFill>
                <a:effectLst/>
                <a:uLnTx/>
                <a:uFillTx/>
                <a:latin typeface="Calibri"/>
                <a:ea typeface="+mn-ea"/>
              </a:rPr>
              <a:t>Bacillus anthracis, Coccidioddides immitis, Mycobacterium tuberculosis</a:t>
            </a:r>
          </a:p>
          <a:p>
            <a:pPr marL="1422900" marR="0" lvl="4"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Dengue-virus, West Nile virus</a:t>
            </a:r>
            <a:endParaRPr kumimoji="0" lang="nl-NL" sz="1800" b="0" i="0" u="sng" strike="noStrike" kern="0" cap="none" spc="0" normalizeH="0" baseline="0" noProof="0">
              <a:ln>
                <a:noFill/>
              </a:ln>
              <a:solidFill>
                <a:srgbClr val="000000"/>
              </a:solidFill>
              <a:effectLst/>
              <a:uLnTx/>
              <a:uFillTx/>
              <a:latin typeface="Calibri"/>
              <a:ea typeface="+mn-ea"/>
            </a:endParaRPr>
          </a:p>
          <a:p>
            <a:pPr marL="171450" marR="0" lvl="0" indent="-17145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endParaRPr kumimoji="0" lang="nl-NL" sz="800" b="0" i="0" u="none" strike="noStrike" kern="0" cap="none" spc="0" normalizeH="0" baseline="0" noProof="0">
              <a:ln>
                <a:noFill/>
              </a:ln>
              <a:solidFill>
                <a:srgbClr val="000000"/>
              </a:solidFill>
              <a:effectLst/>
              <a:uLnTx/>
              <a:uFillTx/>
              <a:latin typeface="Calibri"/>
              <a:ea typeface="+mn-ea"/>
              <a:cs typeface="+mn-cs"/>
            </a:endParaRP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sng" strike="noStrike" kern="0" cap="none" spc="0" normalizeH="0" baseline="0" noProof="0">
                <a:ln>
                  <a:noFill/>
                </a:ln>
                <a:solidFill>
                  <a:srgbClr val="000000"/>
                </a:solidFill>
                <a:effectLst/>
                <a:uLnTx/>
                <a:uFillTx/>
                <a:latin typeface="Calibri"/>
                <a:ea typeface="+mn-ea"/>
                <a:cs typeface="+mn-cs"/>
              </a:rPr>
              <a:t>Categorie B</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Een infectueuze stof die niet voldoet aan de criteria voor indeling in categorie A</a:t>
            </a:r>
            <a:endParaRPr kumimoji="0" lang="nl-NL" sz="1800" b="0" i="0" u="none" strike="noStrike" kern="0" cap="none" spc="0" normalizeH="0" baseline="0" noProof="0" dirty="0">
              <a:ln>
                <a:noFill/>
              </a:ln>
              <a:solidFill>
                <a:srgbClr val="000000"/>
              </a:solidFill>
              <a:effectLst/>
              <a:uLnTx/>
              <a:uFillTx/>
              <a:latin typeface="Calibri"/>
              <a:ea typeface="+mn-ea"/>
            </a:endParaRPr>
          </a:p>
        </p:txBody>
      </p:sp>
      <p:pic>
        <p:nvPicPr>
          <p:cNvPr id="8" name="Picture 5" descr="lassa">
            <a:extLst>
              <a:ext uri="{FF2B5EF4-FFF2-40B4-BE49-F238E27FC236}">
                <a16:creationId xmlns:a16="http://schemas.microsoft.com/office/drawing/2014/main" id="{095DCC94-D458-24A4-037D-9574AA30D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472" y="2875961"/>
            <a:ext cx="1257824" cy="82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B">
            <a:extLst>
              <a:ext uri="{FF2B5EF4-FFF2-40B4-BE49-F238E27FC236}">
                <a16:creationId xmlns:a16="http://schemas.microsoft.com/office/drawing/2014/main" id="{97F61824-9F4D-65CB-2804-918001A59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296" y="4111602"/>
            <a:ext cx="962238" cy="76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880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EA0EF2A5-B93E-0EB8-577F-D772A53A658F}"/>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8824FE96-AD88-231E-4E08-10CB52166BDC}"/>
              </a:ext>
            </a:extLst>
          </p:cNvPr>
          <p:cNvSpPr>
            <a:spLocks noGrp="1"/>
          </p:cNvSpPr>
          <p:nvPr>
            <p:ph type="sldNum" sz="quarter" idx="12"/>
          </p:nvPr>
        </p:nvSpPr>
        <p:spPr/>
        <p:txBody>
          <a:bodyPr/>
          <a:lstStyle/>
          <a:p>
            <a:fld id="{1336C48C-F87C-4E4B-81EF-5027B17D1F61}" type="slidenum">
              <a:rPr lang="en-GB" smtClean="0"/>
              <a:pPr/>
              <a:t>11</a:t>
            </a:fld>
            <a:endParaRPr lang="en-GB"/>
          </a:p>
        </p:txBody>
      </p:sp>
      <p:sp>
        <p:nvSpPr>
          <p:cNvPr id="7" name="Tekstvak 6">
            <a:extLst>
              <a:ext uri="{FF2B5EF4-FFF2-40B4-BE49-F238E27FC236}">
                <a16:creationId xmlns:a16="http://schemas.microsoft.com/office/drawing/2014/main" id="{60D1E58F-AE46-6D17-372C-42E2A24DECF0}"/>
              </a:ext>
            </a:extLst>
          </p:cNvPr>
          <p:cNvSpPr txBox="1"/>
          <p:nvPr/>
        </p:nvSpPr>
        <p:spPr>
          <a:xfrm>
            <a:off x="2091231" y="113558"/>
            <a:ext cx="10090484" cy="553998"/>
          </a:xfrm>
          <a:prstGeom prst="rect">
            <a:avLst/>
          </a:prstGeom>
          <a:noFill/>
        </p:spPr>
        <p:txBody>
          <a:bodyPr wrap="square" lIns="0" tIns="0" rIns="0" bIns="0" rtlCol="0">
            <a:spAutoFit/>
          </a:bodyPr>
          <a:lstStyle/>
          <a:p>
            <a:r>
              <a:rPr lang="nl-NL" b="1" dirty="0"/>
              <a:t>Wet Vervoer Gevaarlijke Stoffen (Transport)</a:t>
            </a:r>
          </a:p>
          <a:p>
            <a:r>
              <a:rPr lang="nl-NL" dirty="0"/>
              <a:t>Transport van biologische materialen </a:t>
            </a:r>
            <a:r>
              <a:rPr lang="nl-NL" b="1" dirty="0"/>
              <a:t>Klasse 6.2</a:t>
            </a:r>
            <a:endParaRPr lang="nl-NL" dirty="0"/>
          </a:p>
        </p:txBody>
      </p:sp>
      <p:sp>
        <p:nvSpPr>
          <p:cNvPr id="2" name="Content Placeholder 2">
            <a:extLst>
              <a:ext uri="{FF2B5EF4-FFF2-40B4-BE49-F238E27FC236}">
                <a16:creationId xmlns:a16="http://schemas.microsoft.com/office/drawing/2014/main" id="{346F71C4-533F-A24D-4060-6E82E67E71C1}"/>
              </a:ext>
            </a:extLst>
          </p:cNvPr>
          <p:cNvSpPr txBox="1">
            <a:spLocks/>
          </p:cNvSpPr>
          <p:nvPr/>
        </p:nvSpPr>
        <p:spPr bwMode="auto">
          <a:xfrm>
            <a:off x="561975" y="853842"/>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2000" b="0" i="0" u="none" strike="noStrike" kern="0" cap="none" spc="0" normalizeH="0" baseline="0" noProof="0" dirty="0" err="1">
                <a:ln>
                  <a:noFill/>
                </a:ln>
                <a:solidFill>
                  <a:srgbClr val="000000"/>
                </a:solidFill>
                <a:effectLst/>
                <a:uLnTx/>
                <a:uFillTx/>
                <a:latin typeface="Calibri"/>
                <a:ea typeface="+mn-ea"/>
                <a:cs typeface="+mn-cs"/>
              </a:rPr>
              <a:t>Indeling</a:t>
            </a:r>
            <a:r>
              <a:rPr kumimoji="0" lang="en-US" sz="2000" b="0" i="0" u="none" strike="noStrike" kern="0" cap="none" spc="0" normalizeH="0" baseline="0" noProof="0" dirty="0">
                <a:ln>
                  <a:noFill/>
                </a:ln>
                <a:solidFill>
                  <a:srgbClr val="000000"/>
                </a:solidFill>
                <a:effectLst/>
                <a:uLnTx/>
                <a:uFillTx/>
                <a:latin typeface="Calibri"/>
                <a:ea typeface="+mn-ea"/>
                <a:cs typeface="+mn-cs"/>
              </a:rPr>
              <a:t> en </a:t>
            </a:r>
            <a:r>
              <a:rPr kumimoji="0" lang="en-US" sz="2000" b="0" i="0" u="none" strike="noStrike" kern="0" cap="none" spc="0" normalizeH="0" baseline="0" noProof="0" dirty="0" err="1">
                <a:ln>
                  <a:noFill/>
                </a:ln>
                <a:solidFill>
                  <a:srgbClr val="000000"/>
                </a:solidFill>
                <a:effectLst/>
                <a:uLnTx/>
                <a:uFillTx/>
                <a:latin typeface="Calibri"/>
                <a:ea typeface="+mn-ea"/>
                <a:cs typeface="+mn-cs"/>
              </a:rPr>
              <a:t>verpakkingsinstructies</a:t>
            </a:r>
            <a:r>
              <a:rPr kumimoji="0" lang="en-US" sz="2000" b="0" i="0" u="none" strike="noStrike" kern="0" cap="none" spc="0" normalizeH="0" baseline="0" noProof="0" dirty="0">
                <a:ln>
                  <a:noFill/>
                </a:ln>
                <a:solidFill>
                  <a:srgbClr val="000000"/>
                </a:solidFill>
                <a:effectLst/>
                <a:uLnTx/>
                <a:uFillTx/>
                <a:latin typeface="Calibri"/>
                <a:ea typeface="+mn-ea"/>
                <a:cs typeface="+mn-cs"/>
              </a:rPr>
              <a:t> van </a:t>
            </a:r>
            <a:r>
              <a:rPr kumimoji="0" lang="en-US" sz="2000" b="0" i="0" u="none" strike="noStrike" kern="0" cap="none" spc="0" normalizeH="0" baseline="0" noProof="0" dirty="0" err="1">
                <a:ln>
                  <a:noFill/>
                </a:ln>
                <a:solidFill>
                  <a:srgbClr val="000000"/>
                </a:solidFill>
                <a:effectLst/>
                <a:uLnTx/>
                <a:uFillTx/>
                <a:latin typeface="Calibri"/>
                <a:ea typeface="+mn-ea"/>
                <a:cs typeface="+mn-cs"/>
              </a:rPr>
              <a:t>infectueuze</a:t>
            </a:r>
            <a:r>
              <a:rPr kumimoji="0" lang="en-US" sz="2000" b="0" i="0" u="none" strike="noStrike" kern="0" cap="none" spc="0" normalizeH="0" baseline="0" noProof="0" dirty="0">
                <a:ln>
                  <a:noFill/>
                </a:ln>
                <a:solidFill>
                  <a:srgbClr val="000000"/>
                </a:solidFill>
                <a:effectLst/>
                <a:uLnTx/>
                <a:uFillTx/>
                <a:latin typeface="Calibri"/>
                <a:ea typeface="+mn-ea"/>
                <a:cs typeface="+mn-cs"/>
              </a:rPr>
              <a:t> </a:t>
            </a:r>
            <a:r>
              <a:rPr kumimoji="0" lang="en-US" sz="2000" b="0" i="0" u="none" strike="noStrike" kern="0" cap="none" spc="0" normalizeH="0" baseline="0" noProof="0" dirty="0" err="1">
                <a:ln>
                  <a:noFill/>
                </a:ln>
                <a:solidFill>
                  <a:srgbClr val="000000"/>
                </a:solidFill>
                <a:effectLst/>
                <a:uLnTx/>
                <a:uFillTx/>
                <a:latin typeface="Calibri"/>
                <a:ea typeface="+mn-ea"/>
                <a:cs typeface="+mn-cs"/>
              </a:rPr>
              <a:t>stoffen</a:t>
            </a:r>
            <a:r>
              <a:rPr kumimoji="0" lang="en-US" sz="2000" b="0" i="0" u="none" strike="noStrike" kern="0" cap="none" spc="0" normalizeH="0" baseline="0" noProof="0" dirty="0">
                <a:ln>
                  <a:noFill/>
                </a:ln>
                <a:solidFill>
                  <a:srgbClr val="000000"/>
                </a:solidFill>
                <a:effectLst/>
                <a:uLnTx/>
                <a:uFillTx/>
                <a:latin typeface="Calibri"/>
                <a:ea typeface="+mn-ea"/>
                <a:cs typeface="+mn-cs"/>
              </a:rPr>
              <a:t> </a:t>
            </a:r>
            <a:r>
              <a:rPr kumimoji="0" lang="en-US" sz="2000" b="0" i="0" u="none" strike="noStrike" kern="0" cap="none" spc="0" normalizeH="0" baseline="0" noProof="0" dirty="0" err="1">
                <a:ln>
                  <a:noFill/>
                </a:ln>
                <a:solidFill>
                  <a:srgbClr val="000000"/>
                </a:solidFill>
                <a:effectLst/>
                <a:uLnTx/>
                <a:uFillTx/>
                <a:latin typeface="Calibri"/>
                <a:ea typeface="+mn-ea"/>
                <a:cs typeface="+mn-cs"/>
              </a:rPr>
              <a:t>volgens</a:t>
            </a:r>
            <a:r>
              <a:rPr kumimoji="0" lang="en-US" sz="2000" b="0" i="0" u="none" strike="noStrike" kern="0" cap="none" spc="0" normalizeH="0" baseline="0" noProof="0" dirty="0">
                <a:ln>
                  <a:noFill/>
                </a:ln>
                <a:solidFill>
                  <a:srgbClr val="000000"/>
                </a:solidFill>
                <a:effectLst/>
                <a:uLnTx/>
                <a:uFillTx/>
                <a:latin typeface="Calibri"/>
                <a:ea typeface="+mn-ea"/>
                <a:cs typeface="+mn-cs"/>
              </a:rPr>
              <a:t> </a:t>
            </a:r>
            <a:r>
              <a:rPr kumimoji="0" lang="en-US" sz="2000" b="0" i="0" u="none" strike="noStrike" kern="0" cap="none" spc="0" normalizeH="0" baseline="0" noProof="0" dirty="0" err="1">
                <a:ln>
                  <a:noFill/>
                </a:ln>
                <a:solidFill>
                  <a:srgbClr val="000000"/>
                </a:solidFill>
                <a:effectLst/>
                <a:uLnTx/>
                <a:uFillTx/>
                <a:latin typeface="Calibri"/>
                <a:ea typeface="+mn-ea"/>
                <a:cs typeface="+mn-cs"/>
              </a:rPr>
              <a:t>WvGS</a:t>
            </a:r>
            <a:r>
              <a:rPr kumimoji="0" lang="en-US" sz="2000" b="0" i="0" u="none" strike="noStrike" kern="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2000" b="0" i="0" u="sng" strike="noStrike" kern="0" cap="none" spc="0" normalizeH="0" baseline="0" noProof="0" dirty="0" err="1">
                <a:ln>
                  <a:noFill/>
                </a:ln>
                <a:solidFill>
                  <a:srgbClr val="000000"/>
                </a:solidFill>
                <a:effectLst/>
                <a:uLnTx/>
                <a:uFillTx/>
                <a:latin typeface="Calibri"/>
                <a:ea typeface="+mn-ea"/>
                <a:cs typeface="+mn-cs"/>
              </a:rPr>
              <a:t>Categorie</a:t>
            </a:r>
            <a:r>
              <a:rPr kumimoji="0" lang="en-US" sz="2000" b="0" i="0" u="sng" strike="noStrike" kern="0" cap="none" spc="0" normalizeH="0" baseline="0" noProof="0" dirty="0">
                <a:ln>
                  <a:noFill/>
                </a:ln>
                <a:solidFill>
                  <a:srgbClr val="000000"/>
                </a:solidFill>
                <a:effectLst/>
                <a:uLnTx/>
                <a:uFillTx/>
                <a:latin typeface="Calibri"/>
                <a:ea typeface="+mn-ea"/>
                <a:cs typeface="+mn-cs"/>
              </a:rPr>
              <a:t> A:</a:t>
            </a:r>
          </a:p>
          <a:p>
            <a:pPr marL="342900" marR="0" lvl="1"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dirty="0">
                <a:ln>
                  <a:noFill/>
                </a:ln>
                <a:solidFill>
                  <a:srgbClr val="000000"/>
                </a:solidFill>
                <a:effectLst/>
                <a:uLnTx/>
                <a:uFillTx/>
                <a:latin typeface="Calibri"/>
                <a:ea typeface="+mn-ea"/>
              </a:rPr>
              <a:t>UN 2814: “Infectueuze stof, gevaarlijk voor mensen”</a:t>
            </a:r>
          </a:p>
          <a:p>
            <a:pPr marL="342900" marR="0" lvl="1"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dirty="0">
                <a:ln>
                  <a:noFill/>
                </a:ln>
                <a:solidFill>
                  <a:srgbClr val="000000"/>
                </a:solidFill>
                <a:effectLst/>
                <a:uLnTx/>
                <a:uFillTx/>
                <a:latin typeface="Calibri"/>
                <a:ea typeface="+mn-ea"/>
              </a:rPr>
              <a:t>UN 2900: “Infectueuze stof </a:t>
            </a:r>
            <a:r>
              <a:rPr kumimoji="0" lang="nl-NL" sz="2000" b="1" i="0" u="sng" strike="noStrike" kern="0" cap="none" spc="0" normalizeH="0" baseline="0" noProof="0" dirty="0">
                <a:ln>
                  <a:noFill/>
                </a:ln>
                <a:solidFill>
                  <a:srgbClr val="000000"/>
                </a:solidFill>
                <a:effectLst/>
                <a:uLnTx/>
                <a:uFillTx/>
                <a:latin typeface="Calibri"/>
                <a:ea typeface="+mn-ea"/>
              </a:rPr>
              <a:t>alleen</a:t>
            </a:r>
            <a:r>
              <a:rPr kumimoji="0" lang="nl-NL" sz="2000" b="0" i="0" u="none" strike="noStrike" kern="0" cap="none" spc="0" normalizeH="0" baseline="0" noProof="0" dirty="0">
                <a:ln>
                  <a:noFill/>
                </a:ln>
                <a:solidFill>
                  <a:srgbClr val="000000"/>
                </a:solidFill>
                <a:effectLst/>
                <a:uLnTx/>
                <a:uFillTx/>
                <a:latin typeface="Calibri"/>
                <a:ea typeface="+mn-ea"/>
              </a:rPr>
              <a:t> gevaarlijk voor dieren”</a:t>
            </a:r>
          </a:p>
          <a:p>
            <a:pPr marL="342900" marR="0" lvl="1"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endParaRPr kumimoji="0" lang="nl-NL" sz="800" b="0" i="0" u="none" strike="noStrike" kern="0" cap="none" spc="0" normalizeH="0" baseline="0" noProof="0" dirty="0">
              <a:ln>
                <a:noFill/>
              </a:ln>
              <a:solidFill>
                <a:srgbClr val="000000"/>
              </a:solidFill>
              <a:effectLst/>
              <a:uLnTx/>
              <a:uFillTx/>
              <a:latin typeface="Calibri"/>
              <a:ea typeface="+mn-ea"/>
            </a:endParaRPr>
          </a:p>
          <a:p>
            <a:pPr marL="342900" marR="0" lvl="1"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sng" strike="noStrike" kern="0" cap="none" spc="0" normalizeH="0" baseline="0" noProof="0" dirty="0">
                <a:ln>
                  <a:noFill/>
                </a:ln>
                <a:solidFill>
                  <a:srgbClr val="000000"/>
                </a:solidFill>
                <a:effectLst/>
                <a:uLnTx/>
                <a:uFillTx/>
                <a:latin typeface="Calibri"/>
                <a:ea typeface="+mn-ea"/>
              </a:rPr>
              <a:t>3-voudige</a:t>
            </a:r>
            <a:r>
              <a:rPr kumimoji="0" lang="nl-NL" sz="2000" b="0" i="0" u="none" strike="noStrike" kern="0" cap="none" spc="0" normalizeH="0" baseline="0" noProof="0" dirty="0">
                <a:ln>
                  <a:noFill/>
                </a:ln>
                <a:solidFill>
                  <a:srgbClr val="000000"/>
                </a:solidFill>
                <a:effectLst/>
                <a:uLnTx/>
                <a:uFillTx/>
                <a:latin typeface="Calibri"/>
                <a:ea typeface="+mn-ea"/>
              </a:rPr>
              <a:t> verpakking volgens:</a:t>
            </a:r>
          </a:p>
          <a:p>
            <a:pPr marL="702900" marR="0" lvl="2"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Verpakkingsinstructie P620 (Weg) of PI620 (Lucht)</a:t>
            </a:r>
          </a:p>
          <a:p>
            <a:pPr marL="702900" marR="0" lvl="2"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Verpakking is UN-gekeurd</a:t>
            </a:r>
          </a:p>
          <a:p>
            <a:pPr marL="342900" marR="0" lvl="1"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endParaRPr kumimoji="0" lang="nl-NL" sz="800" b="0" i="0" u="none" strike="noStrike" kern="0" cap="none" spc="0" normalizeH="0" baseline="0" noProof="0" dirty="0">
              <a:ln>
                <a:noFill/>
              </a:ln>
              <a:solidFill>
                <a:srgbClr val="000000"/>
              </a:solidFill>
              <a:effectLst/>
              <a:uLnTx/>
              <a:uFillTx/>
              <a:latin typeface="Calibri"/>
              <a:ea typeface="+mn-ea"/>
            </a:endParaRPr>
          </a:p>
          <a:p>
            <a:pPr marL="0" marR="0" lvl="1" indent="0" algn="l" defTabSz="914400" rtl="0" eaLnBrk="1" fontAlgn="base" latinLnBrk="0" hangingPunct="1">
              <a:lnSpc>
                <a:spcPct val="120000"/>
              </a:lnSpc>
              <a:spcBef>
                <a:spcPts val="0"/>
              </a:spcBef>
              <a:spcAft>
                <a:spcPct val="0"/>
              </a:spcAft>
              <a:buClrTx/>
              <a:buSzTx/>
              <a:buFont typeface="Times" charset="0"/>
              <a:buNone/>
              <a:tabLst/>
              <a:defRPr/>
            </a:pPr>
            <a:r>
              <a:rPr kumimoji="0" lang="nl-NL" sz="2000" b="0" i="0" u="sng" strike="noStrike" kern="0" cap="none" spc="0" normalizeH="0" baseline="0" noProof="0" dirty="0">
                <a:ln>
                  <a:noFill/>
                </a:ln>
                <a:solidFill>
                  <a:srgbClr val="000000"/>
                </a:solidFill>
                <a:effectLst/>
                <a:uLnTx/>
                <a:uFillTx/>
                <a:latin typeface="Calibri"/>
                <a:ea typeface="+mn-ea"/>
              </a:rPr>
              <a:t>Categorie B:</a:t>
            </a:r>
          </a:p>
          <a:p>
            <a:pPr marL="342900" marR="0" lvl="1" indent="-342900" algn="l" defTabSz="914400" rtl="0" eaLnBrk="1" fontAlgn="base" latinLnBrk="0" hangingPunct="1">
              <a:lnSpc>
                <a:spcPct val="120000"/>
              </a:lnSpc>
              <a:spcBef>
                <a:spcPts val="0"/>
              </a:spcBef>
              <a:spcAft>
                <a:spcPct val="0"/>
              </a:spcAft>
              <a:buClrTx/>
              <a:buSzTx/>
              <a:buFont typeface="Times" charset="0"/>
              <a:buChar char="•"/>
              <a:tabLst/>
              <a:defRPr/>
            </a:pPr>
            <a:r>
              <a:rPr kumimoji="0" lang="nl-NL" sz="2000" b="0" i="0" u="none" strike="noStrike" kern="0" cap="none" spc="0" normalizeH="0" baseline="0" noProof="0" dirty="0">
                <a:ln>
                  <a:noFill/>
                </a:ln>
                <a:solidFill>
                  <a:srgbClr val="000000"/>
                </a:solidFill>
                <a:effectLst/>
                <a:uLnTx/>
                <a:uFillTx/>
                <a:latin typeface="Calibri"/>
                <a:ea typeface="+mn-ea"/>
              </a:rPr>
              <a:t>UN3373: “Biologische stof, categorie B”</a:t>
            </a:r>
          </a:p>
          <a:p>
            <a:pPr marL="342900" marR="0" lvl="1" indent="-342900" algn="l" defTabSz="914400" rtl="0" eaLnBrk="1" fontAlgn="base" latinLnBrk="0" hangingPunct="1">
              <a:lnSpc>
                <a:spcPct val="120000"/>
              </a:lnSpc>
              <a:spcBef>
                <a:spcPts val="0"/>
              </a:spcBef>
              <a:spcAft>
                <a:spcPct val="0"/>
              </a:spcAft>
              <a:buClrTx/>
              <a:buSzTx/>
              <a:buFont typeface="Times" charset="0"/>
              <a:buChar char="•"/>
              <a:tabLst/>
              <a:defRPr/>
            </a:pPr>
            <a:r>
              <a:rPr kumimoji="0" lang="nl-NL" sz="2000" b="0" i="0" u="sng" strike="noStrike" kern="0" cap="none" spc="0" normalizeH="0" baseline="0" noProof="0" dirty="0">
                <a:ln>
                  <a:noFill/>
                </a:ln>
                <a:solidFill>
                  <a:srgbClr val="000000"/>
                </a:solidFill>
                <a:effectLst/>
                <a:uLnTx/>
                <a:uFillTx/>
                <a:latin typeface="Calibri"/>
                <a:ea typeface="+mn-ea"/>
              </a:rPr>
              <a:t>3-voudige</a:t>
            </a:r>
            <a:r>
              <a:rPr kumimoji="0" lang="nl-NL" sz="2000" b="0" i="0" u="none" strike="noStrike" kern="0" cap="none" spc="0" normalizeH="0" baseline="0" noProof="0" dirty="0">
                <a:ln>
                  <a:noFill/>
                </a:ln>
                <a:solidFill>
                  <a:srgbClr val="000000"/>
                </a:solidFill>
                <a:effectLst/>
                <a:uLnTx/>
                <a:uFillTx/>
                <a:latin typeface="Calibri"/>
                <a:ea typeface="+mn-ea"/>
              </a:rPr>
              <a:t> verpakking volgens:</a:t>
            </a:r>
          </a:p>
          <a:p>
            <a:pPr marL="702900" marR="0" lvl="2" indent="-342900" algn="l" defTabSz="914400" rtl="0" eaLnBrk="1" fontAlgn="base" latinLnBrk="0" hangingPunct="1">
              <a:lnSpc>
                <a:spcPct val="120000"/>
              </a:lnSpc>
              <a:spcBef>
                <a:spcPts val="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Verpakkingsinstructie P650 (Weg) of PI650 (Lucht)</a:t>
            </a:r>
          </a:p>
          <a:p>
            <a:pPr marL="1062900" marR="0" lvl="3" indent="-342900" algn="l" defTabSz="914400" rtl="0" eaLnBrk="1" fontAlgn="base" latinLnBrk="0" hangingPunct="1">
              <a:lnSpc>
                <a:spcPct val="120000"/>
              </a:lnSpc>
              <a:spcBef>
                <a:spcPts val="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Bij P650 stijve buiten- of secundaire verpakking</a:t>
            </a:r>
          </a:p>
          <a:p>
            <a:pPr marL="1062900" marR="0" lvl="3" indent="-342900" algn="l" defTabSz="914400" rtl="0" eaLnBrk="1" fontAlgn="base" latinLnBrk="0" hangingPunct="1">
              <a:lnSpc>
                <a:spcPct val="120000"/>
              </a:lnSpc>
              <a:spcBef>
                <a:spcPts val="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Bij PI650 stijve buitenverpakking</a:t>
            </a:r>
          </a:p>
          <a:p>
            <a:pPr marL="1062900" marR="0" lvl="3" indent="-342900" algn="l" defTabSz="914400" rtl="0" eaLnBrk="1" fontAlgn="base" latinLnBrk="0" hangingPunct="1">
              <a:lnSpc>
                <a:spcPct val="120000"/>
              </a:lnSpc>
              <a:spcBef>
                <a:spcPts val="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Verpakking is getest</a:t>
            </a:r>
          </a:p>
          <a:p>
            <a:pPr marL="702900" marR="0" lvl="2" indent="-342900" algn="l" defTabSz="914400" rtl="0" eaLnBrk="1" fontAlgn="base" latinLnBrk="0" hangingPunct="1">
              <a:lnSpc>
                <a:spcPct val="120000"/>
              </a:lnSpc>
              <a:spcBef>
                <a:spcPts val="0"/>
              </a:spcBef>
              <a:spcAft>
                <a:spcPct val="0"/>
              </a:spcAft>
              <a:buClrTx/>
              <a:buSzTx/>
              <a:buFont typeface="Times" charset="0"/>
              <a:buChar char="•"/>
              <a:tabLst/>
              <a:defRPr/>
            </a:pPr>
            <a:endParaRPr kumimoji="0" lang="nl-NL" sz="800" b="0" i="0" u="none" strike="noStrike" kern="0" cap="none" spc="0" normalizeH="0" baseline="0" noProof="0" dirty="0">
              <a:ln>
                <a:noFill/>
              </a:ln>
              <a:solidFill>
                <a:srgbClr val="000000"/>
              </a:solidFill>
              <a:effectLst/>
              <a:uLnTx/>
              <a:uFillTx/>
              <a:latin typeface="Calibri"/>
              <a:ea typeface="+mn-ea"/>
            </a:endParaRPr>
          </a:p>
          <a:p>
            <a:pPr marL="0" marR="0" lvl="1" indent="0" algn="l" defTabSz="914400" rtl="0" eaLnBrk="1" fontAlgn="base" latinLnBrk="0" hangingPunct="1">
              <a:lnSpc>
                <a:spcPct val="120000"/>
              </a:lnSpc>
              <a:spcBef>
                <a:spcPts val="0"/>
              </a:spcBef>
              <a:spcAft>
                <a:spcPct val="0"/>
              </a:spcAft>
              <a:buClrTx/>
              <a:buSzTx/>
              <a:buFont typeface="Times" charset="0"/>
              <a:buNone/>
              <a:tabLst/>
              <a:defRPr/>
            </a:pPr>
            <a:endParaRPr kumimoji="0" lang="nl-NL" sz="2000" b="0" i="0" u="none" strike="noStrike" kern="0" cap="none" spc="0" normalizeH="0" baseline="0" noProof="0" dirty="0">
              <a:ln>
                <a:noFill/>
              </a:ln>
              <a:solidFill>
                <a:srgbClr val="000000"/>
              </a:solidFill>
              <a:effectLst/>
              <a:uLnTx/>
              <a:uFillTx/>
              <a:latin typeface="Calibri"/>
              <a:ea typeface="+mn-ea"/>
            </a:endParaRP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endParaRPr kumimoji="0" lang="en-US" sz="2000" b="0" i="0" u="sng"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mn-ea"/>
              <a:cs typeface="+mn-cs"/>
            </a:endParaRPr>
          </a:p>
        </p:txBody>
      </p:sp>
      <p:pic>
        <p:nvPicPr>
          <p:cNvPr id="3" name="Picture 4" descr="2_2690">
            <a:extLst>
              <a:ext uri="{FF2B5EF4-FFF2-40B4-BE49-F238E27FC236}">
                <a16:creationId xmlns:a16="http://schemas.microsoft.com/office/drawing/2014/main" id="{73155CFD-D04A-9EDE-2075-30C74340E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7397" y="2927350"/>
            <a:ext cx="2058988"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Packaging Infect">
            <a:extLst>
              <a:ext uri="{FF2B5EF4-FFF2-40B4-BE49-F238E27FC236}">
                <a16:creationId xmlns:a16="http://schemas.microsoft.com/office/drawing/2014/main" id="{1E16A7BF-678D-2FE4-418D-DD1205429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198" y="1495425"/>
            <a:ext cx="21351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tnt.com/content/dam/tnt_express_media/fi_fi/images/support_section_images/paperwork_and_packaging/biologiset_aineet.gif">
            <a:extLst>
              <a:ext uri="{FF2B5EF4-FFF2-40B4-BE49-F238E27FC236}">
                <a16:creationId xmlns:a16="http://schemas.microsoft.com/office/drawing/2014/main" id="{A23529AC-EF8E-0C15-1546-AB6D8468F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3647" y="4845050"/>
            <a:ext cx="118268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http://www.eduwhere.com/images/infectious_substances_class6_label.jpg">
            <a:extLst>
              <a:ext uri="{FF2B5EF4-FFF2-40B4-BE49-F238E27FC236}">
                <a16:creationId xmlns:a16="http://schemas.microsoft.com/office/drawing/2014/main" id="{5540401F-CC3A-3B99-C54A-526C16F5A1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9047" y="3497261"/>
            <a:ext cx="11191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96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EA0EF2A5-B93E-0EB8-577F-D772A53A658F}"/>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8824FE96-AD88-231E-4E08-10CB52166BDC}"/>
              </a:ext>
            </a:extLst>
          </p:cNvPr>
          <p:cNvSpPr>
            <a:spLocks noGrp="1"/>
          </p:cNvSpPr>
          <p:nvPr>
            <p:ph type="sldNum" sz="quarter" idx="12"/>
          </p:nvPr>
        </p:nvSpPr>
        <p:spPr/>
        <p:txBody>
          <a:bodyPr/>
          <a:lstStyle/>
          <a:p>
            <a:fld id="{1336C48C-F87C-4E4B-81EF-5027B17D1F61}" type="slidenum">
              <a:rPr lang="en-GB" smtClean="0"/>
              <a:pPr/>
              <a:t>12</a:t>
            </a:fld>
            <a:endParaRPr lang="en-GB"/>
          </a:p>
        </p:txBody>
      </p:sp>
      <p:sp>
        <p:nvSpPr>
          <p:cNvPr id="7" name="Tekstvak 6">
            <a:extLst>
              <a:ext uri="{FF2B5EF4-FFF2-40B4-BE49-F238E27FC236}">
                <a16:creationId xmlns:a16="http://schemas.microsoft.com/office/drawing/2014/main" id="{60D1E58F-AE46-6D17-372C-42E2A24DECF0}"/>
              </a:ext>
            </a:extLst>
          </p:cNvPr>
          <p:cNvSpPr txBox="1"/>
          <p:nvPr/>
        </p:nvSpPr>
        <p:spPr>
          <a:xfrm>
            <a:off x="2091231" y="113558"/>
            <a:ext cx="10090484" cy="553998"/>
          </a:xfrm>
          <a:prstGeom prst="rect">
            <a:avLst/>
          </a:prstGeom>
          <a:noFill/>
        </p:spPr>
        <p:txBody>
          <a:bodyPr wrap="square" lIns="0" tIns="0" rIns="0" bIns="0" rtlCol="0">
            <a:spAutoFit/>
          </a:bodyPr>
          <a:lstStyle/>
          <a:p>
            <a:r>
              <a:rPr lang="nl-NL" b="1" dirty="0"/>
              <a:t>Wet Vervoer Gevaarlijke Stoffen (Transport)</a:t>
            </a:r>
          </a:p>
          <a:p>
            <a:r>
              <a:rPr lang="nl-NL" dirty="0"/>
              <a:t>Transport </a:t>
            </a:r>
            <a:r>
              <a:rPr lang="nl-NL" dirty="0" err="1"/>
              <a:t>GGO’s</a:t>
            </a:r>
            <a:endParaRPr lang="nl-NL" dirty="0"/>
          </a:p>
        </p:txBody>
      </p:sp>
      <p:sp>
        <p:nvSpPr>
          <p:cNvPr id="6" name="Content Placeholder 2">
            <a:extLst>
              <a:ext uri="{FF2B5EF4-FFF2-40B4-BE49-F238E27FC236}">
                <a16:creationId xmlns:a16="http://schemas.microsoft.com/office/drawing/2014/main" id="{6B9C3E98-9FFD-0C17-9E35-C9B4D55AAAC2}"/>
              </a:ext>
            </a:extLst>
          </p:cNvPr>
          <p:cNvSpPr txBox="1">
            <a:spLocks/>
          </p:cNvSpPr>
          <p:nvPr/>
        </p:nvSpPr>
        <p:spPr bwMode="auto">
          <a:xfrm>
            <a:off x="566738" y="87026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2000" b="0" i="0" u="none" strike="noStrike" kern="0" cap="none" spc="0" normalizeH="0" baseline="0" noProof="0" dirty="0" err="1">
                <a:ln>
                  <a:noFill/>
                </a:ln>
                <a:solidFill>
                  <a:srgbClr val="000000"/>
                </a:solidFill>
                <a:effectLst/>
                <a:uLnTx/>
                <a:uFillTx/>
                <a:latin typeface="Calibri"/>
                <a:ea typeface="+mn-ea"/>
                <a:cs typeface="+mn-cs"/>
              </a:rPr>
              <a:t>Indeling</a:t>
            </a:r>
            <a:r>
              <a:rPr kumimoji="0" lang="en-US" sz="2000" b="0" i="0" u="none" strike="noStrike" kern="0" cap="none" spc="0" normalizeH="0" baseline="0" noProof="0" dirty="0">
                <a:ln>
                  <a:noFill/>
                </a:ln>
                <a:solidFill>
                  <a:srgbClr val="000000"/>
                </a:solidFill>
                <a:effectLst/>
                <a:uLnTx/>
                <a:uFillTx/>
                <a:latin typeface="Calibri"/>
                <a:ea typeface="+mn-ea"/>
                <a:cs typeface="+mn-cs"/>
              </a:rPr>
              <a:t> van </a:t>
            </a:r>
            <a:r>
              <a:rPr kumimoji="0" lang="en-US" sz="2000" b="0" i="0" u="none" strike="noStrike" kern="0" cap="none" spc="0" normalizeH="0" baseline="0" noProof="0" dirty="0" err="1">
                <a:ln>
                  <a:noFill/>
                </a:ln>
                <a:solidFill>
                  <a:srgbClr val="000000"/>
                </a:solidFill>
                <a:effectLst/>
                <a:uLnTx/>
                <a:uFillTx/>
                <a:latin typeface="Calibri"/>
                <a:ea typeface="+mn-ea"/>
                <a:cs typeface="+mn-cs"/>
              </a:rPr>
              <a:t>genetisch</a:t>
            </a:r>
            <a:r>
              <a:rPr kumimoji="0" lang="en-US" sz="2000" b="0" i="0" u="none" strike="noStrike" kern="0" cap="none" spc="0" normalizeH="0" baseline="0" noProof="0" dirty="0">
                <a:ln>
                  <a:noFill/>
                </a:ln>
                <a:solidFill>
                  <a:srgbClr val="000000"/>
                </a:solidFill>
                <a:effectLst/>
                <a:uLnTx/>
                <a:uFillTx/>
                <a:latin typeface="Calibri"/>
                <a:ea typeface="+mn-ea"/>
                <a:cs typeface="+mn-cs"/>
              </a:rPr>
              <a:t> </a:t>
            </a:r>
            <a:r>
              <a:rPr kumimoji="0" lang="en-US" sz="2000" b="0" i="0" u="none" strike="noStrike" kern="0" cap="none" spc="0" normalizeH="0" baseline="0" noProof="0" dirty="0" err="1">
                <a:ln>
                  <a:noFill/>
                </a:ln>
                <a:solidFill>
                  <a:srgbClr val="000000"/>
                </a:solidFill>
                <a:effectLst/>
                <a:uLnTx/>
                <a:uFillTx/>
                <a:latin typeface="Calibri"/>
                <a:ea typeface="+mn-ea"/>
                <a:cs typeface="+mn-cs"/>
              </a:rPr>
              <a:t>gemodificeerde</a:t>
            </a:r>
            <a:r>
              <a:rPr kumimoji="0" lang="en-US" sz="2000" b="0" i="0" u="none" strike="noStrike" kern="0" cap="none" spc="0" normalizeH="0" baseline="0" noProof="0" dirty="0">
                <a:ln>
                  <a:noFill/>
                </a:ln>
                <a:solidFill>
                  <a:srgbClr val="000000"/>
                </a:solidFill>
                <a:effectLst/>
                <a:uLnTx/>
                <a:uFillTx/>
                <a:latin typeface="Calibri"/>
                <a:ea typeface="+mn-ea"/>
                <a:cs typeface="+mn-cs"/>
              </a:rPr>
              <a:t> </a:t>
            </a:r>
            <a:r>
              <a:rPr kumimoji="0" lang="en-US" sz="2000" b="0" i="0" u="none" strike="noStrike" kern="0" cap="none" spc="0" normalizeH="0" baseline="0" noProof="0" dirty="0" err="1">
                <a:ln>
                  <a:noFill/>
                </a:ln>
                <a:solidFill>
                  <a:srgbClr val="000000"/>
                </a:solidFill>
                <a:effectLst/>
                <a:uLnTx/>
                <a:uFillTx/>
                <a:latin typeface="Calibri"/>
                <a:ea typeface="+mn-ea"/>
                <a:cs typeface="+mn-cs"/>
              </a:rPr>
              <a:t>organismen</a:t>
            </a:r>
            <a:r>
              <a:rPr kumimoji="0" lang="en-US" sz="2000" b="0" i="0" u="none" strike="noStrike" kern="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a:ea typeface="+mn-ea"/>
              <a:cs typeface="+mn-cs"/>
            </a:endParaRPr>
          </a:p>
          <a:p>
            <a:pPr marL="342900" marR="0" lvl="1"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2000" b="0" i="0" u="none" strike="noStrike" kern="0" cap="none" spc="0" normalizeH="0" baseline="0" noProof="0" dirty="0" err="1">
                <a:ln>
                  <a:noFill/>
                </a:ln>
                <a:solidFill>
                  <a:srgbClr val="000000"/>
                </a:solidFill>
                <a:effectLst/>
                <a:uLnTx/>
                <a:uFillTx/>
                <a:latin typeface="Calibri"/>
                <a:ea typeface="+mn-ea"/>
              </a:rPr>
              <a:t>GGO’s</a:t>
            </a:r>
            <a:r>
              <a:rPr kumimoji="0" lang="nl-NL" sz="2000" b="0" i="0" u="none" strike="noStrike" kern="0" cap="none" spc="0" normalizeH="0" baseline="0" noProof="0" dirty="0">
                <a:ln>
                  <a:noFill/>
                </a:ln>
                <a:solidFill>
                  <a:srgbClr val="000000"/>
                </a:solidFill>
                <a:effectLst/>
                <a:uLnTx/>
                <a:uFillTx/>
                <a:latin typeface="Calibri"/>
                <a:ea typeface="+mn-ea"/>
              </a:rPr>
              <a:t> van infectieuze micro-organismen indelen als:</a:t>
            </a:r>
          </a:p>
          <a:p>
            <a:pPr marL="702900" marR="0" lvl="2"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UN2814, verpakkingsinstructie P620/PI620</a:t>
            </a:r>
          </a:p>
          <a:p>
            <a:pPr marL="702900" marR="0" lvl="2"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UN2900, verpakkingsinstructie P620/PI620</a:t>
            </a:r>
          </a:p>
          <a:p>
            <a:pPr marL="702900" marR="0" lvl="2"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UN3373, verpakkingsinstructie P650/PI650</a:t>
            </a:r>
          </a:p>
          <a:p>
            <a:pPr marL="0" marR="0" lvl="1" indent="0" algn="l" defTabSz="914400" rtl="0" eaLnBrk="1" fontAlgn="base" latinLnBrk="0" hangingPunct="1">
              <a:lnSpc>
                <a:spcPct val="120000"/>
              </a:lnSpc>
              <a:spcBef>
                <a:spcPct val="20000"/>
              </a:spcBef>
              <a:spcAft>
                <a:spcPct val="0"/>
              </a:spcAft>
              <a:buClrTx/>
              <a:buSzTx/>
              <a:buFont typeface="Times" charset="0"/>
              <a:buNone/>
              <a:tabLst/>
              <a:defRPr/>
            </a:pPr>
            <a:endParaRPr kumimoji="0" lang="nl-NL" sz="800" b="0" i="0" u="none" strike="noStrike" kern="0" cap="none" spc="0" normalizeH="0" baseline="0" noProof="0" dirty="0">
              <a:ln>
                <a:noFill/>
              </a:ln>
              <a:solidFill>
                <a:srgbClr val="000000"/>
              </a:solidFill>
              <a:effectLst/>
              <a:uLnTx/>
              <a:uFillTx/>
              <a:latin typeface="Calibri"/>
              <a:ea typeface="+mn-ea"/>
            </a:endParaRPr>
          </a:p>
          <a:p>
            <a:pPr marL="342900" marR="0" lvl="1"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2000" b="0" i="0" u="none" strike="noStrike" kern="0" cap="none" spc="0" normalizeH="0" baseline="0" noProof="0" dirty="0" err="1">
                <a:ln>
                  <a:noFill/>
                </a:ln>
                <a:solidFill>
                  <a:srgbClr val="000000"/>
                </a:solidFill>
                <a:effectLst/>
                <a:uLnTx/>
                <a:uFillTx/>
                <a:latin typeface="Calibri"/>
                <a:ea typeface="+mn-ea"/>
              </a:rPr>
              <a:t>GGO’s</a:t>
            </a:r>
            <a:r>
              <a:rPr kumimoji="0" lang="nl-NL" sz="2000" b="0" i="0" u="none" strike="noStrike" kern="0" cap="none" spc="0" normalizeH="0" baseline="0" noProof="0" dirty="0">
                <a:ln>
                  <a:noFill/>
                </a:ln>
                <a:solidFill>
                  <a:srgbClr val="000000"/>
                </a:solidFill>
                <a:effectLst/>
                <a:uLnTx/>
                <a:uFillTx/>
                <a:latin typeface="Calibri"/>
                <a:ea typeface="+mn-ea"/>
              </a:rPr>
              <a:t> en </a:t>
            </a:r>
            <a:r>
              <a:rPr kumimoji="0" lang="nl-NL" sz="2000" b="0" i="0" u="none" strike="noStrike" kern="0" cap="none" spc="0" normalizeH="0" baseline="0" noProof="0" dirty="0" err="1">
                <a:ln>
                  <a:noFill/>
                </a:ln>
                <a:solidFill>
                  <a:srgbClr val="000000"/>
                </a:solidFill>
                <a:effectLst/>
                <a:uLnTx/>
                <a:uFillTx/>
                <a:latin typeface="Calibri"/>
                <a:ea typeface="+mn-ea"/>
              </a:rPr>
              <a:t>GGMO’s</a:t>
            </a:r>
            <a:r>
              <a:rPr kumimoji="0" lang="nl-NL" sz="2000" b="0" i="0" u="none" strike="noStrike" kern="0" cap="none" spc="0" normalizeH="0" baseline="0" noProof="0" dirty="0">
                <a:ln>
                  <a:noFill/>
                </a:ln>
                <a:solidFill>
                  <a:srgbClr val="000000"/>
                </a:solidFill>
                <a:effectLst/>
                <a:uLnTx/>
                <a:uFillTx/>
                <a:latin typeface="Calibri"/>
                <a:ea typeface="+mn-ea"/>
              </a:rPr>
              <a:t> die niet infectueus zijn en niet onder een andere gevaren klasse vallen indelen als:</a:t>
            </a:r>
          </a:p>
          <a:p>
            <a:pPr marL="702900" marR="0" lvl="2"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UN3245, verpakkingsinstructie P904/PI959</a:t>
            </a:r>
            <a:endParaRPr kumimoji="0" lang="en-US" sz="1800" b="0" i="0" u="none" strike="noStrike" kern="0" cap="none" spc="0" normalizeH="0" baseline="0" noProof="0" dirty="0">
              <a:ln>
                <a:noFill/>
              </a:ln>
              <a:solidFill>
                <a:srgbClr val="000000"/>
              </a:solidFill>
              <a:effectLst/>
              <a:uLnTx/>
              <a:uFillTx/>
              <a:latin typeface="Calibri"/>
              <a:ea typeface="+mn-ea"/>
            </a:endParaRP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Calibri"/>
              <a:ea typeface="+mn-ea"/>
              <a:cs typeface="+mn-cs"/>
            </a:endParaRPr>
          </a:p>
          <a:p>
            <a:pPr marL="342900" marR="0" lvl="1"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2000" b="0" i="0" u="none" strike="noStrike" kern="0" cap="none" spc="0" normalizeH="0" baseline="0" noProof="0" dirty="0" err="1">
                <a:ln>
                  <a:noFill/>
                </a:ln>
                <a:solidFill>
                  <a:srgbClr val="000000"/>
                </a:solidFill>
                <a:effectLst/>
                <a:uLnTx/>
                <a:uFillTx/>
                <a:latin typeface="Calibri"/>
                <a:ea typeface="+mn-ea"/>
              </a:rPr>
              <a:t>GGO’s</a:t>
            </a:r>
            <a:r>
              <a:rPr kumimoji="0" lang="nl-NL" sz="2000" b="0" i="0" u="none" strike="noStrike" kern="0" cap="none" spc="0" normalizeH="0" baseline="0" noProof="0" dirty="0">
                <a:ln>
                  <a:noFill/>
                </a:ln>
                <a:solidFill>
                  <a:srgbClr val="000000"/>
                </a:solidFill>
                <a:effectLst/>
                <a:uLnTx/>
                <a:uFillTx/>
                <a:latin typeface="Calibri"/>
                <a:ea typeface="+mn-ea"/>
              </a:rPr>
              <a:t> van niet-infectieuze micro-organismen die een toxine tot expressie brengen indelen als:</a:t>
            </a:r>
          </a:p>
          <a:p>
            <a:pPr marL="702900" marR="0" lvl="2"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en-US" sz="1800" b="0" i="0" u="none" strike="noStrike" kern="0" cap="none" spc="0" normalizeH="0" baseline="0" noProof="0" dirty="0">
                <a:ln>
                  <a:noFill/>
                </a:ln>
                <a:solidFill>
                  <a:srgbClr val="000000"/>
                </a:solidFill>
                <a:effectLst/>
                <a:uLnTx/>
                <a:uFillTx/>
                <a:latin typeface="Calibri"/>
                <a:ea typeface="+mn-ea"/>
              </a:rPr>
              <a:t>U</a:t>
            </a:r>
            <a:r>
              <a:rPr kumimoji="0" lang="nl-NL" sz="1800" b="0" i="0" u="none" strike="noStrike" kern="0" cap="none" spc="0" normalizeH="0" baseline="0" noProof="0" dirty="0">
                <a:ln>
                  <a:noFill/>
                </a:ln>
                <a:solidFill>
                  <a:srgbClr val="000000"/>
                </a:solidFill>
                <a:effectLst/>
                <a:uLnTx/>
                <a:uFillTx/>
                <a:latin typeface="Calibri"/>
                <a:ea typeface="+mn-ea"/>
              </a:rPr>
              <a:t>N2810 of UN2811, verpakkingsinstructie P001/P002</a:t>
            </a:r>
          </a:p>
          <a:p>
            <a:pPr marL="702900" marR="0" lvl="2" indent="-342900" algn="l" defTabSz="914400" rtl="0" eaLnBrk="1" fontAlgn="base" latinLnBrk="0" hangingPunct="1">
              <a:lnSpc>
                <a:spcPct val="120000"/>
              </a:lnSpc>
              <a:spcBef>
                <a:spcPct val="20000"/>
              </a:spcBef>
              <a:spcAft>
                <a:spcPct val="0"/>
              </a:spcAft>
              <a:buClrTx/>
              <a:buSzTx/>
              <a:buFont typeface="Times" charset="0"/>
              <a:buChar char="•"/>
              <a:tabLst/>
              <a:defRPr/>
            </a:pPr>
            <a:r>
              <a:rPr kumimoji="0" lang="en-US" sz="1800" b="0" i="0" u="none" strike="noStrike" kern="0" cap="none" spc="0" normalizeH="0" baseline="0" noProof="0" dirty="0">
                <a:ln>
                  <a:noFill/>
                </a:ln>
                <a:solidFill>
                  <a:srgbClr val="000000"/>
                </a:solidFill>
                <a:effectLst/>
                <a:uLnTx/>
                <a:uFillTx/>
                <a:latin typeface="Calibri"/>
                <a:ea typeface="+mn-ea"/>
              </a:rPr>
              <a:t>L</a:t>
            </a:r>
            <a:r>
              <a:rPr kumimoji="0" lang="nl-NL" sz="1800" b="0" i="0" u="none" strike="noStrike" kern="0" cap="none" spc="0" normalizeH="0" baseline="0" noProof="0" dirty="0">
                <a:ln>
                  <a:noFill/>
                </a:ln>
                <a:solidFill>
                  <a:srgbClr val="000000"/>
                </a:solidFill>
                <a:effectLst/>
                <a:uLnTx/>
                <a:uFillTx/>
                <a:latin typeface="Calibri"/>
                <a:ea typeface="+mn-ea"/>
              </a:rPr>
              <a:t>D50 bepaald verpakkingsgroep (I, II, III).</a:t>
            </a:r>
          </a:p>
          <a:p>
            <a:pPr marL="702900" marR="0" lvl="2" indent="-342900" algn="l" defTabSz="914400" rtl="0" eaLnBrk="1" fontAlgn="base" latinLnBrk="0" hangingPunct="1">
              <a:lnSpc>
                <a:spcPct val="120000"/>
              </a:lnSpc>
              <a:spcBef>
                <a:spcPct val="20000"/>
              </a:spcBef>
              <a:spcAft>
                <a:spcPct val="0"/>
              </a:spcAft>
              <a:buClrTx/>
              <a:buSzTx/>
              <a:buFont typeface="Times" charset="0"/>
              <a:buChar char="•"/>
              <a:tabLst/>
              <a:defRPr/>
            </a:pPr>
            <a:endParaRPr kumimoji="0" lang="en-US" sz="1800" b="0" i="0" u="none" strike="noStrike" kern="0" cap="none" spc="0" normalizeH="0" baseline="0" noProof="0" dirty="0">
              <a:ln>
                <a:noFill/>
              </a:ln>
              <a:solidFill>
                <a:srgbClr val="000000"/>
              </a:solidFill>
              <a:effectLst/>
              <a:uLnTx/>
              <a:uFillTx/>
              <a:latin typeface="Calibri"/>
              <a:ea typeface="+mn-ea"/>
            </a:endParaRPr>
          </a:p>
        </p:txBody>
      </p:sp>
      <p:sp>
        <p:nvSpPr>
          <p:cNvPr id="13" name="Content Placeholder 2">
            <a:extLst>
              <a:ext uri="{FF2B5EF4-FFF2-40B4-BE49-F238E27FC236}">
                <a16:creationId xmlns:a16="http://schemas.microsoft.com/office/drawing/2014/main" id="{3F68F501-624B-B43D-3180-8F96FEE4787A}"/>
              </a:ext>
            </a:extLst>
          </p:cNvPr>
          <p:cNvSpPr txBox="1">
            <a:spLocks/>
          </p:cNvSpPr>
          <p:nvPr/>
        </p:nvSpPr>
        <p:spPr bwMode="auto">
          <a:xfrm>
            <a:off x="6724995" y="952092"/>
            <a:ext cx="5300403" cy="2215057"/>
          </a:xfrm>
          <a:prstGeom prst="rect">
            <a:avLst/>
          </a:prstGeom>
          <a:solidFill>
            <a:schemeClr val="bg1"/>
          </a:solidFill>
          <a:ln>
            <a:solidFill>
              <a:schemeClr val="tx1"/>
            </a:solidFill>
          </a:ln>
          <a:effectLst/>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R="0" lvl="0" algn="l" defTabSz="914400" rtl="0" eaLnBrk="1" fontAlgn="base" latinLnBrk="0" hangingPunct="1">
              <a:lnSpc>
                <a:spcPct val="120000"/>
              </a:lnSpc>
              <a:spcBef>
                <a:spcPts val="0"/>
              </a:spcBef>
              <a:spcAft>
                <a:spcPct val="0"/>
              </a:spcAft>
              <a:buClrTx/>
              <a:buSzTx/>
              <a:tabLst/>
              <a:defRPr/>
            </a:pPr>
            <a:r>
              <a:rPr kumimoji="0" lang="en-US" sz="1600" b="0" i="0" u="none" strike="noStrike" kern="0" cap="none" spc="0" normalizeH="0" baseline="0" noProof="0" dirty="0">
                <a:ln>
                  <a:noFill/>
                </a:ln>
                <a:solidFill>
                  <a:srgbClr val="000000"/>
                </a:solidFill>
                <a:effectLst/>
                <a:uLnTx/>
                <a:uFillTx/>
                <a:latin typeface="Calibri"/>
                <a:ea typeface="+mn-ea"/>
                <a:cs typeface="+mn-cs"/>
              </a:rPr>
              <a:t>  </a:t>
            </a:r>
            <a:r>
              <a:rPr kumimoji="0" lang="en-US" sz="1600" b="0" i="0" u="none" strike="noStrike" kern="0" cap="none" spc="0" normalizeH="0" baseline="0" noProof="0" dirty="0" err="1">
                <a:ln>
                  <a:noFill/>
                </a:ln>
                <a:solidFill>
                  <a:srgbClr val="000000"/>
                </a:solidFill>
                <a:effectLst/>
                <a:uLnTx/>
                <a:uFillTx/>
                <a:latin typeface="Calibri"/>
                <a:ea typeface="+mn-ea"/>
                <a:cs typeface="+mn-cs"/>
              </a:rPr>
              <a:t>Materialen</a:t>
            </a:r>
            <a:r>
              <a:rPr kumimoji="0" lang="en-US" sz="1600" b="0" i="0" u="none" strike="noStrike" kern="0" cap="none" spc="0" normalizeH="0" baseline="0" noProof="0" dirty="0">
                <a:ln>
                  <a:noFill/>
                </a:ln>
                <a:solidFill>
                  <a:srgbClr val="000000"/>
                </a:solidFill>
                <a:effectLst/>
                <a:uLnTx/>
                <a:uFillTx/>
                <a:latin typeface="Calibri"/>
                <a:ea typeface="+mn-ea"/>
                <a:cs typeface="+mn-cs"/>
              </a:rPr>
              <a:t> </a:t>
            </a:r>
            <a:r>
              <a:rPr kumimoji="0" lang="en-US" sz="1600" b="0" i="0" u="none" strike="noStrike" kern="0" cap="none" spc="0" normalizeH="0" baseline="0" noProof="0" dirty="0" err="1">
                <a:ln>
                  <a:noFill/>
                </a:ln>
                <a:solidFill>
                  <a:srgbClr val="000000"/>
                </a:solidFill>
                <a:effectLst/>
                <a:uLnTx/>
                <a:uFillTx/>
                <a:latin typeface="Calibri"/>
                <a:ea typeface="+mn-ea"/>
                <a:cs typeface="+mn-cs"/>
              </a:rPr>
              <a:t>ingedeeld</a:t>
            </a:r>
            <a:r>
              <a:rPr kumimoji="0" lang="en-US" sz="1600" b="0" i="0" u="none" strike="noStrike" kern="0" cap="none" spc="0" normalizeH="0" baseline="0" noProof="0" dirty="0">
                <a:ln>
                  <a:noFill/>
                </a:ln>
                <a:solidFill>
                  <a:srgbClr val="000000"/>
                </a:solidFill>
                <a:effectLst/>
                <a:uLnTx/>
                <a:uFillTx/>
                <a:latin typeface="Calibri"/>
                <a:ea typeface="+mn-ea"/>
                <a:cs typeface="+mn-cs"/>
              </a:rPr>
              <a:t> </a:t>
            </a:r>
            <a:r>
              <a:rPr kumimoji="0" lang="en-US" sz="1600" b="0" i="0" u="none" strike="noStrike" kern="0" cap="none" spc="0" normalizeH="0" baseline="0" noProof="0" dirty="0" err="1">
                <a:ln>
                  <a:noFill/>
                </a:ln>
                <a:solidFill>
                  <a:srgbClr val="000000"/>
                </a:solidFill>
                <a:effectLst/>
                <a:uLnTx/>
                <a:uFillTx/>
                <a:latin typeface="Calibri"/>
                <a:ea typeface="+mn-ea"/>
                <a:cs typeface="+mn-cs"/>
              </a:rPr>
              <a:t>als</a:t>
            </a:r>
            <a:r>
              <a:rPr kumimoji="0" lang="en-US" sz="1600" b="0" i="0" u="none" strike="noStrike" kern="0" cap="none" spc="0" normalizeH="0" baseline="0" noProof="0" dirty="0">
                <a:ln>
                  <a:noFill/>
                </a:ln>
                <a:solidFill>
                  <a:srgbClr val="000000"/>
                </a:solidFill>
                <a:effectLst/>
                <a:uLnTx/>
                <a:uFillTx/>
                <a:latin typeface="Calibri"/>
                <a:ea typeface="+mn-ea"/>
                <a:cs typeface="+mn-cs"/>
              </a:rPr>
              <a:t> UN3373 of UN3245:</a:t>
            </a:r>
          </a:p>
          <a:p>
            <a:pPr marL="702900" lvl="2" indent="-342900">
              <a:buFont typeface="Arial" panose="020B0604020202020204" pitchFamily="34" charset="0"/>
              <a:buChar char="•"/>
            </a:pPr>
            <a:r>
              <a:rPr kumimoji="0" lang="en-US" sz="1400" b="0" i="0" u="none" strike="noStrike" kern="0" cap="none" spc="0" normalizeH="0" baseline="0" noProof="0" dirty="0" err="1">
                <a:ln>
                  <a:noFill/>
                </a:ln>
                <a:solidFill>
                  <a:srgbClr val="000000"/>
                </a:solidFill>
                <a:effectLst/>
                <a:uLnTx/>
                <a:uFillTx/>
                <a:latin typeface="Calibri"/>
                <a:ea typeface="+mn-ea"/>
              </a:rPr>
              <a:t>mogen</a:t>
            </a:r>
            <a:r>
              <a:rPr kumimoji="0" lang="en-US" sz="1400" b="0" i="0" u="none" strike="noStrike" kern="0" cap="none" spc="0" normalizeH="0" baseline="0" noProof="0" dirty="0">
                <a:ln>
                  <a:noFill/>
                </a:ln>
                <a:solidFill>
                  <a:srgbClr val="000000"/>
                </a:solidFill>
                <a:effectLst/>
                <a:uLnTx/>
                <a:uFillTx/>
                <a:latin typeface="Calibri"/>
                <a:ea typeface="+mn-ea"/>
              </a:rPr>
              <a:t> </a:t>
            </a:r>
            <a:r>
              <a:rPr kumimoji="0" lang="en-US" sz="1400" b="0" i="0" u="sng" strike="noStrike" kern="0" cap="none" spc="0" normalizeH="0" baseline="0" noProof="0" dirty="0" err="1">
                <a:ln>
                  <a:noFill/>
                </a:ln>
                <a:solidFill>
                  <a:srgbClr val="000000"/>
                </a:solidFill>
                <a:effectLst/>
                <a:uLnTx/>
                <a:uFillTx/>
                <a:latin typeface="Calibri"/>
                <a:ea typeface="+mn-ea"/>
              </a:rPr>
              <a:t>binnen</a:t>
            </a:r>
            <a:r>
              <a:rPr kumimoji="0" lang="en-US" sz="1400" b="0" i="0" u="sng" strike="noStrike" kern="0" cap="none" spc="0" normalizeH="0" baseline="0" noProof="0" dirty="0">
                <a:ln>
                  <a:noFill/>
                </a:ln>
                <a:solidFill>
                  <a:srgbClr val="000000"/>
                </a:solidFill>
                <a:effectLst/>
                <a:uLnTx/>
                <a:uFillTx/>
                <a:latin typeface="Calibri"/>
                <a:ea typeface="+mn-ea"/>
              </a:rPr>
              <a:t> Nederland </a:t>
            </a:r>
            <a:r>
              <a:rPr kumimoji="0" lang="en-US" sz="1400" b="0" i="0" u="none" strike="noStrike" kern="0" cap="none" spc="0" normalizeH="0" baseline="0" noProof="0" dirty="0">
                <a:ln>
                  <a:noFill/>
                </a:ln>
                <a:solidFill>
                  <a:srgbClr val="000000"/>
                </a:solidFill>
                <a:effectLst/>
                <a:uLnTx/>
                <a:uFillTx/>
                <a:latin typeface="Calibri"/>
                <a:ea typeface="+mn-ea"/>
              </a:rPr>
              <a:t>met de </a:t>
            </a:r>
            <a:r>
              <a:rPr kumimoji="0" lang="en-US" sz="1400" b="0" i="0" u="none" strike="noStrike" kern="0" cap="none" spc="0" normalizeH="0" baseline="0" noProof="0" dirty="0" err="1">
                <a:ln>
                  <a:noFill/>
                </a:ln>
                <a:solidFill>
                  <a:srgbClr val="000000"/>
                </a:solidFill>
                <a:effectLst/>
                <a:uLnTx/>
                <a:uFillTx/>
                <a:latin typeface="Calibri"/>
                <a:ea typeface="+mn-ea"/>
              </a:rPr>
              <a:t>briefpost</a:t>
            </a:r>
            <a:endParaRPr kumimoji="0" lang="en-GB" sz="1400" b="0" i="0" u="none" strike="noStrike" kern="0" cap="none" spc="0" normalizeH="0" baseline="0" noProof="0" dirty="0">
              <a:ln>
                <a:noFill/>
              </a:ln>
              <a:solidFill>
                <a:srgbClr val="000000"/>
              </a:solidFill>
              <a:effectLst/>
              <a:uLnTx/>
              <a:uFillTx/>
              <a:latin typeface="Calibri"/>
              <a:ea typeface="+mn-ea"/>
            </a:endParaRPr>
          </a:p>
          <a:p>
            <a:pPr marL="702900" lvl="2" indent="-342900">
              <a:buFont typeface="Arial" panose="020B0604020202020204" pitchFamily="34" charset="0"/>
              <a:buChar char="•"/>
            </a:pPr>
            <a:r>
              <a:rPr kumimoji="0" lang="en-GB" sz="1400" b="0" i="0" u="none" strike="noStrike" kern="0" cap="none" spc="0" normalizeH="0" baseline="0" noProof="0" dirty="0" err="1">
                <a:ln>
                  <a:noFill/>
                </a:ln>
                <a:solidFill>
                  <a:srgbClr val="000000"/>
                </a:solidFill>
                <a:effectLst/>
                <a:uLnTx/>
                <a:uFillTx/>
                <a:latin typeface="Calibri"/>
                <a:ea typeface="+mn-ea"/>
              </a:rPr>
              <a:t>mogen</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mits</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goed</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verpakt</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zelf</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vervoerd</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worden</a:t>
            </a:r>
            <a:endParaRPr kumimoji="0" lang="en-GB" sz="1400" b="0" i="0" u="none" strike="noStrike" kern="0" cap="none" spc="0" normalizeH="0" baseline="0" noProof="0" dirty="0">
              <a:ln>
                <a:noFill/>
              </a:ln>
              <a:solidFill>
                <a:srgbClr val="000000"/>
              </a:solidFill>
              <a:effectLst/>
              <a:uLnTx/>
              <a:uFillTx/>
              <a:latin typeface="Calibri"/>
              <a:ea typeface="+mn-ea"/>
            </a:endParaRP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Calibri"/>
              <a:ea typeface="+mn-ea"/>
            </a:endParaRPr>
          </a:p>
          <a:p>
            <a:pPr marR="0" lvl="1" indent="0" algn="l" defTabSz="914400" rtl="0" eaLnBrk="1" fontAlgn="base" latinLnBrk="0" hangingPunct="1">
              <a:lnSpc>
                <a:spcPct val="120000"/>
              </a:lnSpc>
              <a:spcBef>
                <a:spcPct val="20000"/>
              </a:spcBef>
              <a:spcAft>
                <a:spcPct val="0"/>
              </a:spcAft>
              <a:buClrTx/>
              <a:buSzTx/>
              <a:buNone/>
              <a:tabLst/>
              <a:defRPr/>
            </a:pPr>
            <a:r>
              <a:rPr kumimoji="0" lang="en-GB" sz="1600" b="0" i="0" u="none" strike="noStrike" kern="0" cap="none" spc="0" normalizeH="0" baseline="0" noProof="0" dirty="0">
                <a:ln>
                  <a:noFill/>
                </a:ln>
                <a:solidFill>
                  <a:srgbClr val="000000"/>
                </a:solidFill>
                <a:effectLst/>
                <a:uLnTx/>
                <a:uFillTx/>
                <a:latin typeface="Calibri"/>
                <a:ea typeface="+mn-ea"/>
              </a:rPr>
              <a:t>  </a:t>
            </a:r>
            <a:r>
              <a:rPr kumimoji="0" lang="en-GB" sz="1600" b="0" i="0" u="none" strike="noStrike" kern="0" cap="none" spc="0" normalizeH="0" baseline="0" noProof="0" dirty="0" err="1">
                <a:ln>
                  <a:noFill/>
                </a:ln>
                <a:solidFill>
                  <a:srgbClr val="000000"/>
                </a:solidFill>
                <a:effectLst/>
                <a:uLnTx/>
                <a:uFillTx/>
                <a:latin typeface="Calibri"/>
                <a:ea typeface="+mn-ea"/>
              </a:rPr>
              <a:t>Materialen</a:t>
            </a:r>
            <a:r>
              <a:rPr kumimoji="0" lang="en-GB" sz="1600" b="0" i="0" u="none" strike="noStrike" kern="0" cap="none" spc="0" normalizeH="0" baseline="0" noProof="0" dirty="0">
                <a:ln>
                  <a:noFill/>
                </a:ln>
                <a:solidFill>
                  <a:srgbClr val="000000"/>
                </a:solidFill>
                <a:effectLst/>
                <a:uLnTx/>
                <a:uFillTx/>
                <a:latin typeface="Calibri"/>
                <a:ea typeface="+mn-ea"/>
              </a:rPr>
              <a:t> </a:t>
            </a:r>
            <a:r>
              <a:rPr kumimoji="0" lang="en-GB" sz="1600" b="0" i="0" u="none" strike="noStrike" kern="0" cap="none" spc="0" normalizeH="0" baseline="0" noProof="0" dirty="0" err="1">
                <a:ln>
                  <a:noFill/>
                </a:ln>
                <a:solidFill>
                  <a:srgbClr val="000000"/>
                </a:solidFill>
                <a:effectLst/>
                <a:uLnTx/>
                <a:uFillTx/>
                <a:latin typeface="Calibri"/>
                <a:ea typeface="+mn-ea"/>
              </a:rPr>
              <a:t>ingedeeld</a:t>
            </a:r>
            <a:r>
              <a:rPr kumimoji="0" lang="en-GB" sz="1600" b="0" i="0" u="none" strike="noStrike" kern="0" cap="none" spc="0" normalizeH="0" baseline="0" noProof="0" dirty="0">
                <a:ln>
                  <a:noFill/>
                </a:ln>
                <a:solidFill>
                  <a:srgbClr val="000000"/>
                </a:solidFill>
                <a:effectLst/>
                <a:uLnTx/>
                <a:uFillTx/>
                <a:latin typeface="Calibri"/>
                <a:ea typeface="+mn-ea"/>
              </a:rPr>
              <a:t> </a:t>
            </a:r>
            <a:r>
              <a:rPr kumimoji="0" lang="en-GB" sz="1600" b="0" i="0" u="none" strike="noStrike" kern="0" cap="none" spc="0" normalizeH="0" baseline="0" noProof="0" dirty="0" err="1">
                <a:ln>
                  <a:noFill/>
                </a:ln>
                <a:solidFill>
                  <a:srgbClr val="000000"/>
                </a:solidFill>
                <a:effectLst/>
                <a:uLnTx/>
                <a:uFillTx/>
                <a:latin typeface="Calibri"/>
                <a:ea typeface="+mn-ea"/>
              </a:rPr>
              <a:t>als</a:t>
            </a:r>
            <a:r>
              <a:rPr kumimoji="0" lang="en-GB" sz="1600" b="0" i="0" u="none" strike="noStrike" kern="0" cap="none" spc="0" normalizeH="0" baseline="0" noProof="0" dirty="0">
                <a:ln>
                  <a:noFill/>
                </a:ln>
                <a:solidFill>
                  <a:srgbClr val="000000"/>
                </a:solidFill>
                <a:effectLst/>
                <a:uLnTx/>
                <a:uFillTx/>
                <a:latin typeface="Calibri"/>
                <a:ea typeface="+mn-ea"/>
              </a:rPr>
              <a:t> UN 2814 of UN 2900:</a:t>
            </a:r>
          </a:p>
          <a:p>
            <a:pPr marL="702900" lvl="2" indent="-342900">
              <a:buFont typeface="Arial" panose="020B0604020202020204" pitchFamily="34" charset="0"/>
              <a:buChar char="•"/>
            </a:pPr>
            <a:r>
              <a:rPr kumimoji="0" lang="en-GB" sz="1400" b="1" i="0" u="sng" strike="noStrike" kern="0" cap="none" spc="0" normalizeH="0" baseline="0" noProof="0" dirty="0">
                <a:ln>
                  <a:noFill/>
                </a:ln>
                <a:solidFill>
                  <a:srgbClr val="000000"/>
                </a:solidFill>
                <a:effectLst/>
                <a:uLnTx/>
                <a:uFillTx/>
                <a:latin typeface="Calibri"/>
                <a:ea typeface="+mn-ea"/>
              </a:rPr>
              <a:t>MOETEN </a:t>
            </a:r>
            <a:r>
              <a:rPr kumimoji="0" lang="en-GB" sz="1400" b="0" i="0" u="none" strike="noStrike" kern="0" cap="none" spc="0" normalizeH="0" baseline="0" noProof="0" dirty="0" err="1">
                <a:ln>
                  <a:noFill/>
                </a:ln>
                <a:solidFill>
                  <a:srgbClr val="000000"/>
                </a:solidFill>
                <a:effectLst/>
                <a:uLnTx/>
                <a:uFillTx/>
                <a:latin typeface="Calibri"/>
                <a:ea typeface="+mn-ea"/>
              </a:rPr>
              <a:t>altijd</a:t>
            </a:r>
            <a:r>
              <a:rPr kumimoji="0" lang="en-GB" sz="1400" b="0" i="0" u="none" strike="noStrike" kern="0" cap="none" spc="0" normalizeH="0" baseline="0" noProof="0" dirty="0">
                <a:ln>
                  <a:noFill/>
                </a:ln>
                <a:solidFill>
                  <a:srgbClr val="000000"/>
                </a:solidFill>
                <a:effectLst/>
                <a:uLnTx/>
                <a:uFillTx/>
                <a:latin typeface="Calibri"/>
                <a:ea typeface="+mn-ea"/>
              </a:rPr>
              <a:t> door </a:t>
            </a:r>
            <a:r>
              <a:rPr kumimoji="0" lang="en-GB" sz="1400" b="0" i="0" u="none" strike="noStrike" kern="0" cap="none" spc="0" normalizeH="0" baseline="0" noProof="0" dirty="0" err="1">
                <a:ln>
                  <a:noFill/>
                </a:ln>
                <a:solidFill>
                  <a:srgbClr val="000000"/>
                </a:solidFill>
                <a:effectLst/>
                <a:uLnTx/>
                <a:uFillTx/>
                <a:latin typeface="Calibri"/>
                <a:ea typeface="+mn-ea"/>
              </a:rPr>
              <a:t>een</a:t>
            </a:r>
            <a:r>
              <a:rPr kumimoji="0" lang="en-GB" sz="1400" b="0" i="0" u="none" strike="noStrike" kern="0" cap="none" spc="0" normalizeH="0" baseline="0" noProof="0" dirty="0">
                <a:ln>
                  <a:noFill/>
                </a:ln>
                <a:solidFill>
                  <a:srgbClr val="000000"/>
                </a:solidFill>
                <a:effectLst/>
                <a:uLnTx/>
                <a:uFillTx/>
                <a:latin typeface="Calibri"/>
                <a:ea typeface="+mn-ea"/>
              </a:rPr>
              <a:t> ADR-</a:t>
            </a:r>
            <a:r>
              <a:rPr kumimoji="0" lang="en-GB" sz="1400" b="0" i="0" u="none" strike="noStrike" kern="0" cap="none" spc="0" normalizeH="0" baseline="0" noProof="0" dirty="0" err="1">
                <a:ln>
                  <a:noFill/>
                </a:ln>
                <a:solidFill>
                  <a:srgbClr val="000000"/>
                </a:solidFill>
                <a:effectLst/>
                <a:uLnTx/>
                <a:uFillTx/>
                <a:latin typeface="Calibri"/>
                <a:ea typeface="+mn-ea"/>
              </a:rPr>
              <a:t>gecertificeerd</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bedrijf</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vervoerd</a:t>
            </a:r>
            <a:r>
              <a:rPr kumimoji="0" lang="en-GB" sz="1400" b="0" i="0" u="none" strike="noStrike" kern="0" cap="none" spc="0" normalizeH="0" baseline="0" noProof="0" dirty="0">
                <a:ln>
                  <a:noFill/>
                </a:ln>
                <a:solidFill>
                  <a:srgbClr val="000000"/>
                </a:solidFill>
                <a:effectLst/>
                <a:uLnTx/>
                <a:uFillTx/>
                <a:latin typeface="Calibri"/>
                <a:ea typeface="+mn-ea"/>
              </a:rPr>
              <a:t> </a:t>
            </a:r>
            <a:r>
              <a:rPr kumimoji="0" lang="en-GB" sz="1400" b="0" i="0" u="none" strike="noStrike" kern="0" cap="none" spc="0" normalizeH="0" baseline="0" noProof="0" dirty="0" err="1">
                <a:ln>
                  <a:noFill/>
                </a:ln>
                <a:solidFill>
                  <a:srgbClr val="000000"/>
                </a:solidFill>
                <a:effectLst/>
                <a:uLnTx/>
                <a:uFillTx/>
                <a:latin typeface="Calibri"/>
                <a:ea typeface="+mn-ea"/>
              </a:rPr>
              <a:t>worden</a:t>
            </a:r>
            <a:endParaRPr kumimoji="0" lang="en-GB" sz="1400" b="0" i="0" u="none" strike="noStrike" kern="0" cap="none" spc="0" normalizeH="0" baseline="0" noProof="0" dirty="0">
              <a:ln>
                <a:noFill/>
              </a:ln>
              <a:solidFill>
                <a:srgbClr val="000000"/>
              </a:solidFill>
              <a:effectLst/>
              <a:uLnTx/>
              <a:uFillTx/>
              <a:latin typeface="Calibri"/>
              <a:ea typeface="+mn-ea"/>
            </a:endParaRP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Calibri"/>
              <a:ea typeface="+mn-ea"/>
            </a:endParaRPr>
          </a:p>
          <a:p>
            <a:pPr marL="0" marR="0" lvl="1" indent="0" algn="l" defTabSz="914400" rtl="0" eaLnBrk="1" fontAlgn="base" latinLnBrk="0" hangingPunct="1">
              <a:lnSpc>
                <a:spcPct val="120000"/>
              </a:lnSpc>
              <a:spcBef>
                <a:spcPct val="20000"/>
              </a:spcBef>
              <a:spcAft>
                <a:spcPct val="0"/>
              </a:spcAft>
              <a:buClrTx/>
              <a:buSzTx/>
              <a:buFont typeface="Times" charset="0"/>
              <a:buNone/>
              <a:tabLst/>
              <a:defRPr/>
            </a:pPr>
            <a:endParaRPr kumimoji="0" lang="en-US" sz="1600" b="0" i="0" u="none" strike="noStrike" kern="0" cap="none" spc="0" normalizeH="0" baseline="0" noProof="0" dirty="0">
              <a:ln>
                <a:noFill/>
              </a:ln>
              <a:solidFill>
                <a:srgbClr val="000000"/>
              </a:solidFill>
              <a:effectLst/>
              <a:uLnTx/>
              <a:uFillTx/>
              <a:latin typeface="Calibri"/>
              <a:ea typeface="+mn-ea"/>
            </a:endParaRPr>
          </a:p>
        </p:txBody>
      </p:sp>
      <p:pic>
        <p:nvPicPr>
          <p:cNvPr id="14" name="Picture 2" descr="Image result for Brievenbus medische post">
            <a:extLst>
              <a:ext uri="{FF2B5EF4-FFF2-40B4-BE49-F238E27FC236}">
                <a16:creationId xmlns:a16="http://schemas.microsoft.com/office/drawing/2014/main" id="{18523AE3-4AB9-4EB5-3E86-A1861B80C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251" y="3690852"/>
            <a:ext cx="3135147" cy="209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9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EA0EF2A5-B93E-0EB8-577F-D772A53A658F}"/>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8824FE96-AD88-231E-4E08-10CB52166BDC}"/>
              </a:ext>
            </a:extLst>
          </p:cNvPr>
          <p:cNvSpPr>
            <a:spLocks noGrp="1"/>
          </p:cNvSpPr>
          <p:nvPr>
            <p:ph type="sldNum" sz="quarter" idx="12"/>
          </p:nvPr>
        </p:nvSpPr>
        <p:spPr/>
        <p:txBody>
          <a:bodyPr/>
          <a:lstStyle/>
          <a:p>
            <a:fld id="{1336C48C-F87C-4E4B-81EF-5027B17D1F61}" type="slidenum">
              <a:rPr lang="en-GB" smtClean="0"/>
              <a:pPr/>
              <a:t>13</a:t>
            </a:fld>
            <a:endParaRPr lang="en-GB"/>
          </a:p>
        </p:txBody>
      </p:sp>
      <p:sp>
        <p:nvSpPr>
          <p:cNvPr id="7" name="Tekstvak 6">
            <a:extLst>
              <a:ext uri="{FF2B5EF4-FFF2-40B4-BE49-F238E27FC236}">
                <a16:creationId xmlns:a16="http://schemas.microsoft.com/office/drawing/2014/main" id="{60D1E58F-AE46-6D17-372C-42E2A24DECF0}"/>
              </a:ext>
            </a:extLst>
          </p:cNvPr>
          <p:cNvSpPr txBox="1"/>
          <p:nvPr/>
        </p:nvSpPr>
        <p:spPr>
          <a:xfrm>
            <a:off x="2091231" y="113558"/>
            <a:ext cx="10090484" cy="553998"/>
          </a:xfrm>
          <a:prstGeom prst="rect">
            <a:avLst/>
          </a:prstGeom>
          <a:noFill/>
        </p:spPr>
        <p:txBody>
          <a:bodyPr wrap="square" lIns="0" tIns="0" rIns="0" bIns="0" rtlCol="0">
            <a:spAutoFit/>
          </a:bodyPr>
          <a:lstStyle/>
          <a:p>
            <a:r>
              <a:rPr lang="nl-NL" b="1" dirty="0"/>
              <a:t>Regeling GGO 2013</a:t>
            </a:r>
          </a:p>
          <a:p>
            <a:r>
              <a:rPr lang="nl-NL" dirty="0"/>
              <a:t>Transport </a:t>
            </a:r>
            <a:r>
              <a:rPr lang="nl-NL" dirty="0" err="1"/>
              <a:t>GGO’s</a:t>
            </a:r>
            <a:endParaRPr lang="nl-NL" dirty="0"/>
          </a:p>
        </p:txBody>
      </p:sp>
      <p:sp>
        <p:nvSpPr>
          <p:cNvPr id="3" name="Content Placeholder 2">
            <a:extLst>
              <a:ext uri="{FF2B5EF4-FFF2-40B4-BE49-F238E27FC236}">
                <a16:creationId xmlns:a16="http://schemas.microsoft.com/office/drawing/2014/main" id="{798C9B8E-FA24-7118-7D45-42C5A00A1C94}"/>
              </a:ext>
            </a:extLst>
          </p:cNvPr>
          <p:cNvSpPr txBox="1">
            <a:spLocks/>
          </p:cNvSpPr>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a:ea typeface="+mn-ea"/>
                <a:cs typeface="+mn-cs"/>
              </a:rPr>
              <a:t>Op bijlage 1 van de RGGO2013:</a:t>
            </a: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US" sz="800" b="0" i="0" u="none" strike="noStrike" kern="0" cap="none" spc="0" normalizeH="0" baseline="0" noProof="0">
              <a:ln>
                <a:noFill/>
              </a:ln>
              <a:solidFill>
                <a:srgbClr val="000000"/>
              </a:solidFill>
              <a:effectLst/>
              <a:uLnTx/>
              <a:uFillTx/>
              <a:latin typeface="Calibri"/>
              <a:ea typeface="+mn-ea"/>
              <a:cs typeface="+mn-cs"/>
            </a:endParaRP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en-US" sz="2000" b="0" i="0" u="none" strike="noStrike" kern="0" cap="none" spc="0" normalizeH="0" baseline="0" noProof="0">
                <a:ln>
                  <a:noFill/>
                </a:ln>
                <a:solidFill>
                  <a:srgbClr val="000000"/>
                </a:solidFill>
                <a:effectLst/>
                <a:uLnTx/>
                <a:uFillTx/>
                <a:latin typeface="Calibri"/>
                <a:ea typeface="+mn-ea"/>
                <a:cs typeface="+mn-cs"/>
              </a:rPr>
              <a:t>Intern transport van GGO-materiaal</a:t>
            </a: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endParaRPr kumimoji="0" lang="en-US" sz="800" b="0" i="0" u="none" strike="noStrike" kern="0" cap="none" spc="0" normalizeH="0" baseline="0" noProof="0">
              <a:ln>
                <a:noFill/>
              </a:ln>
              <a:solidFill>
                <a:srgbClr val="000000"/>
              </a:solidFill>
              <a:effectLst/>
              <a:uLnTx/>
              <a:uFillTx/>
              <a:latin typeface="Calibri"/>
              <a:ea typeface="+mn-ea"/>
              <a:cs typeface="+mn-cs"/>
            </a:endParaRPr>
          </a:p>
          <a:p>
            <a:pPr marL="342900" marR="0" lvl="0" indent="-342900" algn="l" defTabSz="914400" rtl="0" eaLnBrk="1" fontAlgn="base" latinLnBrk="0" hangingPunct="1">
              <a:lnSpc>
                <a:spcPct val="11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a:ln>
                  <a:noFill/>
                </a:ln>
                <a:solidFill>
                  <a:srgbClr val="000000"/>
                </a:solidFill>
                <a:effectLst/>
                <a:uLnTx/>
                <a:uFillTx/>
                <a:latin typeface="Calibri"/>
                <a:ea typeface="+mn-ea"/>
                <a:cs typeface="+mn-cs"/>
              </a:rPr>
              <a:t>Extern transport van GGO-materiaal wat niet valt onder de WvGS</a:t>
            </a:r>
          </a:p>
          <a:p>
            <a:pPr marL="702900" marR="0" lvl="2" indent="-342900" algn="l" defTabSz="914400" rtl="0" eaLnBrk="1" fontAlgn="base" latinLnBrk="0" hangingPunct="1">
              <a:lnSpc>
                <a:spcPct val="11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GG-pollen, -zaden en -knollen</a:t>
            </a:r>
          </a:p>
          <a:p>
            <a:pPr marL="702900" marR="0" lvl="2" indent="-342900" algn="l" defTabSz="914400" rtl="0" eaLnBrk="1" fontAlgn="base" latinLnBrk="0" hangingPunct="1">
              <a:lnSpc>
                <a:spcPct val="11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GG-planten en -plantendelen</a:t>
            </a:r>
          </a:p>
          <a:p>
            <a:pPr marL="702900" marR="0" lvl="2" indent="-342900" algn="l" defTabSz="914400" rtl="0" eaLnBrk="1" fontAlgn="base" latinLnBrk="0" hangingPunct="1">
              <a:lnSpc>
                <a:spcPct val="11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Levende GG-dieren en levende dieren in associatie met GMMO’s</a:t>
            </a:r>
            <a:endParaRPr kumimoji="0" lang="en-GB" sz="1800" b="0" i="0" u="none" strike="noStrike" kern="0" cap="none" spc="0" normalizeH="0" baseline="0" noProof="0" dirty="0">
              <a:ln>
                <a:noFill/>
              </a:ln>
              <a:solidFill>
                <a:srgbClr val="000000"/>
              </a:solidFill>
              <a:effectLst/>
              <a:uLnTx/>
              <a:uFillTx/>
              <a:latin typeface="Calibri"/>
              <a:ea typeface="+mn-ea"/>
            </a:endParaRPr>
          </a:p>
        </p:txBody>
      </p:sp>
      <p:pic>
        <p:nvPicPr>
          <p:cNvPr id="9" name="Picture 3">
            <a:extLst>
              <a:ext uri="{FF2B5EF4-FFF2-40B4-BE49-F238E27FC236}">
                <a16:creationId xmlns:a16="http://schemas.microsoft.com/office/drawing/2014/main" id="{8CA2CB90-FF48-9A19-A667-21E07981A49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368100" y="3863154"/>
            <a:ext cx="2192534" cy="2393039"/>
          </a:xfrm>
          <a:prstGeom prst="rect">
            <a:avLst/>
          </a:prstGeom>
        </p:spPr>
      </p:pic>
      <p:pic>
        <p:nvPicPr>
          <p:cNvPr id="10" name="Picture 5">
            <a:extLst>
              <a:ext uri="{FF2B5EF4-FFF2-40B4-BE49-F238E27FC236}">
                <a16:creationId xmlns:a16="http://schemas.microsoft.com/office/drawing/2014/main" id="{C13B9545-7F8C-CFF7-C612-76D12BC6D4A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416177" y="3866620"/>
            <a:ext cx="2784729" cy="2391306"/>
          </a:xfrm>
          <a:prstGeom prst="rect">
            <a:avLst/>
          </a:prstGeom>
        </p:spPr>
      </p:pic>
    </p:spTree>
    <p:extLst>
      <p:ext uri="{BB962C8B-B14F-4D97-AF65-F5344CB8AC3E}">
        <p14:creationId xmlns:p14="http://schemas.microsoft.com/office/powerpoint/2010/main" val="272080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8C1BA33-EFF1-47CF-8C32-00FF9D20D9B4}"/>
              </a:ext>
            </a:extLst>
          </p:cNvPr>
          <p:cNvSpPr>
            <a:spLocks noGrp="1"/>
          </p:cNvSpPr>
          <p:nvPr>
            <p:ph type="ftr" sz="quarter" idx="4294967295"/>
          </p:nvPr>
        </p:nvSpPr>
        <p:spPr>
          <a:xfrm>
            <a:off x="12144375" y="7534275"/>
            <a:ext cx="47625" cy="36513"/>
          </a:xfrm>
        </p:spPr>
        <p:txBody>
          <a:bodyPr/>
          <a:lstStyle/>
          <a:p>
            <a:r>
              <a:rPr lang="nl-NL"/>
              <a:t>Aangrenzende wetgeving voor de BVF | BVF cursus 3 okt 2023</a:t>
            </a:r>
            <a:endParaRPr lang="en-GB"/>
          </a:p>
        </p:txBody>
      </p:sp>
      <p:sp>
        <p:nvSpPr>
          <p:cNvPr id="3" name="Tijdelijke aanduiding voor dianummer 2">
            <a:extLst>
              <a:ext uri="{FF2B5EF4-FFF2-40B4-BE49-F238E27FC236}">
                <a16:creationId xmlns:a16="http://schemas.microsoft.com/office/drawing/2014/main" id="{784BFB88-7ECC-48F0-86F3-42784E458DAD}"/>
              </a:ext>
            </a:extLst>
          </p:cNvPr>
          <p:cNvSpPr>
            <a:spLocks noGrp="1"/>
          </p:cNvSpPr>
          <p:nvPr>
            <p:ph type="sldNum" sz="quarter" idx="4294967295"/>
          </p:nvPr>
        </p:nvSpPr>
        <p:spPr>
          <a:xfrm>
            <a:off x="12144375" y="7534275"/>
            <a:ext cx="47625" cy="36513"/>
          </a:xfrm>
        </p:spPr>
        <p:txBody>
          <a:bodyPr/>
          <a:lstStyle/>
          <a:p>
            <a:fld id="{1336C48C-F87C-4E4B-81EF-5027B17D1F61}" type="slidenum">
              <a:rPr lang="en-GB" smtClean="0"/>
              <a:pPr/>
              <a:t>14</a:t>
            </a:fld>
            <a:endParaRPr lang="en-GB"/>
          </a:p>
        </p:txBody>
      </p:sp>
      <p:sp>
        <p:nvSpPr>
          <p:cNvPr id="9" name="Tekstvak 8">
            <a:extLst>
              <a:ext uri="{FF2B5EF4-FFF2-40B4-BE49-F238E27FC236}">
                <a16:creationId xmlns:a16="http://schemas.microsoft.com/office/drawing/2014/main" id="{917A1597-86B7-4782-8225-1A046CECFD5D}"/>
              </a:ext>
            </a:extLst>
          </p:cNvPr>
          <p:cNvSpPr txBox="1"/>
          <p:nvPr/>
        </p:nvSpPr>
        <p:spPr>
          <a:xfrm>
            <a:off x="1018674" y="1232903"/>
            <a:ext cx="10379242" cy="4678204"/>
          </a:xfrm>
          <a:prstGeom prst="rect">
            <a:avLst/>
          </a:prstGeom>
          <a:noFill/>
        </p:spPr>
        <p:txBody>
          <a:bodyPr wrap="square" lIns="0" tIns="0" rIns="0" bIns="0" rtlCol="0">
            <a:spAutoFit/>
          </a:bodyPr>
          <a:lstStyle/>
          <a:p>
            <a:r>
              <a:rPr lang="nl-NL" sz="1600" dirty="0"/>
              <a:t>Vervangt drie wetten: </a:t>
            </a:r>
          </a:p>
          <a:p>
            <a:pPr marL="285750" indent="-285750">
              <a:buFontTx/>
              <a:buChar char="-"/>
            </a:pPr>
            <a:r>
              <a:rPr lang="nl-NL" sz="1600" dirty="0"/>
              <a:t>de Natuurbeschermingswet 1998, </a:t>
            </a:r>
          </a:p>
          <a:p>
            <a:pPr marL="285750" indent="-285750">
              <a:buFontTx/>
              <a:buChar char="-"/>
            </a:pPr>
            <a:r>
              <a:rPr lang="nl-NL" sz="1600" dirty="0"/>
              <a:t>de Boswet en </a:t>
            </a:r>
          </a:p>
          <a:p>
            <a:pPr marL="285750" indent="-285750">
              <a:buFontTx/>
              <a:buChar char="-"/>
            </a:pPr>
            <a:r>
              <a:rPr lang="nl-NL" sz="1600" dirty="0"/>
              <a:t>de Flora- en Faunawet.</a:t>
            </a:r>
          </a:p>
          <a:p>
            <a:endParaRPr lang="nl-NL" sz="1600" dirty="0"/>
          </a:p>
          <a:p>
            <a:r>
              <a:rPr lang="nl-NL" sz="1600" dirty="0"/>
              <a:t>In de Wet natuurbescherming staan beschermingsregels voor de Nederlandse natuurgebieden en planten- en diersoorten.</a:t>
            </a:r>
          </a:p>
          <a:p>
            <a:pPr marL="285750" indent="-285750">
              <a:buFontTx/>
              <a:buChar char="-"/>
            </a:pPr>
            <a:endParaRPr lang="nl-NL" sz="1600" dirty="0"/>
          </a:p>
          <a:p>
            <a:r>
              <a:rPr lang="nl-NL" sz="1600" dirty="0"/>
              <a:t>Doel van de Wet natuurbescherming is drieledig: </a:t>
            </a:r>
          </a:p>
          <a:p>
            <a:pPr marL="342900" indent="-342900">
              <a:buAutoNum type="arabicPeriod"/>
            </a:pPr>
            <a:r>
              <a:rPr lang="nl-NL" sz="1600" dirty="0"/>
              <a:t>bescherming van de biodiversiteit in Nederland, </a:t>
            </a:r>
          </a:p>
          <a:p>
            <a:pPr marL="342900" indent="-342900">
              <a:buAutoNum type="arabicPeriod"/>
            </a:pPr>
            <a:r>
              <a:rPr lang="nl-NL" sz="1600" dirty="0"/>
              <a:t>decentralisatie van verantwoordelijkheden en </a:t>
            </a:r>
          </a:p>
          <a:p>
            <a:pPr marL="342900" indent="-342900">
              <a:buAutoNum type="arabicPeriod"/>
            </a:pPr>
            <a:r>
              <a:rPr lang="nl-NL" sz="1600" dirty="0"/>
              <a:t>vereenvoudiging van regels.</a:t>
            </a:r>
          </a:p>
          <a:p>
            <a:endParaRPr lang="nl-NL" sz="1600" dirty="0"/>
          </a:p>
          <a:p>
            <a:r>
              <a:rPr lang="nl-NL" sz="1600" dirty="0"/>
              <a:t>Naast de soortenlijst behorende bij de Wet natuurbescherming moet ook rekening worden gehouden met de CITES soortenlijst.</a:t>
            </a:r>
          </a:p>
          <a:p>
            <a:endParaRPr lang="nl-NL" sz="1600" dirty="0"/>
          </a:p>
          <a:p>
            <a:r>
              <a:rPr lang="nl-NL" sz="1600" dirty="0"/>
              <a:t>Vergunning nodig voor verkrijgen en gebruik van organismen. Vergunning per provincie en landelijk  (LNV) voor b.v. kustgebieden.</a:t>
            </a:r>
          </a:p>
          <a:p>
            <a:endParaRPr lang="en-US" sz="1600" dirty="0"/>
          </a:p>
        </p:txBody>
      </p:sp>
      <p:sp>
        <p:nvSpPr>
          <p:cNvPr id="8" name="Tijdelijke aanduiding voor voettekst 1">
            <a:extLst>
              <a:ext uri="{FF2B5EF4-FFF2-40B4-BE49-F238E27FC236}">
                <a16:creationId xmlns:a16="http://schemas.microsoft.com/office/drawing/2014/main" id="{CD3032F7-8CF7-4D8A-B9CC-BAFA1A70CB05}"/>
              </a:ext>
            </a:extLst>
          </p:cNvPr>
          <p:cNvSpPr txBox="1">
            <a:spLocks/>
          </p:cNvSpPr>
          <p:nvPr/>
        </p:nvSpPr>
        <p:spPr>
          <a:xfrm>
            <a:off x="1172859" y="6268142"/>
            <a:ext cx="6243318"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t>Aanpalende wetgeving voor de BVF</a:t>
            </a:r>
            <a:endParaRPr lang="en-GB" sz="900" dirty="0"/>
          </a:p>
        </p:txBody>
      </p:sp>
      <p:sp>
        <p:nvSpPr>
          <p:cNvPr id="4" name="Tekstvak 3">
            <a:extLst>
              <a:ext uri="{FF2B5EF4-FFF2-40B4-BE49-F238E27FC236}">
                <a16:creationId xmlns:a16="http://schemas.microsoft.com/office/drawing/2014/main" id="{C412BF1A-2E0F-422B-46CC-A97E5C7AFECC}"/>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Wet natuurbescherming</a:t>
            </a:r>
          </a:p>
        </p:txBody>
      </p:sp>
    </p:spTree>
    <p:extLst>
      <p:ext uri="{BB962C8B-B14F-4D97-AF65-F5344CB8AC3E}">
        <p14:creationId xmlns:p14="http://schemas.microsoft.com/office/powerpoint/2010/main" val="3086078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008F03D-AF84-4E99-B23C-7D985C6E9427}"/>
              </a:ext>
            </a:extLst>
          </p:cNvPr>
          <p:cNvSpPr/>
          <p:nvPr/>
        </p:nvSpPr>
        <p:spPr>
          <a:xfrm>
            <a:off x="2676088" y="3768256"/>
            <a:ext cx="7197753" cy="1777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voettekst 4">
            <a:extLst>
              <a:ext uri="{FF2B5EF4-FFF2-40B4-BE49-F238E27FC236}">
                <a16:creationId xmlns:a16="http://schemas.microsoft.com/office/drawing/2014/main" id="{1151FEF8-04C3-47FD-8133-2A3264B86F7C}"/>
              </a:ext>
            </a:extLst>
          </p:cNvPr>
          <p:cNvSpPr txBox="1">
            <a:spLocks/>
          </p:cNvSpPr>
          <p:nvPr/>
        </p:nvSpPr>
        <p:spPr>
          <a:xfrm>
            <a:off x="1172859" y="6268142"/>
            <a:ext cx="6243318"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t>Aanpalende wetgeving voor de BVF</a:t>
            </a:r>
            <a:endParaRPr lang="en-GB" sz="900" dirty="0"/>
          </a:p>
        </p:txBody>
      </p:sp>
      <p:sp>
        <p:nvSpPr>
          <p:cNvPr id="10" name="Rechthoek: afgeronde hoeken 9">
            <a:extLst>
              <a:ext uri="{FF2B5EF4-FFF2-40B4-BE49-F238E27FC236}">
                <a16:creationId xmlns:a16="http://schemas.microsoft.com/office/drawing/2014/main" id="{214A21E3-81DB-4A5F-A7A8-C5B20D3FF5C0}"/>
              </a:ext>
            </a:extLst>
          </p:cNvPr>
          <p:cNvSpPr/>
          <p:nvPr/>
        </p:nvSpPr>
        <p:spPr>
          <a:xfrm>
            <a:off x="5347398" y="1771630"/>
            <a:ext cx="1511774" cy="79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99" dirty="0">
                <a:ln w="0"/>
                <a:solidFill>
                  <a:schemeClr val="tx1"/>
                </a:solidFill>
                <a:effectLst>
                  <a:outerShdw blurRad="38100" dist="19050" dir="2700000" algn="tl" rotWithShape="0">
                    <a:schemeClr val="dk1">
                      <a:alpha val="40000"/>
                    </a:schemeClr>
                  </a:outerShdw>
                </a:effectLst>
              </a:rPr>
              <a:t>CBD</a:t>
            </a:r>
          </a:p>
        </p:txBody>
      </p:sp>
      <p:sp>
        <p:nvSpPr>
          <p:cNvPr id="11" name="Rechthoek: afgeronde hoeken 10">
            <a:extLst>
              <a:ext uri="{FF2B5EF4-FFF2-40B4-BE49-F238E27FC236}">
                <a16:creationId xmlns:a16="http://schemas.microsoft.com/office/drawing/2014/main" id="{435C15F8-9158-4AA7-B468-E90DC32C938B}"/>
              </a:ext>
            </a:extLst>
          </p:cNvPr>
          <p:cNvSpPr/>
          <p:nvPr/>
        </p:nvSpPr>
        <p:spPr>
          <a:xfrm>
            <a:off x="7132561" y="2976374"/>
            <a:ext cx="1511774" cy="79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99" dirty="0">
                <a:ln w="0"/>
                <a:solidFill>
                  <a:schemeClr val="tx1"/>
                </a:solidFill>
                <a:effectLst>
                  <a:outerShdw blurRad="38100" dist="19050" dir="2700000" algn="tl" rotWithShape="0">
                    <a:schemeClr val="dk1">
                      <a:alpha val="40000"/>
                    </a:schemeClr>
                  </a:outerShdw>
                </a:effectLst>
              </a:rPr>
              <a:t>CITES</a:t>
            </a:r>
          </a:p>
        </p:txBody>
      </p:sp>
      <p:sp>
        <p:nvSpPr>
          <p:cNvPr id="12" name="Rechthoek: afgeronde hoeken 11">
            <a:extLst>
              <a:ext uri="{FF2B5EF4-FFF2-40B4-BE49-F238E27FC236}">
                <a16:creationId xmlns:a16="http://schemas.microsoft.com/office/drawing/2014/main" id="{7F04BBF7-C56B-418F-A235-C5B8C273BFDF}"/>
              </a:ext>
            </a:extLst>
          </p:cNvPr>
          <p:cNvSpPr/>
          <p:nvPr/>
        </p:nvSpPr>
        <p:spPr>
          <a:xfrm>
            <a:off x="5347398" y="2977698"/>
            <a:ext cx="1511774" cy="79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99" dirty="0">
                <a:ln w="0"/>
                <a:solidFill>
                  <a:schemeClr val="tx1"/>
                </a:solidFill>
                <a:effectLst>
                  <a:outerShdw blurRad="38100" dist="19050" dir="2700000" algn="tl" rotWithShape="0">
                    <a:schemeClr val="dk1">
                      <a:alpha val="40000"/>
                    </a:schemeClr>
                  </a:outerShdw>
                </a:effectLst>
              </a:rPr>
              <a:t>Cartagena protocol</a:t>
            </a:r>
          </a:p>
        </p:txBody>
      </p:sp>
      <p:sp>
        <p:nvSpPr>
          <p:cNvPr id="13" name="Rechthoek: afgeronde hoeken 12">
            <a:extLst>
              <a:ext uri="{FF2B5EF4-FFF2-40B4-BE49-F238E27FC236}">
                <a16:creationId xmlns:a16="http://schemas.microsoft.com/office/drawing/2014/main" id="{55B5611A-D808-4B0C-8A0A-78F9FB50E5C3}"/>
              </a:ext>
            </a:extLst>
          </p:cNvPr>
          <p:cNvSpPr/>
          <p:nvPr/>
        </p:nvSpPr>
        <p:spPr>
          <a:xfrm>
            <a:off x="3547667" y="2976374"/>
            <a:ext cx="1511774" cy="79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99" dirty="0">
                <a:ln w="0"/>
                <a:solidFill>
                  <a:schemeClr val="tx1"/>
                </a:solidFill>
                <a:effectLst>
                  <a:outerShdw blurRad="38100" dist="19050" dir="2700000" algn="tl" rotWithShape="0">
                    <a:schemeClr val="dk1">
                      <a:alpha val="40000"/>
                    </a:schemeClr>
                  </a:outerShdw>
                </a:effectLst>
              </a:rPr>
              <a:t>Nagoya protocol</a:t>
            </a:r>
          </a:p>
        </p:txBody>
      </p:sp>
      <p:cxnSp>
        <p:nvCxnSpPr>
          <p:cNvPr id="14" name="Verbindingslijn: gebogen 13">
            <a:extLst>
              <a:ext uri="{FF2B5EF4-FFF2-40B4-BE49-F238E27FC236}">
                <a16:creationId xmlns:a16="http://schemas.microsoft.com/office/drawing/2014/main" id="{2F0B6D84-CD97-4A69-AE26-4EBC694F5B1A}"/>
              </a:ext>
            </a:extLst>
          </p:cNvPr>
          <p:cNvCxnSpPr/>
          <p:nvPr/>
        </p:nvCxnSpPr>
        <p:spPr>
          <a:xfrm rot="5400000">
            <a:off x="4996989" y="1870077"/>
            <a:ext cx="412863" cy="1799731"/>
          </a:xfrm>
          <a:prstGeom prst="bentConnector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1B82C3DA-182D-416D-8F9D-DEE937840FBF}"/>
              </a:ext>
            </a:extLst>
          </p:cNvPr>
          <p:cNvCxnSpPr>
            <a:stCxn id="10" idx="2"/>
            <a:endCxn id="12" idx="0"/>
          </p:cNvCxnSpPr>
          <p:nvPr/>
        </p:nvCxnSpPr>
        <p:spPr>
          <a:xfrm>
            <a:off x="6103286" y="2563512"/>
            <a:ext cx="0" cy="41418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ingslijn: gebogen 15">
            <a:extLst>
              <a:ext uri="{FF2B5EF4-FFF2-40B4-BE49-F238E27FC236}">
                <a16:creationId xmlns:a16="http://schemas.microsoft.com/office/drawing/2014/main" id="{D481CD3D-48CA-4CF3-9C0F-83319E78F4E8}"/>
              </a:ext>
            </a:extLst>
          </p:cNvPr>
          <p:cNvCxnSpPr>
            <a:cxnSpLocks/>
            <a:endCxn id="11" idx="0"/>
          </p:cNvCxnSpPr>
          <p:nvPr/>
        </p:nvCxnSpPr>
        <p:spPr>
          <a:xfrm>
            <a:off x="6103286" y="2769943"/>
            <a:ext cx="1785162" cy="206431"/>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kstvak 4">
            <a:extLst>
              <a:ext uri="{FF2B5EF4-FFF2-40B4-BE49-F238E27FC236}">
                <a16:creationId xmlns:a16="http://schemas.microsoft.com/office/drawing/2014/main" id="{C5D930DF-C397-4B10-BF8D-7413B1EBA6CB}"/>
              </a:ext>
            </a:extLst>
          </p:cNvPr>
          <p:cNvSpPr txBox="1"/>
          <p:nvPr/>
        </p:nvSpPr>
        <p:spPr>
          <a:xfrm>
            <a:off x="2740568" y="3835601"/>
            <a:ext cx="7073283" cy="1661993"/>
          </a:xfrm>
          <a:prstGeom prst="rect">
            <a:avLst/>
          </a:prstGeom>
          <a:solidFill>
            <a:schemeClr val="bg1"/>
          </a:solidFill>
        </p:spPr>
        <p:txBody>
          <a:bodyPr wrap="square" lIns="0" tIns="0" rIns="0" bIns="0" rtlCol="0">
            <a:spAutoFit/>
          </a:bodyPr>
          <a:lstStyle/>
          <a:p>
            <a:r>
              <a:rPr lang="en-US" dirty="0"/>
              <a:t>The </a:t>
            </a:r>
            <a:r>
              <a:rPr lang="en-US" i="1" dirty="0"/>
              <a:t>Cartagena Protocol on Biosafety to the Convention on Biological Diversity</a:t>
            </a:r>
            <a:r>
              <a:rPr lang="en-US" dirty="0"/>
              <a:t> is an international agreement which aims to ensure the </a:t>
            </a:r>
            <a:r>
              <a:rPr lang="en-US" dirty="0">
                <a:solidFill>
                  <a:srgbClr val="FF0000"/>
                </a:solidFill>
              </a:rPr>
              <a:t>safe handling, transport and use </a:t>
            </a:r>
            <a:r>
              <a:rPr lang="en-US" dirty="0"/>
              <a:t>of living </a:t>
            </a:r>
            <a:r>
              <a:rPr lang="en-US" dirty="0">
                <a:solidFill>
                  <a:srgbClr val="FF0000"/>
                </a:solidFill>
              </a:rPr>
              <a:t>modified organisms </a:t>
            </a:r>
            <a:r>
              <a:rPr lang="en-US" dirty="0"/>
              <a:t>(LMOs) resulting from modern biotechnology that may have adverse effects on biological diversity, taking also into account risks to human health</a:t>
            </a:r>
            <a:endParaRPr lang="nl-NL" dirty="0"/>
          </a:p>
        </p:txBody>
      </p:sp>
      <p:sp>
        <p:nvSpPr>
          <p:cNvPr id="17" name="Tekstvak 16">
            <a:extLst>
              <a:ext uri="{FF2B5EF4-FFF2-40B4-BE49-F238E27FC236}">
                <a16:creationId xmlns:a16="http://schemas.microsoft.com/office/drawing/2014/main" id="{A3024B23-717F-433D-B9AD-0EF0BD6EF50B}"/>
              </a:ext>
            </a:extLst>
          </p:cNvPr>
          <p:cNvSpPr txBox="1"/>
          <p:nvPr/>
        </p:nvSpPr>
        <p:spPr>
          <a:xfrm>
            <a:off x="2740568" y="3835601"/>
            <a:ext cx="7073283" cy="1661993"/>
          </a:xfrm>
          <a:prstGeom prst="rect">
            <a:avLst/>
          </a:prstGeom>
          <a:solidFill>
            <a:schemeClr val="bg1"/>
          </a:solidFill>
        </p:spPr>
        <p:txBody>
          <a:bodyPr wrap="square" lIns="0" tIns="0" rIns="0" bIns="0" rtlCol="0">
            <a:spAutoFit/>
          </a:bodyPr>
          <a:lstStyle/>
          <a:p>
            <a:r>
              <a:rPr lang="en-US" dirty="0"/>
              <a:t>CITES (the Convention on International Trade in Endangered Species of Wild Fauna and Flora) is an international agreement between governments. Its aim is to ensure that </a:t>
            </a:r>
            <a:r>
              <a:rPr lang="en-US" dirty="0">
                <a:solidFill>
                  <a:srgbClr val="FF0000"/>
                </a:solidFill>
              </a:rPr>
              <a:t>international trade in specimens of wild animals and plants</a:t>
            </a:r>
            <a:r>
              <a:rPr lang="en-US" dirty="0"/>
              <a:t> </a:t>
            </a:r>
            <a:r>
              <a:rPr lang="en-US" dirty="0">
                <a:solidFill>
                  <a:srgbClr val="FF0000"/>
                </a:solidFill>
              </a:rPr>
              <a:t>does not threaten their survival</a:t>
            </a:r>
          </a:p>
          <a:p>
            <a:endParaRPr lang="nl-NL" dirty="0"/>
          </a:p>
        </p:txBody>
      </p:sp>
      <p:sp>
        <p:nvSpPr>
          <p:cNvPr id="19" name="Tekstvak 18">
            <a:extLst>
              <a:ext uri="{FF2B5EF4-FFF2-40B4-BE49-F238E27FC236}">
                <a16:creationId xmlns:a16="http://schemas.microsoft.com/office/drawing/2014/main" id="{2B6643CE-F288-454B-96A5-1326D90129D2}"/>
              </a:ext>
            </a:extLst>
          </p:cNvPr>
          <p:cNvSpPr txBox="1"/>
          <p:nvPr/>
        </p:nvSpPr>
        <p:spPr>
          <a:xfrm>
            <a:off x="2740568" y="3835601"/>
            <a:ext cx="7073283" cy="1661993"/>
          </a:xfrm>
          <a:prstGeom prst="rect">
            <a:avLst/>
          </a:prstGeom>
          <a:solidFill>
            <a:schemeClr val="bg1"/>
          </a:solidFill>
        </p:spPr>
        <p:txBody>
          <a:bodyPr wrap="square" lIns="0" tIns="0" rIns="0" bIns="0" rtlCol="0">
            <a:spAutoFit/>
          </a:bodyPr>
          <a:lstStyle/>
          <a:p>
            <a:r>
              <a:rPr lang="en-US" dirty="0"/>
              <a:t>The Nagoya Protocol on Access to Genetic Resources and the Fair and Equitable Sharing of Benefits Arising from their Utilization to the Convention on Biological Diversity is an international agreement which aims at </a:t>
            </a:r>
            <a:r>
              <a:rPr lang="en-US" dirty="0">
                <a:solidFill>
                  <a:srgbClr val="FF0000"/>
                </a:solidFill>
              </a:rPr>
              <a:t>sharing the benefits arising from the utilization of genetic resources in a fair and equitable way</a:t>
            </a:r>
            <a:endParaRPr lang="nl-NL" dirty="0">
              <a:solidFill>
                <a:srgbClr val="FF0000"/>
              </a:solidFill>
            </a:endParaRPr>
          </a:p>
        </p:txBody>
      </p:sp>
      <p:sp>
        <p:nvSpPr>
          <p:cNvPr id="3" name="Tekstvak 2">
            <a:extLst>
              <a:ext uri="{FF2B5EF4-FFF2-40B4-BE49-F238E27FC236}">
                <a16:creationId xmlns:a16="http://schemas.microsoft.com/office/drawing/2014/main" id="{211CD6E0-76BB-476E-BE41-C5DBAC8F6357}"/>
              </a:ext>
            </a:extLst>
          </p:cNvPr>
          <p:cNvSpPr txBox="1"/>
          <p:nvPr/>
        </p:nvSpPr>
        <p:spPr>
          <a:xfrm>
            <a:off x="2676088" y="5737213"/>
            <a:ext cx="7197753" cy="430887"/>
          </a:xfrm>
          <a:prstGeom prst="rect">
            <a:avLst/>
          </a:prstGeom>
          <a:gradFill flip="none" rotWithShape="1">
            <a:gsLst>
              <a:gs pos="0">
                <a:schemeClr val="accent2">
                  <a:lumMod val="40000"/>
                  <a:lumOff val="60000"/>
                </a:schemeClr>
              </a:gs>
              <a:gs pos="100000">
                <a:schemeClr val="bg1">
                  <a:lumMod val="85000"/>
                </a:schemeClr>
              </a:gs>
            </a:gsLst>
            <a:lin ang="0" scaled="1"/>
            <a:tileRect/>
          </a:gradFill>
        </p:spPr>
        <p:txBody>
          <a:bodyPr wrap="square" lIns="0" tIns="0" rIns="0" bIns="0" rtlCol="0">
            <a:spAutoFit/>
          </a:bodyPr>
          <a:lstStyle/>
          <a:p>
            <a:r>
              <a:rPr lang="en-US" sz="1400" dirty="0"/>
              <a:t>Facilitate the exchange of scientific, technical, environmental and legal information on, and experience with, living modified organisms</a:t>
            </a:r>
            <a:endParaRPr lang="nl-NL" sz="1400" dirty="0"/>
          </a:p>
        </p:txBody>
      </p:sp>
      <p:sp>
        <p:nvSpPr>
          <p:cNvPr id="20" name="Tekstvak 19">
            <a:extLst>
              <a:ext uri="{FF2B5EF4-FFF2-40B4-BE49-F238E27FC236}">
                <a16:creationId xmlns:a16="http://schemas.microsoft.com/office/drawing/2014/main" id="{3916B2C0-62A6-4843-94B4-1CE486FA3330}"/>
              </a:ext>
            </a:extLst>
          </p:cNvPr>
          <p:cNvSpPr txBox="1"/>
          <p:nvPr/>
        </p:nvSpPr>
        <p:spPr>
          <a:xfrm>
            <a:off x="2676088" y="5737213"/>
            <a:ext cx="7197753" cy="430887"/>
          </a:xfrm>
          <a:prstGeom prst="rect">
            <a:avLst/>
          </a:prstGeom>
          <a:gradFill flip="none" rotWithShape="1">
            <a:gsLst>
              <a:gs pos="0">
                <a:schemeClr val="accent2">
                  <a:lumMod val="40000"/>
                  <a:lumOff val="60000"/>
                </a:schemeClr>
              </a:gs>
              <a:gs pos="100000">
                <a:schemeClr val="bg1">
                  <a:lumMod val="85000"/>
                </a:schemeClr>
              </a:gs>
            </a:gsLst>
            <a:lin ang="0" scaled="1"/>
            <a:tileRect/>
          </a:gradFill>
        </p:spPr>
        <p:txBody>
          <a:bodyPr wrap="square" lIns="0" tIns="0" rIns="0" bIns="0" rtlCol="0">
            <a:spAutoFit/>
          </a:bodyPr>
          <a:lstStyle/>
          <a:p>
            <a:r>
              <a:rPr lang="nl-NL" sz="1400" dirty="0"/>
              <a:t>CITES uitvoervergunning nodig voor exporteren van (materialen van) bedreigde soorten. CITES invoervergunning nodig voor import en ontvangst.</a:t>
            </a:r>
          </a:p>
        </p:txBody>
      </p:sp>
      <p:sp>
        <p:nvSpPr>
          <p:cNvPr id="18" name="Tekstvak 17">
            <a:extLst>
              <a:ext uri="{FF2B5EF4-FFF2-40B4-BE49-F238E27FC236}">
                <a16:creationId xmlns:a16="http://schemas.microsoft.com/office/drawing/2014/main" id="{4044D286-C872-40BC-83FB-CC30891D454D}"/>
              </a:ext>
            </a:extLst>
          </p:cNvPr>
          <p:cNvSpPr txBox="1"/>
          <p:nvPr/>
        </p:nvSpPr>
        <p:spPr>
          <a:xfrm>
            <a:off x="2676088" y="5737213"/>
            <a:ext cx="7197753" cy="430887"/>
          </a:xfrm>
          <a:prstGeom prst="rect">
            <a:avLst/>
          </a:prstGeom>
          <a:gradFill flip="none" rotWithShape="1">
            <a:gsLst>
              <a:gs pos="0">
                <a:schemeClr val="accent2">
                  <a:lumMod val="40000"/>
                  <a:lumOff val="60000"/>
                </a:schemeClr>
              </a:gs>
              <a:gs pos="100000">
                <a:schemeClr val="bg1">
                  <a:lumMod val="85000"/>
                </a:schemeClr>
              </a:gs>
            </a:gsLst>
            <a:lin ang="0" scaled="1"/>
            <a:tileRect/>
          </a:gradFill>
        </p:spPr>
        <p:txBody>
          <a:bodyPr wrap="square" lIns="0" tIns="0" rIns="0" bIns="0" rtlCol="0">
            <a:spAutoFit/>
          </a:bodyPr>
          <a:lstStyle/>
          <a:p>
            <a:r>
              <a:rPr lang="nl-NL" sz="1400" dirty="0"/>
              <a:t>Check op ratificatie Nagoya protocol en ABS wetgeving land van oorsprong.</a:t>
            </a:r>
          </a:p>
          <a:p>
            <a:r>
              <a:rPr lang="nl-NL" sz="1400" dirty="0"/>
              <a:t>Verkrijgen materialen: Prior </a:t>
            </a:r>
            <a:r>
              <a:rPr lang="nl-NL" sz="1400" dirty="0" err="1"/>
              <a:t>Informed</a:t>
            </a:r>
            <a:r>
              <a:rPr lang="nl-NL" sz="1400" dirty="0"/>
              <a:t> Consent  en </a:t>
            </a:r>
            <a:r>
              <a:rPr lang="nl-NL" sz="1400" dirty="0" err="1"/>
              <a:t>Mutually</a:t>
            </a:r>
            <a:r>
              <a:rPr lang="nl-NL" sz="1400" dirty="0"/>
              <a:t> </a:t>
            </a:r>
            <a:r>
              <a:rPr lang="nl-NL" sz="1400" dirty="0" err="1"/>
              <a:t>Agreed</a:t>
            </a:r>
            <a:r>
              <a:rPr lang="nl-NL" sz="1400" dirty="0"/>
              <a:t> </a:t>
            </a:r>
            <a:r>
              <a:rPr lang="nl-NL" sz="1400" dirty="0" err="1"/>
              <a:t>Terms</a:t>
            </a:r>
            <a:endParaRPr lang="nl-NL" sz="1400" dirty="0"/>
          </a:p>
        </p:txBody>
      </p:sp>
      <p:sp>
        <p:nvSpPr>
          <p:cNvPr id="6" name="Tekstvak 5">
            <a:extLst>
              <a:ext uri="{FF2B5EF4-FFF2-40B4-BE49-F238E27FC236}">
                <a16:creationId xmlns:a16="http://schemas.microsoft.com/office/drawing/2014/main" id="{2CB83C67-928C-1F17-C32F-B992733678E0}"/>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Conventie inzake Biologische Diversiteit (CBD)</a:t>
            </a:r>
          </a:p>
        </p:txBody>
      </p:sp>
    </p:spTree>
    <p:extLst>
      <p:ext uri="{BB962C8B-B14F-4D97-AF65-F5344CB8AC3E}">
        <p14:creationId xmlns:p14="http://schemas.microsoft.com/office/powerpoint/2010/main" val="294401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5" grpId="0" animBg="1"/>
      <p:bldP spid="17" grpId="0" animBg="1"/>
      <p:bldP spid="19" grpId="0" animBg="1"/>
      <p:bldP spid="3" grpId="0" animBg="1"/>
      <p:bldP spid="20"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oettekst 4">
            <a:extLst>
              <a:ext uri="{FF2B5EF4-FFF2-40B4-BE49-F238E27FC236}">
                <a16:creationId xmlns:a16="http://schemas.microsoft.com/office/drawing/2014/main" id="{1151FEF8-04C3-47FD-8133-2A3264B86F7C}"/>
              </a:ext>
            </a:extLst>
          </p:cNvPr>
          <p:cNvSpPr txBox="1">
            <a:spLocks/>
          </p:cNvSpPr>
          <p:nvPr/>
        </p:nvSpPr>
        <p:spPr>
          <a:xfrm>
            <a:off x="1172859" y="6268142"/>
            <a:ext cx="6243318"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t>Aanpalende wetgeving voor de BVF</a:t>
            </a:r>
            <a:endParaRPr lang="en-GB" sz="900" dirty="0"/>
          </a:p>
        </p:txBody>
      </p:sp>
      <p:sp>
        <p:nvSpPr>
          <p:cNvPr id="6" name="Tekstvak 5">
            <a:extLst>
              <a:ext uri="{FF2B5EF4-FFF2-40B4-BE49-F238E27FC236}">
                <a16:creationId xmlns:a16="http://schemas.microsoft.com/office/drawing/2014/main" id="{2CB83C67-928C-1F17-C32F-B992733678E0}"/>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Nagoya protocol (CBD)</a:t>
            </a:r>
            <a:endParaRPr lang="nl-NL" dirty="0"/>
          </a:p>
        </p:txBody>
      </p:sp>
      <p:sp>
        <p:nvSpPr>
          <p:cNvPr id="8" name="Tekstvak 7">
            <a:extLst>
              <a:ext uri="{FF2B5EF4-FFF2-40B4-BE49-F238E27FC236}">
                <a16:creationId xmlns:a16="http://schemas.microsoft.com/office/drawing/2014/main" id="{C2F4ABF2-361B-1376-2066-7799730AFBB4}"/>
              </a:ext>
            </a:extLst>
          </p:cNvPr>
          <p:cNvSpPr txBox="1"/>
          <p:nvPr/>
        </p:nvSpPr>
        <p:spPr>
          <a:xfrm>
            <a:off x="1172859" y="1005163"/>
            <a:ext cx="10218821" cy="4924425"/>
          </a:xfrm>
          <a:prstGeom prst="rect">
            <a:avLst/>
          </a:prstGeom>
          <a:noFill/>
        </p:spPr>
        <p:txBody>
          <a:bodyPr wrap="square" lIns="0" tIns="0" rIns="0" bIns="0" rtlCol="0">
            <a:spAutoFit/>
          </a:bodyPr>
          <a:lstStyle/>
          <a:p>
            <a:r>
              <a:rPr lang="en-US" sz="1600" dirty="0"/>
              <a:t>Het Nagoya Protocol </a:t>
            </a:r>
            <a:r>
              <a:rPr lang="en-US" sz="1600" dirty="0" err="1"/>
              <a:t>regelt</a:t>
            </a:r>
            <a:r>
              <a:rPr lang="en-US" sz="1600" dirty="0"/>
              <a:t> </a:t>
            </a:r>
            <a:r>
              <a:rPr lang="nl-NL" sz="1600" dirty="0"/>
              <a:t>de eerlijke en billijke verdeling van de voordelen die voortvloeien uit het gebruik van genetische rijkdommen en traditionele kennis met betrekking tot genetische rijkdommen. </a:t>
            </a:r>
            <a:r>
              <a:rPr lang="en-US" sz="1600" dirty="0"/>
              <a:t> </a:t>
            </a:r>
          </a:p>
          <a:p>
            <a:endParaRPr lang="en-US" sz="1600" dirty="0"/>
          </a:p>
          <a:p>
            <a:r>
              <a:rPr lang="en-US" sz="1600" dirty="0" err="1"/>
              <a:t>Alle</a:t>
            </a:r>
            <a:r>
              <a:rPr lang="en-US" sz="1600" dirty="0"/>
              <a:t> (</a:t>
            </a:r>
            <a:r>
              <a:rPr lang="en-US" sz="1600" dirty="0" err="1"/>
              <a:t>genetische</a:t>
            </a:r>
            <a:r>
              <a:rPr lang="en-US" sz="1600" dirty="0"/>
              <a:t>) </a:t>
            </a:r>
            <a:r>
              <a:rPr lang="en-US" sz="1600" dirty="0" err="1"/>
              <a:t>rijkdommen</a:t>
            </a:r>
            <a:r>
              <a:rPr lang="en-US" sz="1600" dirty="0"/>
              <a:t> van </a:t>
            </a:r>
            <a:r>
              <a:rPr lang="en-US" sz="1600" dirty="0" err="1"/>
              <a:t>plantaardige</a:t>
            </a:r>
            <a:r>
              <a:rPr lang="en-US" sz="1600" dirty="0"/>
              <a:t>, </a:t>
            </a:r>
            <a:r>
              <a:rPr lang="en-US" sz="1600" dirty="0" err="1"/>
              <a:t>dierlijke</a:t>
            </a:r>
            <a:r>
              <a:rPr lang="en-US" sz="1600" dirty="0"/>
              <a:t>, </a:t>
            </a:r>
            <a:r>
              <a:rPr lang="en-US" sz="1600" dirty="0" err="1"/>
              <a:t>microbiële</a:t>
            </a:r>
            <a:r>
              <a:rPr lang="en-US" sz="1600" dirty="0"/>
              <a:t> of </a:t>
            </a:r>
            <a:r>
              <a:rPr lang="en-US" sz="1600" dirty="0" err="1"/>
              <a:t>andere</a:t>
            </a:r>
            <a:r>
              <a:rPr lang="en-US" sz="1600" dirty="0"/>
              <a:t> </a:t>
            </a:r>
            <a:r>
              <a:rPr lang="en-US" sz="1600" dirty="0" err="1"/>
              <a:t>oorsprong</a:t>
            </a:r>
            <a:r>
              <a:rPr lang="en-US" sz="1600" dirty="0"/>
              <a:t>.</a:t>
            </a:r>
          </a:p>
          <a:p>
            <a:endParaRPr lang="en-US" sz="1600" dirty="0"/>
          </a:p>
          <a:p>
            <a:r>
              <a:rPr lang="en-US" sz="1600" dirty="0" err="1"/>
              <a:t>Uitgezonderd</a:t>
            </a:r>
            <a:r>
              <a:rPr lang="en-US" sz="1600" dirty="0"/>
              <a:t>: </a:t>
            </a:r>
            <a:r>
              <a:rPr lang="en-US" sz="1600" dirty="0" err="1"/>
              <a:t>humaan</a:t>
            </a:r>
            <a:r>
              <a:rPr lang="en-US" sz="1600" dirty="0"/>
              <a:t> </a:t>
            </a:r>
            <a:r>
              <a:rPr lang="en-US" sz="1600" dirty="0" err="1"/>
              <a:t>materiaal</a:t>
            </a:r>
            <a:r>
              <a:rPr lang="en-US" sz="1600" dirty="0"/>
              <a:t> en </a:t>
            </a:r>
            <a:r>
              <a:rPr lang="en-US" sz="1600" dirty="0" err="1"/>
              <a:t>influenzavirussen</a:t>
            </a:r>
            <a:r>
              <a:rPr lang="en-US" sz="1600" dirty="0"/>
              <a:t> die </a:t>
            </a:r>
            <a:r>
              <a:rPr lang="en-US" sz="1600" dirty="0" err="1"/>
              <a:t>vallen</a:t>
            </a:r>
            <a:r>
              <a:rPr lang="en-US" sz="1600" dirty="0"/>
              <a:t> </a:t>
            </a:r>
            <a:r>
              <a:rPr lang="en-US" sz="1600" dirty="0" err="1"/>
              <a:t>onder</a:t>
            </a:r>
            <a:r>
              <a:rPr lang="en-US" sz="1600" dirty="0"/>
              <a:t> het WHO Pandemic Flue Preparedness </a:t>
            </a:r>
            <a:r>
              <a:rPr lang="en-US" sz="1600" dirty="0" err="1"/>
              <a:t>Programme</a:t>
            </a:r>
            <a:r>
              <a:rPr lang="en-US" sz="1600" dirty="0"/>
              <a:t> (</a:t>
            </a:r>
            <a:r>
              <a:rPr lang="en-US" sz="1600" dirty="0" err="1"/>
              <a:t>tenzij</a:t>
            </a:r>
            <a:r>
              <a:rPr lang="en-US" sz="1600" dirty="0"/>
              <a:t> de </a:t>
            </a:r>
            <a:r>
              <a:rPr lang="en-US" sz="1600" dirty="0" err="1"/>
              <a:t>dreiging</a:t>
            </a:r>
            <a:r>
              <a:rPr lang="en-US" sz="1600" dirty="0"/>
              <a:t> van </a:t>
            </a:r>
            <a:r>
              <a:rPr lang="en-US" sz="1600" dirty="0" err="1"/>
              <a:t>een</a:t>
            </a:r>
            <a:r>
              <a:rPr lang="en-US" sz="1600" dirty="0"/>
              <a:t> </a:t>
            </a:r>
            <a:r>
              <a:rPr lang="en-US" sz="1600" dirty="0" err="1"/>
              <a:t>pandemie</a:t>
            </a:r>
            <a:r>
              <a:rPr lang="en-US" sz="1600" dirty="0"/>
              <a:t> </a:t>
            </a:r>
            <a:r>
              <a:rPr lang="en-US" sz="1600" dirty="0" err="1"/>
              <a:t>alweer</a:t>
            </a:r>
            <a:r>
              <a:rPr lang="en-US" sz="1600" dirty="0"/>
              <a:t> </a:t>
            </a:r>
            <a:r>
              <a:rPr lang="en-US" sz="1600" dirty="0" err="1"/>
              <a:t>voorbij</a:t>
            </a:r>
            <a:r>
              <a:rPr lang="en-US" sz="1600" dirty="0"/>
              <a:t> is). </a:t>
            </a:r>
            <a:r>
              <a:rPr lang="en-US" sz="1600" dirty="0" err="1"/>
              <a:t>Tegenwoordig</a:t>
            </a:r>
            <a:r>
              <a:rPr lang="en-US" sz="1600" dirty="0"/>
              <a:t> </a:t>
            </a:r>
            <a:r>
              <a:rPr lang="en-US" sz="1600" dirty="0" err="1"/>
              <a:t>ook</a:t>
            </a:r>
            <a:r>
              <a:rPr lang="en-US" sz="1600" dirty="0"/>
              <a:t> </a:t>
            </a:r>
            <a:r>
              <a:rPr lang="en-US" sz="1600" dirty="0" err="1"/>
              <a:t>andere</a:t>
            </a:r>
            <a:r>
              <a:rPr lang="en-US" sz="1600" dirty="0"/>
              <a:t> </a:t>
            </a:r>
            <a:r>
              <a:rPr lang="en-US" sz="1600" dirty="0" err="1"/>
              <a:t>pandemische</a:t>
            </a:r>
            <a:r>
              <a:rPr lang="en-US" sz="1600" dirty="0"/>
              <a:t> </a:t>
            </a:r>
            <a:r>
              <a:rPr lang="en-US" sz="1600" dirty="0" err="1"/>
              <a:t>virussen</a:t>
            </a:r>
            <a:r>
              <a:rPr lang="en-US" sz="1600" dirty="0"/>
              <a:t>.</a:t>
            </a:r>
          </a:p>
          <a:p>
            <a:endParaRPr lang="en-US" sz="1600" dirty="0"/>
          </a:p>
          <a:p>
            <a:r>
              <a:rPr lang="en-US" sz="1600" dirty="0" err="1"/>
              <a:t>Vergunning</a:t>
            </a:r>
            <a:r>
              <a:rPr lang="en-US" sz="1600" dirty="0"/>
              <a:t> en </a:t>
            </a:r>
            <a:r>
              <a:rPr lang="en-US" sz="1600" dirty="0" err="1"/>
              <a:t>afspraken</a:t>
            </a:r>
            <a:r>
              <a:rPr lang="en-US" sz="1600" dirty="0"/>
              <a:t> </a:t>
            </a:r>
            <a:r>
              <a:rPr lang="en-US" sz="1600" dirty="0" err="1"/>
              <a:t>nodig</a:t>
            </a:r>
            <a:r>
              <a:rPr lang="en-US" sz="1600" dirty="0"/>
              <a:t> met land van </a:t>
            </a:r>
            <a:r>
              <a:rPr lang="en-US" sz="1600" dirty="0" err="1"/>
              <a:t>oorsprong</a:t>
            </a:r>
            <a:endParaRPr lang="en-US" sz="1600" dirty="0"/>
          </a:p>
          <a:p>
            <a:pPr marL="285750" indent="-285750">
              <a:buFont typeface="Arial" panose="020B0604020202020204" pitchFamily="34" charset="0"/>
              <a:buChar char="•"/>
            </a:pPr>
            <a:r>
              <a:rPr lang="en-US" sz="1600" dirty="0"/>
              <a:t>Prior Informed Consent (PIC) </a:t>
            </a:r>
            <a:r>
              <a:rPr lang="en-US" sz="1600" dirty="0" err="1"/>
              <a:t>aanvragen</a:t>
            </a:r>
            <a:r>
              <a:rPr lang="en-US" sz="1600" dirty="0"/>
              <a:t> </a:t>
            </a:r>
            <a:r>
              <a:rPr lang="en-US" sz="1600" dirty="0" err="1"/>
              <a:t>bij</a:t>
            </a:r>
            <a:r>
              <a:rPr lang="en-US" sz="1600" dirty="0"/>
              <a:t> de Competent National Authority en </a:t>
            </a:r>
          </a:p>
          <a:p>
            <a:pPr marL="285750" indent="-285750">
              <a:buFont typeface="Arial" panose="020B0604020202020204" pitchFamily="34" charset="0"/>
              <a:buChar char="•"/>
            </a:pPr>
            <a:r>
              <a:rPr lang="en-US" sz="1600" dirty="0"/>
              <a:t>Mutual Agreed Terms (MAT) </a:t>
            </a:r>
            <a:r>
              <a:rPr lang="en-US" sz="1600" dirty="0" err="1"/>
              <a:t>afspreken</a:t>
            </a:r>
            <a:r>
              <a:rPr lang="en-US" sz="1600" dirty="0"/>
              <a:t> met de “locale </a:t>
            </a:r>
            <a:r>
              <a:rPr lang="en-US" sz="1600" dirty="0" err="1"/>
              <a:t>eigenaar</a:t>
            </a:r>
            <a:r>
              <a:rPr lang="en-US" sz="1600" dirty="0"/>
              <a:t>/</a:t>
            </a:r>
            <a:r>
              <a:rPr lang="en-US" sz="1600" dirty="0" err="1"/>
              <a:t>onderzoeker</a:t>
            </a:r>
            <a:r>
              <a:rPr lang="en-US" sz="1600" dirty="0"/>
              <a:t>/community” (</a:t>
            </a:r>
            <a:r>
              <a:rPr lang="en-US" sz="1600" dirty="0" err="1"/>
              <a:t>soms</a:t>
            </a:r>
            <a:r>
              <a:rPr lang="en-US" sz="1600" dirty="0"/>
              <a:t> </a:t>
            </a:r>
            <a:r>
              <a:rPr lang="en-US" sz="1600" dirty="0" err="1"/>
              <a:t>voldoet</a:t>
            </a:r>
            <a:r>
              <a:rPr lang="en-US" sz="1600" dirty="0"/>
              <a:t> de MTA </a:t>
            </a:r>
            <a:r>
              <a:rPr lang="en-US" sz="1600" dirty="0" err="1"/>
              <a:t>als</a:t>
            </a:r>
            <a:r>
              <a:rPr lang="en-US" sz="1600" dirty="0"/>
              <a:t> MAT). </a:t>
            </a:r>
          </a:p>
          <a:p>
            <a:endParaRPr lang="en-US" sz="1600" dirty="0"/>
          </a:p>
          <a:p>
            <a:r>
              <a:rPr lang="en-US" sz="1600" dirty="0" err="1"/>
              <a:t>Toezicht</a:t>
            </a:r>
            <a:r>
              <a:rPr lang="en-US" sz="1600" dirty="0"/>
              <a:t> </a:t>
            </a:r>
            <a:r>
              <a:rPr lang="en-US" sz="1600" dirty="0" err="1"/>
              <a:t>ligt</a:t>
            </a:r>
            <a:r>
              <a:rPr lang="en-US" sz="1600" dirty="0"/>
              <a:t> </a:t>
            </a:r>
            <a:r>
              <a:rPr lang="en-US" sz="1600" dirty="0" err="1"/>
              <a:t>bij</a:t>
            </a:r>
            <a:r>
              <a:rPr lang="en-US" sz="1600" dirty="0"/>
              <a:t> </a:t>
            </a:r>
            <a:r>
              <a:rPr lang="en-US" sz="1600" dirty="0" err="1"/>
              <a:t>Nederlandse</a:t>
            </a:r>
            <a:r>
              <a:rPr lang="en-US" sz="1600" dirty="0"/>
              <a:t> </a:t>
            </a:r>
            <a:r>
              <a:rPr lang="en-US" sz="1600" dirty="0" err="1"/>
              <a:t>Voedsel</a:t>
            </a:r>
            <a:r>
              <a:rPr lang="en-US" sz="1600" dirty="0"/>
              <a:t>- en </a:t>
            </a:r>
            <a:r>
              <a:rPr lang="en-US" sz="1600" dirty="0" err="1"/>
              <a:t>Warenautoriteit</a:t>
            </a:r>
            <a:r>
              <a:rPr lang="en-US" sz="1600" dirty="0"/>
              <a:t> (NVWA).</a:t>
            </a:r>
          </a:p>
          <a:p>
            <a:endParaRPr lang="en-US" sz="1600" dirty="0"/>
          </a:p>
          <a:p>
            <a:endParaRPr lang="en-US" sz="1600" dirty="0"/>
          </a:p>
          <a:p>
            <a:r>
              <a:rPr lang="en-US" sz="1600" dirty="0"/>
              <a:t>Let op! 	DSI (digital sequence information) DNA/RNA/</a:t>
            </a:r>
            <a:r>
              <a:rPr lang="en-US" sz="1600" dirty="0" err="1"/>
              <a:t>eiwit</a:t>
            </a:r>
            <a:r>
              <a:rPr lang="en-US" sz="1600" dirty="0"/>
              <a:t> </a:t>
            </a:r>
            <a:r>
              <a:rPr lang="en-US" sz="1600" dirty="0" err="1"/>
              <a:t>sequenties</a:t>
            </a:r>
            <a:r>
              <a:rPr lang="en-US" sz="1600" dirty="0"/>
              <a:t> </a:t>
            </a:r>
            <a:r>
              <a:rPr lang="en-US" sz="1600" dirty="0" err="1"/>
              <a:t>vallen</a:t>
            </a:r>
            <a:r>
              <a:rPr lang="en-US" sz="1600" dirty="0"/>
              <a:t> er </a:t>
            </a:r>
            <a:r>
              <a:rPr lang="en-US" sz="1600" dirty="0" err="1"/>
              <a:t>ook</a:t>
            </a:r>
            <a:r>
              <a:rPr lang="en-US" sz="1600" dirty="0"/>
              <a:t> </a:t>
            </a:r>
            <a:r>
              <a:rPr lang="en-US" sz="1600" dirty="0" err="1"/>
              <a:t>onder</a:t>
            </a:r>
            <a:r>
              <a:rPr lang="en-US" sz="1600" dirty="0"/>
              <a:t>.</a:t>
            </a:r>
          </a:p>
          <a:p>
            <a:r>
              <a:rPr lang="en-US" sz="1600" dirty="0"/>
              <a:t>	</a:t>
            </a:r>
            <a:r>
              <a:rPr lang="en-US" sz="1600" dirty="0" err="1"/>
              <a:t>Discussie</a:t>
            </a:r>
            <a:r>
              <a:rPr lang="en-US" sz="1600" dirty="0"/>
              <a:t> over </a:t>
            </a:r>
            <a:r>
              <a:rPr lang="en-US" sz="1600" dirty="0" err="1"/>
              <a:t>sequentie</a:t>
            </a:r>
            <a:r>
              <a:rPr lang="en-US" sz="1600" dirty="0"/>
              <a:t> databases!</a:t>
            </a:r>
          </a:p>
        </p:txBody>
      </p:sp>
    </p:spTree>
    <p:extLst>
      <p:ext uri="{BB962C8B-B14F-4D97-AF65-F5344CB8AC3E}">
        <p14:creationId xmlns:p14="http://schemas.microsoft.com/office/powerpoint/2010/main" val="302386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8C1BA33-EFF1-47CF-8C32-00FF9D20D9B4}"/>
              </a:ext>
            </a:extLst>
          </p:cNvPr>
          <p:cNvSpPr>
            <a:spLocks noGrp="1"/>
          </p:cNvSpPr>
          <p:nvPr>
            <p:ph type="ftr" sz="quarter" idx="4294967295"/>
          </p:nvPr>
        </p:nvSpPr>
        <p:spPr>
          <a:xfrm>
            <a:off x="12144375" y="7534275"/>
            <a:ext cx="47625" cy="36513"/>
          </a:xfrm>
        </p:spPr>
        <p:txBody>
          <a:bodyPr/>
          <a:lstStyle/>
          <a:p>
            <a:r>
              <a:rPr lang="nl-NL"/>
              <a:t>Aangrenzende wetgeving voor de BVF | BVF cursus 3 okt 2023</a:t>
            </a:r>
          </a:p>
        </p:txBody>
      </p:sp>
      <p:sp>
        <p:nvSpPr>
          <p:cNvPr id="3" name="Tijdelijke aanduiding voor dianummer 2">
            <a:extLst>
              <a:ext uri="{FF2B5EF4-FFF2-40B4-BE49-F238E27FC236}">
                <a16:creationId xmlns:a16="http://schemas.microsoft.com/office/drawing/2014/main" id="{784BFB88-7ECC-48F0-86F3-42784E458DAD}"/>
              </a:ext>
            </a:extLst>
          </p:cNvPr>
          <p:cNvSpPr>
            <a:spLocks noGrp="1"/>
          </p:cNvSpPr>
          <p:nvPr>
            <p:ph type="sldNum" sz="quarter" idx="4294967295"/>
          </p:nvPr>
        </p:nvSpPr>
        <p:spPr>
          <a:xfrm>
            <a:off x="12144375" y="7534275"/>
            <a:ext cx="47625" cy="36513"/>
          </a:xfrm>
        </p:spPr>
        <p:txBody>
          <a:bodyPr/>
          <a:lstStyle/>
          <a:p>
            <a:fld id="{1336C48C-F87C-4E4B-81EF-5027B17D1F61}" type="slidenum">
              <a:rPr lang="nl-NL" smtClean="0"/>
              <a:pPr/>
              <a:t>17</a:t>
            </a:fld>
            <a:endParaRPr lang="nl-NL"/>
          </a:p>
        </p:txBody>
      </p:sp>
      <p:sp>
        <p:nvSpPr>
          <p:cNvPr id="9" name="Tekstvak 8">
            <a:extLst>
              <a:ext uri="{FF2B5EF4-FFF2-40B4-BE49-F238E27FC236}">
                <a16:creationId xmlns:a16="http://schemas.microsoft.com/office/drawing/2014/main" id="{917A1597-86B7-4782-8225-1A046CECFD5D}"/>
              </a:ext>
            </a:extLst>
          </p:cNvPr>
          <p:cNvSpPr txBox="1"/>
          <p:nvPr/>
        </p:nvSpPr>
        <p:spPr>
          <a:xfrm>
            <a:off x="1018674" y="1739980"/>
            <a:ext cx="10379242" cy="2708434"/>
          </a:xfrm>
          <a:prstGeom prst="rect">
            <a:avLst/>
          </a:prstGeom>
          <a:noFill/>
        </p:spPr>
        <p:txBody>
          <a:bodyPr wrap="square" lIns="0" tIns="0" rIns="0" bIns="0" rtlCol="0">
            <a:spAutoFit/>
          </a:bodyPr>
          <a:lstStyle/>
          <a:p>
            <a:r>
              <a:rPr lang="nl-NL" sz="1600" dirty="0"/>
              <a:t>Quarantaineorganismen zijn organismen die niet/beperkt in de EU aanwezig zijn en volgens EU-wetgeving zeer schadelijk zijn. Lidstaten moeten introductie en verspreiding ervan voorkomen. De Europese </a:t>
            </a:r>
            <a:r>
              <a:rPr lang="nl-NL" sz="1600" dirty="0" err="1"/>
              <a:t>fytorichtlijn</a:t>
            </a:r>
            <a:r>
              <a:rPr lang="nl-NL" sz="1600" dirty="0"/>
              <a:t> 2000/29/EG bevat ongeveer 250 Q-organismen(groepen)</a:t>
            </a:r>
          </a:p>
          <a:p>
            <a:endParaRPr lang="nl-NL" sz="1600" dirty="0"/>
          </a:p>
          <a:p>
            <a:pPr marL="285750" indent="-285750">
              <a:buFontTx/>
              <a:buChar char="-"/>
            </a:pPr>
            <a:r>
              <a:rPr lang="nl-NL" sz="1600" dirty="0"/>
              <a:t>Bacteriën</a:t>
            </a:r>
          </a:p>
          <a:p>
            <a:pPr marL="285750" indent="-285750">
              <a:buFontTx/>
              <a:buChar char="-"/>
            </a:pPr>
            <a:r>
              <a:rPr lang="nl-NL" sz="1600" dirty="0"/>
              <a:t>Insecten en mijten</a:t>
            </a:r>
          </a:p>
          <a:p>
            <a:pPr marL="285750" indent="-285750">
              <a:buFontTx/>
              <a:buChar char="-"/>
            </a:pPr>
            <a:r>
              <a:rPr lang="nl-NL" sz="1600" dirty="0"/>
              <a:t>Nematoden</a:t>
            </a:r>
          </a:p>
          <a:p>
            <a:pPr marL="285750" indent="-285750">
              <a:buFontTx/>
              <a:buChar char="-"/>
            </a:pPr>
            <a:r>
              <a:rPr lang="nl-NL" sz="1600" dirty="0"/>
              <a:t>(Pseudo) schimmels</a:t>
            </a:r>
          </a:p>
          <a:p>
            <a:pPr marL="285750" indent="-285750">
              <a:buFontTx/>
              <a:buChar char="-"/>
            </a:pPr>
            <a:r>
              <a:rPr lang="nl-NL" sz="1600" dirty="0"/>
              <a:t>Virussen en </a:t>
            </a:r>
            <a:r>
              <a:rPr lang="nl-NL" sz="1600" dirty="0" err="1"/>
              <a:t>viroïden</a:t>
            </a:r>
            <a:endParaRPr lang="nl-NL" sz="1600" dirty="0"/>
          </a:p>
          <a:p>
            <a:endParaRPr lang="nl-NL" sz="1600" dirty="0"/>
          </a:p>
          <a:p>
            <a:r>
              <a:rPr lang="nl-NL" sz="1600" dirty="0"/>
              <a:t>Vergunning voor import, transport en gebruik</a:t>
            </a:r>
          </a:p>
        </p:txBody>
      </p:sp>
      <p:sp>
        <p:nvSpPr>
          <p:cNvPr id="7" name="Tijdelijke aanduiding voor voettekst 4">
            <a:extLst>
              <a:ext uri="{FF2B5EF4-FFF2-40B4-BE49-F238E27FC236}">
                <a16:creationId xmlns:a16="http://schemas.microsoft.com/office/drawing/2014/main" id="{461E68FE-4C57-41C3-BEE9-112126087D9A}"/>
              </a:ext>
            </a:extLst>
          </p:cNvPr>
          <p:cNvSpPr txBox="1">
            <a:spLocks/>
          </p:cNvSpPr>
          <p:nvPr/>
        </p:nvSpPr>
        <p:spPr>
          <a:xfrm>
            <a:off x="1172859" y="6268142"/>
            <a:ext cx="6243318"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t>Aanpalende wetgeving voor de BVF</a:t>
            </a:r>
            <a:endParaRPr lang="en-GB" sz="900" dirty="0"/>
          </a:p>
        </p:txBody>
      </p:sp>
      <p:sp>
        <p:nvSpPr>
          <p:cNvPr id="4" name="Tekstvak 3">
            <a:extLst>
              <a:ext uri="{FF2B5EF4-FFF2-40B4-BE49-F238E27FC236}">
                <a16:creationId xmlns:a16="http://schemas.microsoft.com/office/drawing/2014/main" id="{ABD05551-3F4F-D77F-18BD-4E398144D653}"/>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Europese </a:t>
            </a:r>
            <a:r>
              <a:rPr lang="nl-NL" b="1" dirty="0" err="1"/>
              <a:t>fytorichtlijn</a:t>
            </a:r>
            <a:endParaRPr lang="nl-NL" dirty="0"/>
          </a:p>
        </p:txBody>
      </p:sp>
    </p:spTree>
    <p:extLst>
      <p:ext uri="{BB962C8B-B14F-4D97-AF65-F5344CB8AC3E}">
        <p14:creationId xmlns:p14="http://schemas.microsoft.com/office/powerpoint/2010/main" val="1915859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8C1BA33-EFF1-47CF-8C32-00FF9D20D9B4}"/>
              </a:ext>
            </a:extLst>
          </p:cNvPr>
          <p:cNvSpPr>
            <a:spLocks noGrp="1"/>
          </p:cNvSpPr>
          <p:nvPr>
            <p:ph type="ftr" sz="quarter" idx="4294967295"/>
          </p:nvPr>
        </p:nvSpPr>
        <p:spPr>
          <a:xfrm>
            <a:off x="12144375" y="7534275"/>
            <a:ext cx="47625" cy="36513"/>
          </a:xfrm>
        </p:spPr>
        <p:txBody>
          <a:bodyPr/>
          <a:lstStyle/>
          <a:p>
            <a:r>
              <a:rPr lang="nl-NL"/>
              <a:t>Aangrenzende wetgeving voor de BVF | BVF cursus 3 okt 2023</a:t>
            </a:r>
          </a:p>
        </p:txBody>
      </p:sp>
      <p:sp>
        <p:nvSpPr>
          <p:cNvPr id="3" name="Tijdelijke aanduiding voor dianummer 2">
            <a:extLst>
              <a:ext uri="{FF2B5EF4-FFF2-40B4-BE49-F238E27FC236}">
                <a16:creationId xmlns:a16="http://schemas.microsoft.com/office/drawing/2014/main" id="{784BFB88-7ECC-48F0-86F3-42784E458DAD}"/>
              </a:ext>
            </a:extLst>
          </p:cNvPr>
          <p:cNvSpPr>
            <a:spLocks noGrp="1"/>
          </p:cNvSpPr>
          <p:nvPr>
            <p:ph type="sldNum" sz="quarter" idx="4294967295"/>
          </p:nvPr>
        </p:nvSpPr>
        <p:spPr>
          <a:xfrm>
            <a:off x="12144375" y="7534275"/>
            <a:ext cx="47625" cy="36513"/>
          </a:xfrm>
        </p:spPr>
        <p:txBody>
          <a:bodyPr/>
          <a:lstStyle/>
          <a:p>
            <a:fld id="{1336C48C-F87C-4E4B-81EF-5027B17D1F61}" type="slidenum">
              <a:rPr lang="nl-NL" smtClean="0"/>
              <a:pPr/>
              <a:t>18</a:t>
            </a:fld>
            <a:endParaRPr lang="nl-NL"/>
          </a:p>
        </p:txBody>
      </p:sp>
      <p:sp>
        <p:nvSpPr>
          <p:cNvPr id="9" name="Tekstvak 8">
            <a:extLst>
              <a:ext uri="{FF2B5EF4-FFF2-40B4-BE49-F238E27FC236}">
                <a16:creationId xmlns:a16="http://schemas.microsoft.com/office/drawing/2014/main" id="{917A1597-86B7-4782-8225-1A046CECFD5D}"/>
              </a:ext>
            </a:extLst>
          </p:cNvPr>
          <p:cNvSpPr txBox="1"/>
          <p:nvPr/>
        </p:nvSpPr>
        <p:spPr>
          <a:xfrm>
            <a:off x="1018674" y="1739980"/>
            <a:ext cx="10379242" cy="3939540"/>
          </a:xfrm>
          <a:prstGeom prst="rect">
            <a:avLst/>
          </a:prstGeom>
          <a:noFill/>
        </p:spPr>
        <p:txBody>
          <a:bodyPr wrap="square" lIns="0" tIns="0" rIns="0" bIns="0" rtlCol="0">
            <a:spAutoFit/>
          </a:bodyPr>
          <a:lstStyle/>
          <a:p>
            <a:r>
              <a:rPr lang="nl-NL" sz="1600" dirty="0"/>
              <a:t>EU-exotenverordening 1143/2014 regelt het verbod op bezit, handel, kweek, transport en import van een aantal schadelijke exotische planten en dieren</a:t>
            </a:r>
          </a:p>
          <a:p>
            <a:endParaRPr lang="nl-NL" sz="1600" dirty="0"/>
          </a:p>
          <a:p>
            <a:r>
              <a:rPr lang="nl-NL" sz="1600" dirty="0"/>
              <a:t>Deze invasieve exoten:</a:t>
            </a:r>
          </a:p>
          <a:p>
            <a:pPr marL="285750" indent="-285750">
              <a:buFontTx/>
              <a:buChar char="-"/>
            </a:pPr>
            <a:r>
              <a:rPr lang="nl-NL" sz="1600" dirty="0"/>
              <a:t>schade toebrengen (of dat in de toekomst waarschijnlijk zullen gaan doen) aan de biodiversiteit en/of ecosysteemdiensten,</a:t>
            </a:r>
          </a:p>
          <a:p>
            <a:pPr marL="285750" indent="-285750">
              <a:buFontTx/>
              <a:buChar char="-"/>
            </a:pPr>
            <a:r>
              <a:rPr lang="nl-NL" sz="1600" dirty="0"/>
              <a:t>ze kunnen ook nadelige gevolgen hebben voor de menselijke gezondheid, </a:t>
            </a:r>
          </a:p>
          <a:p>
            <a:pPr marL="285750" indent="-285750">
              <a:buFontTx/>
              <a:buChar char="-"/>
            </a:pPr>
            <a:r>
              <a:rPr lang="nl-NL" sz="1600" dirty="0"/>
              <a:t>veiligheid of </a:t>
            </a:r>
          </a:p>
          <a:p>
            <a:pPr marL="285750" indent="-285750">
              <a:buFontTx/>
              <a:buChar char="-"/>
            </a:pPr>
            <a:r>
              <a:rPr lang="nl-NL" sz="1600" dirty="0"/>
              <a:t>de economie. </a:t>
            </a:r>
          </a:p>
          <a:p>
            <a:pPr marL="285750" indent="-285750">
              <a:buFontTx/>
              <a:buChar char="-"/>
            </a:pPr>
            <a:endParaRPr lang="nl-NL" sz="1600" dirty="0"/>
          </a:p>
          <a:p>
            <a:r>
              <a:rPr lang="nl-NL" sz="1600" dirty="0"/>
              <a:t>Men mag onder andere </a:t>
            </a:r>
            <a:r>
              <a:rPr lang="nl-NL" sz="1600" dirty="0">
                <a:solidFill>
                  <a:srgbClr val="FF0000"/>
                </a:solidFill>
              </a:rPr>
              <a:t>geen handel drijven </a:t>
            </a:r>
            <a:r>
              <a:rPr lang="nl-NL" sz="1600" dirty="0"/>
              <a:t>met een soort die op de Unielijst staat. Verder geldt voor lidstaten </a:t>
            </a:r>
            <a:r>
              <a:rPr lang="nl-NL" sz="1600" dirty="0">
                <a:solidFill>
                  <a:srgbClr val="FF0000"/>
                </a:solidFill>
              </a:rPr>
              <a:t>de plicht om in de natuur aanwezige populaties op te sporen en te verwijderen</a:t>
            </a:r>
            <a:r>
              <a:rPr lang="nl-NL" sz="1600" dirty="0"/>
              <a:t>. En als dat niet lukt om de populatie zodanig te beheren dat verspreiding en schade zoveel mogelijk wordt voorkomen</a:t>
            </a:r>
          </a:p>
          <a:p>
            <a:endParaRPr lang="nl-NL" sz="1600" dirty="0"/>
          </a:p>
          <a:p>
            <a:r>
              <a:rPr lang="nl-NL" sz="1600" dirty="0"/>
              <a:t>Vergunning voor import, transport en gebruik</a:t>
            </a:r>
          </a:p>
        </p:txBody>
      </p:sp>
      <p:sp>
        <p:nvSpPr>
          <p:cNvPr id="7" name="Tijdelijke aanduiding voor voettekst 4">
            <a:extLst>
              <a:ext uri="{FF2B5EF4-FFF2-40B4-BE49-F238E27FC236}">
                <a16:creationId xmlns:a16="http://schemas.microsoft.com/office/drawing/2014/main" id="{461E68FE-4C57-41C3-BEE9-112126087D9A}"/>
              </a:ext>
            </a:extLst>
          </p:cNvPr>
          <p:cNvSpPr txBox="1">
            <a:spLocks/>
          </p:cNvSpPr>
          <p:nvPr/>
        </p:nvSpPr>
        <p:spPr>
          <a:xfrm>
            <a:off x="1172859" y="6268142"/>
            <a:ext cx="6243318"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t>Aanpalende wetgeving voor de BVF</a:t>
            </a:r>
            <a:endParaRPr lang="en-GB" sz="900" dirty="0"/>
          </a:p>
        </p:txBody>
      </p:sp>
      <p:sp>
        <p:nvSpPr>
          <p:cNvPr id="4" name="Tekstvak 3">
            <a:extLst>
              <a:ext uri="{FF2B5EF4-FFF2-40B4-BE49-F238E27FC236}">
                <a16:creationId xmlns:a16="http://schemas.microsoft.com/office/drawing/2014/main" id="{CED18EB4-1092-F11B-A210-5814C06E8EED}"/>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Europese exoten verordening</a:t>
            </a:r>
            <a:endParaRPr lang="nl-NL" dirty="0"/>
          </a:p>
        </p:txBody>
      </p:sp>
    </p:spTree>
    <p:extLst>
      <p:ext uri="{BB962C8B-B14F-4D97-AF65-F5344CB8AC3E}">
        <p14:creationId xmlns:p14="http://schemas.microsoft.com/office/powerpoint/2010/main" val="1695827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8C1BA33-EFF1-47CF-8C32-00FF9D20D9B4}"/>
              </a:ext>
            </a:extLst>
          </p:cNvPr>
          <p:cNvSpPr>
            <a:spLocks noGrp="1"/>
          </p:cNvSpPr>
          <p:nvPr>
            <p:ph type="ftr" sz="quarter" idx="4294967295"/>
          </p:nvPr>
        </p:nvSpPr>
        <p:spPr>
          <a:xfrm>
            <a:off x="12144375" y="7534275"/>
            <a:ext cx="47625" cy="36513"/>
          </a:xfrm>
        </p:spPr>
        <p:txBody>
          <a:bodyPr/>
          <a:lstStyle/>
          <a:p>
            <a:r>
              <a:rPr lang="nl-NL"/>
              <a:t>Aangrenzende wetgeving voor de BVF | BVF cursus 3 okt 2023</a:t>
            </a:r>
          </a:p>
        </p:txBody>
      </p:sp>
      <p:sp>
        <p:nvSpPr>
          <p:cNvPr id="3" name="Tijdelijke aanduiding voor dianummer 2">
            <a:extLst>
              <a:ext uri="{FF2B5EF4-FFF2-40B4-BE49-F238E27FC236}">
                <a16:creationId xmlns:a16="http://schemas.microsoft.com/office/drawing/2014/main" id="{784BFB88-7ECC-48F0-86F3-42784E458DAD}"/>
              </a:ext>
            </a:extLst>
          </p:cNvPr>
          <p:cNvSpPr>
            <a:spLocks noGrp="1"/>
          </p:cNvSpPr>
          <p:nvPr>
            <p:ph type="sldNum" sz="quarter" idx="4294967295"/>
          </p:nvPr>
        </p:nvSpPr>
        <p:spPr>
          <a:xfrm>
            <a:off x="12144375" y="7534275"/>
            <a:ext cx="47625" cy="36513"/>
          </a:xfrm>
        </p:spPr>
        <p:txBody>
          <a:bodyPr/>
          <a:lstStyle/>
          <a:p>
            <a:fld id="{1336C48C-F87C-4E4B-81EF-5027B17D1F61}" type="slidenum">
              <a:rPr lang="nl-NL" smtClean="0"/>
              <a:pPr/>
              <a:t>19</a:t>
            </a:fld>
            <a:endParaRPr lang="nl-NL"/>
          </a:p>
        </p:txBody>
      </p:sp>
      <p:sp>
        <p:nvSpPr>
          <p:cNvPr id="9" name="Tekstvak 8">
            <a:extLst>
              <a:ext uri="{FF2B5EF4-FFF2-40B4-BE49-F238E27FC236}">
                <a16:creationId xmlns:a16="http://schemas.microsoft.com/office/drawing/2014/main" id="{917A1597-86B7-4782-8225-1A046CECFD5D}"/>
              </a:ext>
            </a:extLst>
          </p:cNvPr>
          <p:cNvSpPr txBox="1"/>
          <p:nvPr/>
        </p:nvSpPr>
        <p:spPr>
          <a:xfrm>
            <a:off x="1018674" y="1739980"/>
            <a:ext cx="10379242" cy="3200876"/>
          </a:xfrm>
          <a:prstGeom prst="rect">
            <a:avLst/>
          </a:prstGeom>
          <a:noFill/>
        </p:spPr>
        <p:txBody>
          <a:bodyPr wrap="square" lIns="0" tIns="0" rIns="0" bIns="0" rtlCol="0">
            <a:spAutoFit/>
          </a:bodyPr>
          <a:lstStyle/>
          <a:p>
            <a:r>
              <a:rPr lang="nl-NL" sz="1600" dirty="0"/>
              <a:t>Voor het importeren van dierpathogenen is sinds 2022 geen import ontheffing meer nodig en geen veterinaire controle.</a:t>
            </a:r>
          </a:p>
          <a:p>
            <a:pPr marL="285750" indent="-285750">
              <a:buFontTx/>
              <a:buChar char="-"/>
            </a:pPr>
            <a:r>
              <a:rPr lang="nl-NL" sz="1600" dirty="0"/>
              <a:t>Voor import is er lijst met </a:t>
            </a:r>
            <a:r>
              <a:rPr lang="nl-NL" sz="1600" dirty="0" err="1"/>
              <a:t>meldingsplichtige</a:t>
            </a:r>
            <a:r>
              <a:rPr lang="nl-NL" sz="1600" dirty="0"/>
              <a:t> dierpathogenen en </a:t>
            </a:r>
          </a:p>
          <a:p>
            <a:pPr marL="285750" indent="-285750">
              <a:buFontTx/>
              <a:buChar char="-"/>
            </a:pPr>
            <a:r>
              <a:rPr lang="nl-NL" sz="1600" dirty="0"/>
              <a:t>Een lijst met dierpathogenen waarvoor het lab erkend moet worden</a:t>
            </a:r>
          </a:p>
          <a:p>
            <a:pPr marL="285750" indent="-285750">
              <a:buFontTx/>
              <a:buChar char="-"/>
            </a:pPr>
            <a:endParaRPr lang="nl-NL" sz="1600" dirty="0"/>
          </a:p>
          <a:p>
            <a:endParaRPr lang="nl-NL" sz="1600" dirty="0"/>
          </a:p>
          <a:p>
            <a:r>
              <a:rPr lang="nl-NL" sz="1600" dirty="0"/>
              <a:t>Voor producten van dierlijke oorsprong is een import ontheffingen nodig voor import uit derde landen (buiten de EU). </a:t>
            </a:r>
          </a:p>
          <a:p>
            <a:r>
              <a:rPr lang="nl-NL" sz="1600" dirty="0"/>
              <a:t>Bij de import wordt een veterinaire keuring van het materiaal gedaan bij binnenkomst in Europa.</a:t>
            </a:r>
          </a:p>
          <a:p>
            <a:endParaRPr lang="nl-NL" sz="1600" dirty="0"/>
          </a:p>
          <a:p>
            <a:r>
              <a:rPr lang="nl-NL" sz="1600" dirty="0"/>
              <a:t>Voor import vanuit een EU land volstaat een dierlijke bijproducten toestemming art 17 voor onderwijs en onderzoek.</a:t>
            </a:r>
          </a:p>
          <a:p>
            <a:endParaRPr lang="nl-NL" sz="1600" dirty="0"/>
          </a:p>
        </p:txBody>
      </p:sp>
      <p:sp>
        <p:nvSpPr>
          <p:cNvPr id="7" name="Tijdelijke aanduiding voor voettekst 4">
            <a:extLst>
              <a:ext uri="{FF2B5EF4-FFF2-40B4-BE49-F238E27FC236}">
                <a16:creationId xmlns:a16="http://schemas.microsoft.com/office/drawing/2014/main" id="{461E68FE-4C57-41C3-BEE9-112126087D9A}"/>
              </a:ext>
            </a:extLst>
          </p:cNvPr>
          <p:cNvSpPr txBox="1">
            <a:spLocks/>
          </p:cNvSpPr>
          <p:nvPr/>
        </p:nvSpPr>
        <p:spPr>
          <a:xfrm>
            <a:off x="1172859" y="6268142"/>
            <a:ext cx="6243318"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t>Aanpalende wetgeving voor de BVF</a:t>
            </a:r>
            <a:endParaRPr lang="en-GB" sz="900" dirty="0"/>
          </a:p>
        </p:txBody>
      </p:sp>
      <p:sp>
        <p:nvSpPr>
          <p:cNvPr id="4" name="Tekstvak 3">
            <a:extLst>
              <a:ext uri="{FF2B5EF4-FFF2-40B4-BE49-F238E27FC236}">
                <a16:creationId xmlns:a16="http://schemas.microsoft.com/office/drawing/2014/main" id="{4BCCA9A4-C03F-C37E-952E-1C5854018113}"/>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Import van dierpathogenen en producten van dierlijke oorsprong</a:t>
            </a:r>
            <a:endParaRPr lang="nl-NL" dirty="0"/>
          </a:p>
        </p:txBody>
      </p:sp>
    </p:spTree>
    <p:extLst>
      <p:ext uri="{BB962C8B-B14F-4D97-AF65-F5344CB8AC3E}">
        <p14:creationId xmlns:p14="http://schemas.microsoft.com/office/powerpoint/2010/main" val="54512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7D37DDE-EBAE-40EA-9ABD-6D4E221B7244}"/>
              </a:ext>
            </a:extLst>
          </p:cNvPr>
          <p:cNvSpPr>
            <a:spLocks noGrp="1"/>
          </p:cNvSpPr>
          <p:nvPr>
            <p:ph type="ftr" sz="quarter" idx="11"/>
          </p:nvPr>
        </p:nvSpPr>
        <p:spPr/>
        <p:txBody>
          <a:bodyPr/>
          <a:lstStyle/>
          <a:p>
            <a:r>
              <a:rPr lang="nl-NL" dirty="0"/>
              <a:t>Aangrenzende wetgeving voor de BVF | BVF cursus 3 okt 2023</a:t>
            </a:r>
          </a:p>
        </p:txBody>
      </p:sp>
      <p:sp>
        <p:nvSpPr>
          <p:cNvPr id="3" name="Tijdelijke aanduiding voor dianummer 2">
            <a:extLst>
              <a:ext uri="{FF2B5EF4-FFF2-40B4-BE49-F238E27FC236}">
                <a16:creationId xmlns:a16="http://schemas.microsoft.com/office/drawing/2014/main" id="{DED3189B-9F0E-4F01-B166-E252A9BADDD8}"/>
              </a:ext>
            </a:extLst>
          </p:cNvPr>
          <p:cNvSpPr>
            <a:spLocks noGrp="1"/>
          </p:cNvSpPr>
          <p:nvPr>
            <p:ph type="sldNum" sz="quarter" idx="12"/>
          </p:nvPr>
        </p:nvSpPr>
        <p:spPr/>
        <p:txBody>
          <a:bodyPr/>
          <a:lstStyle/>
          <a:p>
            <a:fld id="{1336C48C-F87C-4E4B-81EF-5027B17D1F61}" type="slidenum">
              <a:rPr lang="nl-NL" smtClean="0"/>
              <a:pPr/>
              <a:t>2</a:t>
            </a:fld>
            <a:endParaRPr lang="nl-NL"/>
          </a:p>
        </p:txBody>
      </p:sp>
      <p:sp>
        <p:nvSpPr>
          <p:cNvPr id="5" name="Tekstvak 4">
            <a:extLst>
              <a:ext uri="{FF2B5EF4-FFF2-40B4-BE49-F238E27FC236}">
                <a16:creationId xmlns:a16="http://schemas.microsoft.com/office/drawing/2014/main" id="{B3D25F53-A641-B751-68E5-B101768404E7}"/>
              </a:ext>
            </a:extLst>
          </p:cNvPr>
          <p:cNvSpPr txBox="1"/>
          <p:nvPr/>
        </p:nvSpPr>
        <p:spPr>
          <a:xfrm>
            <a:off x="1168516" y="837007"/>
            <a:ext cx="10585680" cy="5716950"/>
          </a:xfrm>
          <a:prstGeom prst="rect">
            <a:avLst/>
          </a:prstGeom>
          <a:noFill/>
        </p:spPr>
        <p:txBody>
          <a:bodyPr wrap="square">
            <a:spAutoFit/>
          </a:bodyPr>
          <a:lstStyle/>
          <a:p>
            <a:pPr marL="285750" indent="-285750">
              <a:spcBef>
                <a:spcPts val="600"/>
              </a:spcBef>
              <a:buFontTx/>
              <a:buChar char="-"/>
            </a:pPr>
            <a:r>
              <a:rPr lang="nl-NL" sz="1450" dirty="0"/>
              <a:t>Arbo wetgeving (Arbo-besluit </a:t>
            </a:r>
            <a:r>
              <a:rPr lang="nl-NL" sz="1450" dirty="0" err="1"/>
              <a:t>hfdst</a:t>
            </a:r>
            <a:r>
              <a:rPr lang="nl-NL" sz="1450" dirty="0"/>
              <a:t> 4, </a:t>
            </a:r>
            <a:r>
              <a:rPr lang="nl-NL" sz="1450" dirty="0" err="1"/>
              <a:t>afd</a:t>
            </a:r>
            <a:r>
              <a:rPr lang="nl-NL" sz="1450" dirty="0"/>
              <a:t> 9: BA’s; SZW)</a:t>
            </a:r>
            <a:endParaRPr lang="nl-NL" sz="1450" i="1" dirty="0"/>
          </a:p>
          <a:p>
            <a:pPr marL="285750" indent="-285750">
              <a:spcBef>
                <a:spcPts val="600"/>
              </a:spcBef>
              <a:buFontTx/>
              <a:buChar char="-"/>
            </a:pPr>
            <a:r>
              <a:rPr lang="nl-NL" sz="1450" dirty="0"/>
              <a:t>Wet Vervoer Gevaarlijke stoffen (Transport gevaarlijke stoffen; I&amp;W)</a:t>
            </a:r>
          </a:p>
          <a:p>
            <a:pPr marL="285750" indent="-285750">
              <a:spcBef>
                <a:spcPts val="600"/>
              </a:spcBef>
              <a:buFontTx/>
              <a:buChar char="-"/>
            </a:pPr>
            <a:r>
              <a:rPr lang="nl-NL" sz="1450" dirty="0"/>
              <a:t>Strategische goederen (Uitvoer; BuZa / Team POSS douane)</a:t>
            </a:r>
          </a:p>
          <a:p>
            <a:pPr marL="285750" indent="-285750">
              <a:spcBef>
                <a:spcPts val="600"/>
              </a:spcBef>
              <a:buFontTx/>
              <a:buChar char="-"/>
            </a:pPr>
            <a:r>
              <a:rPr lang="nl-NL" sz="1450" dirty="0"/>
              <a:t>Biosecurity (nog niet wettelijk geregeld)</a:t>
            </a:r>
          </a:p>
          <a:p>
            <a:pPr marL="285750" indent="-285750">
              <a:spcBef>
                <a:spcPts val="600"/>
              </a:spcBef>
              <a:buFontTx/>
              <a:buChar char="-"/>
            </a:pPr>
            <a:r>
              <a:rPr lang="nl-NL" sz="1450" dirty="0"/>
              <a:t>Biocide wetgeving (Desinfectiemiddelen; I&amp;W / IL&amp;T)</a:t>
            </a:r>
          </a:p>
          <a:p>
            <a:pPr marL="285750" indent="-285750">
              <a:spcBef>
                <a:spcPts val="600"/>
              </a:spcBef>
              <a:buFontTx/>
              <a:buChar char="-"/>
            </a:pPr>
            <a:r>
              <a:rPr lang="nl-NL" sz="1450" dirty="0"/>
              <a:t>Besluit informatie inzake rampen en crisis (Meldingsplicht; V&amp;J)</a:t>
            </a:r>
          </a:p>
          <a:p>
            <a:pPr marL="285750" indent="-285750">
              <a:spcBef>
                <a:spcPts val="600"/>
              </a:spcBef>
              <a:buFontTx/>
              <a:buChar char="-"/>
            </a:pPr>
            <a:r>
              <a:rPr lang="nl-NL" sz="1450" dirty="0"/>
              <a:t>Dierpathogenen en dierlijke bijproducten (Import / export; LNV / NVWA)</a:t>
            </a:r>
          </a:p>
          <a:p>
            <a:pPr marL="285750" indent="-285750">
              <a:spcBef>
                <a:spcPts val="600"/>
              </a:spcBef>
              <a:buFontTx/>
              <a:buChar char="-"/>
            </a:pPr>
            <a:r>
              <a:rPr lang="nl-NL" sz="1450" dirty="0"/>
              <a:t>Wet op de dierproeven / Biotechnologie bij dieren (LNV / NVWA)</a:t>
            </a:r>
          </a:p>
          <a:p>
            <a:pPr marL="285750" indent="-285750">
              <a:spcBef>
                <a:spcPts val="600"/>
              </a:spcBef>
              <a:buFontTx/>
              <a:buChar char="-"/>
            </a:pPr>
            <a:r>
              <a:rPr lang="nl-NL" sz="1450" dirty="0"/>
              <a:t>Cartagena protocol (</a:t>
            </a:r>
            <a:r>
              <a:rPr lang="nl-NL" sz="1450" dirty="0" err="1"/>
              <a:t>Biosafety</a:t>
            </a:r>
            <a:r>
              <a:rPr lang="nl-NL" sz="1450" dirty="0"/>
              <a:t>; I&amp;W)</a:t>
            </a:r>
          </a:p>
          <a:p>
            <a:pPr marL="285750" indent="-285750">
              <a:spcBef>
                <a:spcPts val="600"/>
              </a:spcBef>
              <a:buFontTx/>
              <a:buChar char="-"/>
            </a:pPr>
            <a:r>
              <a:rPr lang="nl-NL" sz="1450" dirty="0"/>
              <a:t>Nagoya protocol (</a:t>
            </a:r>
            <a:r>
              <a:rPr lang="en-US" sz="1450" dirty="0"/>
              <a:t>Sharing benefits on genetic resources; LNV / NVWA</a:t>
            </a:r>
            <a:r>
              <a:rPr lang="nl-NL" sz="1450" dirty="0"/>
              <a:t>)</a:t>
            </a:r>
          </a:p>
          <a:p>
            <a:pPr marL="285750" indent="-285750">
              <a:spcBef>
                <a:spcPts val="600"/>
              </a:spcBef>
              <a:buFontTx/>
              <a:buChar char="-"/>
            </a:pPr>
            <a:r>
              <a:rPr lang="nl-NL" sz="1450" dirty="0"/>
              <a:t>CITES </a:t>
            </a:r>
            <a:r>
              <a:rPr lang="en-US" sz="1450" dirty="0"/>
              <a:t>(Import en </a:t>
            </a:r>
            <a:r>
              <a:rPr lang="en-US" sz="1450" dirty="0" err="1"/>
              <a:t>gebruik</a:t>
            </a:r>
            <a:r>
              <a:rPr lang="en-US" sz="1450" dirty="0"/>
              <a:t> </a:t>
            </a:r>
            <a:r>
              <a:rPr lang="en-US" sz="1450" dirty="0" err="1"/>
              <a:t>beschermde</a:t>
            </a:r>
            <a:r>
              <a:rPr lang="en-US" sz="1450" dirty="0"/>
              <a:t> </a:t>
            </a:r>
            <a:r>
              <a:rPr lang="en-US" sz="1450" dirty="0" err="1"/>
              <a:t>dier</a:t>
            </a:r>
            <a:r>
              <a:rPr lang="en-US" sz="1450" dirty="0"/>
              <a:t>- en </a:t>
            </a:r>
            <a:r>
              <a:rPr lang="en-US" sz="1450" dirty="0" err="1"/>
              <a:t>plantensoorten</a:t>
            </a:r>
            <a:r>
              <a:rPr lang="en-US" sz="1450" dirty="0"/>
              <a:t>; LNV / RVO / NVWA)</a:t>
            </a:r>
            <a:endParaRPr lang="nl-NL" sz="1450" dirty="0"/>
          </a:p>
          <a:p>
            <a:pPr marL="285750" indent="-285750">
              <a:spcBef>
                <a:spcPts val="600"/>
              </a:spcBef>
              <a:buFontTx/>
              <a:buChar char="-"/>
            </a:pPr>
            <a:r>
              <a:rPr lang="nl-NL" sz="1450" dirty="0"/>
              <a:t>Traceer- en herkenbaarheid GG in levensmiddelen en diervoeders (I&amp;W)</a:t>
            </a:r>
          </a:p>
          <a:p>
            <a:pPr marL="285750" indent="-285750">
              <a:spcBef>
                <a:spcPts val="600"/>
              </a:spcBef>
              <a:buFontTx/>
              <a:buChar char="-"/>
            </a:pPr>
            <a:r>
              <a:rPr lang="nl-NL" sz="1450" dirty="0"/>
              <a:t>Wet op de dierproeven / Biotechnologie bij dieren (LNV / NVWA)</a:t>
            </a:r>
          </a:p>
          <a:p>
            <a:pPr marL="285750" indent="-285750">
              <a:spcBef>
                <a:spcPts val="600"/>
              </a:spcBef>
              <a:buFontTx/>
              <a:buChar char="-"/>
            </a:pPr>
            <a:r>
              <a:rPr lang="nl-NL" sz="1450" dirty="0"/>
              <a:t>Fytosanitaire wetgeving (gebruik, import/export planten/plantpathogenen; LNV / NVWA)</a:t>
            </a:r>
          </a:p>
          <a:p>
            <a:pPr marL="285750" indent="-285750">
              <a:spcBef>
                <a:spcPts val="600"/>
              </a:spcBef>
              <a:buFontTx/>
              <a:buChar char="-"/>
            </a:pPr>
            <a:r>
              <a:rPr lang="nl-NL" sz="1450" dirty="0"/>
              <a:t>Wet natuurbescherming (LNV / provincies)</a:t>
            </a:r>
          </a:p>
          <a:p>
            <a:pPr marL="285750" indent="-285750">
              <a:spcBef>
                <a:spcPts val="600"/>
              </a:spcBef>
              <a:buFontTx/>
              <a:buChar char="-"/>
            </a:pPr>
            <a:r>
              <a:rPr lang="nl-NL" sz="1450" dirty="0"/>
              <a:t>Europese exoten verordening (LNV)</a:t>
            </a:r>
          </a:p>
          <a:p>
            <a:pPr marL="285750" indent="-285750">
              <a:spcBef>
                <a:spcPts val="600"/>
              </a:spcBef>
              <a:buFontTx/>
              <a:buChar char="-"/>
            </a:pPr>
            <a:r>
              <a:rPr lang="nl-NL" sz="1450" dirty="0"/>
              <a:t>Wet algemene bepalingen omgevingsrecht (WABO / Lokaal bevoegd gezag)</a:t>
            </a:r>
          </a:p>
          <a:p>
            <a:pPr marL="285750" indent="-285750">
              <a:spcBef>
                <a:spcPts val="600"/>
              </a:spcBef>
              <a:buFontTx/>
              <a:buChar char="-"/>
            </a:pPr>
            <a:r>
              <a:rPr lang="nl-NL" sz="1450" dirty="0"/>
              <a:t>Etc., Etc., Etc. …</a:t>
            </a:r>
          </a:p>
          <a:p>
            <a:pPr marL="285750" indent="-285750">
              <a:spcBef>
                <a:spcPts val="600"/>
              </a:spcBef>
              <a:buFontTx/>
              <a:buChar char="-"/>
            </a:pPr>
            <a:endParaRPr lang="nl-NL" sz="1450" dirty="0"/>
          </a:p>
        </p:txBody>
      </p:sp>
      <p:sp>
        <p:nvSpPr>
          <p:cNvPr id="4" name="Tekstvak 3">
            <a:extLst>
              <a:ext uri="{FF2B5EF4-FFF2-40B4-BE49-F238E27FC236}">
                <a16:creationId xmlns:a16="http://schemas.microsoft.com/office/drawing/2014/main" id="{D1EB1B6D-8B5E-91E1-2CB5-7D74ACDB485A}"/>
              </a:ext>
            </a:extLst>
          </p:cNvPr>
          <p:cNvSpPr txBox="1"/>
          <p:nvPr/>
        </p:nvSpPr>
        <p:spPr>
          <a:xfrm>
            <a:off x="2099543" y="117752"/>
            <a:ext cx="10090484" cy="553998"/>
          </a:xfrm>
          <a:prstGeom prst="rect">
            <a:avLst/>
          </a:prstGeom>
          <a:noFill/>
        </p:spPr>
        <p:txBody>
          <a:bodyPr wrap="square" lIns="0" tIns="0" rIns="0" bIns="0" rtlCol="0">
            <a:spAutoFit/>
          </a:bodyPr>
          <a:lstStyle/>
          <a:p>
            <a:r>
              <a:rPr lang="nl-NL" b="1" dirty="0"/>
              <a:t>De BVF en aangrenzende wetgeving</a:t>
            </a:r>
            <a:endParaRPr lang="nl-NL" dirty="0"/>
          </a:p>
          <a:p>
            <a:r>
              <a:rPr lang="nl-NL" dirty="0"/>
              <a:t>Waar kan je als BVF mee te maken krijgen?</a:t>
            </a:r>
            <a:endParaRPr lang="nl-NL" dirty="0">
              <a:solidFill>
                <a:prstClr val="black"/>
              </a:solidFill>
            </a:endParaRPr>
          </a:p>
        </p:txBody>
      </p:sp>
    </p:spTree>
    <p:extLst>
      <p:ext uri="{BB962C8B-B14F-4D97-AF65-F5344CB8AC3E}">
        <p14:creationId xmlns:p14="http://schemas.microsoft.com/office/powerpoint/2010/main" val="97200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8C1BA33-EFF1-47CF-8C32-00FF9D20D9B4}"/>
              </a:ext>
            </a:extLst>
          </p:cNvPr>
          <p:cNvSpPr>
            <a:spLocks noGrp="1"/>
          </p:cNvSpPr>
          <p:nvPr>
            <p:ph type="ftr" sz="quarter" idx="4294967295"/>
          </p:nvPr>
        </p:nvSpPr>
        <p:spPr>
          <a:xfrm>
            <a:off x="12144375" y="7534275"/>
            <a:ext cx="47625" cy="36513"/>
          </a:xfrm>
        </p:spPr>
        <p:txBody>
          <a:bodyPr/>
          <a:lstStyle/>
          <a:p>
            <a:r>
              <a:rPr lang="nl-NL"/>
              <a:t>Aangrenzende wetgeving voor de BVF | BVF cursus 3 okt 2023</a:t>
            </a:r>
          </a:p>
        </p:txBody>
      </p:sp>
      <p:sp>
        <p:nvSpPr>
          <p:cNvPr id="3" name="Tijdelijke aanduiding voor dianummer 2">
            <a:extLst>
              <a:ext uri="{FF2B5EF4-FFF2-40B4-BE49-F238E27FC236}">
                <a16:creationId xmlns:a16="http://schemas.microsoft.com/office/drawing/2014/main" id="{784BFB88-7ECC-48F0-86F3-42784E458DAD}"/>
              </a:ext>
            </a:extLst>
          </p:cNvPr>
          <p:cNvSpPr>
            <a:spLocks noGrp="1"/>
          </p:cNvSpPr>
          <p:nvPr>
            <p:ph type="sldNum" sz="quarter" idx="4294967295"/>
          </p:nvPr>
        </p:nvSpPr>
        <p:spPr>
          <a:xfrm>
            <a:off x="12144375" y="7534275"/>
            <a:ext cx="47625" cy="36513"/>
          </a:xfrm>
        </p:spPr>
        <p:txBody>
          <a:bodyPr/>
          <a:lstStyle/>
          <a:p>
            <a:fld id="{1336C48C-F87C-4E4B-81EF-5027B17D1F61}" type="slidenum">
              <a:rPr lang="nl-NL" smtClean="0"/>
              <a:pPr/>
              <a:t>20</a:t>
            </a:fld>
            <a:endParaRPr lang="nl-NL"/>
          </a:p>
        </p:txBody>
      </p:sp>
      <p:sp>
        <p:nvSpPr>
          <p:cNvPr id="9" name="Tekstvak 8">
            <a:extLst>
              <a:ext uri="{FF2B5EF4-FFF2-40B4-BE49-F238E27FC236}">
                <a16:creationId xmlns:a16="http://schemas.microsoft.com/office/drawing/2014/main" id="{917A1597-86B7-4782-8225-1A046CECFD5D}"/>
              </a:ext>
            </a:extLst>
          </p:cNvPr>
          <p:cNvSpPr txBox="1"/>
          <p:nvPr/>
        </p:nvSpPr>
        <p:spPr>
          <a:xfrm>
            <a:off x="1018674" y="1739980"/>
            <a:ext cx="10379242" cy="2954655"/>
          </a:xfrm>
          <a:prstGeom prst="rect">
            <a:avLst/>
          </a:prstGeom>
          <a:noFill/>
        </p:spPr>
        <p:txBody>
          <a:bodyPr wrap="square" lIns="0" tIns="0" rIns="0" bIns="0" rtlCol="0">
            <a:spAutoFit/>
          </a:bodyPr>
          <a:lstStyle/>
          <a:p>
            <a:r>
              <a:rPr lang="nl-NL" sz="1600" dirty="0"/>
              <a:t>Van toepassing op materiaal en producten die niet worden gebruikt voor menselijke consumptie en voeder.</a:t>
            </a:r>
          </a:p>
          <a:p>
            <a:endParaRPr lang="nl-NL" sz="1600" dirty="0"/>
          </a:p>
          <a:p>
            <a:r>
              <a:rPr lang="nl-NL" sz="1600" dirty="0"/>
              <a:t>Het kan gaan om de volgende materialen en producten:</a:t>
            </a:r>
          </a:p>
          <a:p>
            <a:pPr marL="285750" indent="-285750">
              <a:buFontTx/>
              <a:buChar char="-"/>
            </a:pPr>
            <a:r>
              <a:rPr lang="nl-NL" sz="1600" dirty="0"/>
              <a:t>dode dieren,</a:t>
            </a:r>
          </a:p>
          <a:p>
            <a:pPr marL="285750" indent="-285750">
              <a:buFontTx/>
              <a:buChar char="-"/>
            </a:pPr>
            <a:r>
              <a:rPr lang="nl-NL" sz="1600" dirty="0"/>
              <a:t>delen van dieren,</a:t>
            </a:r>
          </a:p>
          <a:p>
            <a:pPr marL="285750" indent="-285750">
              <a:buFontTx/>
              <a:buChar char="-"/>
            </a:pPr>
            <a:r>
              <a:rPr lang="nl-NL" sz="1600" dirty="0"/>
              <a:t>producten van dierlijke oorsprong,</a:t>
            </a:r>
          </a:p>
          <a:p>
            <a:pPr marL="285750" indent="-285750">
              <a:buFontTx/>
              <a:buChar char="-"/>
            </a:pPr>
            <a:r>
              <a:rPr lang="nl-NL" sz="1600" dirty="0"/>
              <a:t>andere producten die uit dieren zijn verkregen en die niet voor menselijke consumptie bestemd zijn, inclusief oöcyten, embryo's en sperma</a:t>
            </a:r>
          </a:p>
          <a:p>
            <a:endParaRPr lang="nl-NL" sz="1600" dirty="0"/>
          </a:p>
          <a:p>
            <a:r>
              <a:rPr lang="nl-NL" sz="1600" dirty="0"/>
              <a:t>Vergunning voor import (derde landen) en gebruik (art 17 </a:t>
            </a:r>
            <a:r>
              <a:rPr lang="nl-NL" sz="1600" dirty="0" err="1"/>
              <a:t>toesteming</a:t>
            </a:r>
            <a:r>
              <a:rPr lang="nl-NL" sz="1600" dirty="0"/>
              <a:t>) en handelsdocument voor transport </a:t>
            </a:r>
          </a:p>
        </p:txBody>
      </p:sp>
      <p:sp>
        <p:nvSpPr>
          <p:cNvPr id="7" name="Tijdelijke aanduiding voor voettekst 4">
            <a:extLst>
              <a:ext uri="{FF2B5EF4-FFF2-40B4-BE49-F238E27FC236}">
                <a16:creationId xmlns:a16="http://schemas.microsoft.com/office/drawing/2014/main" id="{461E68FE-4C57-41C3-BEE9-112126087D9A}"/>
              </a:ext>
            </a:extLst>
          </p:cNvPr>
          <p:cNvSpPr txBox="1">
            <a:spLocks/>
          </p:cNvSpPr>
          <p:nvPr/>
        </p:nvSpPr>
        <p:spPr>
          <a:xfrm>
            <a:off x="1172859" y="6268142"/>
            <a:ext cx="6243318"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t>Aanpalende wetgeving voor de BVF</a:t>
            </a:r>
            <a:endParaRPr lang="en-GB" sz="900" dirty="0"/>
          </a:p>
        </p:txBody>
      </p:sp>
      <p:sp>
        <p:nvSpPr>
          <p:cNvPr id="8" name="Tekstvak 7">
            <a:extLst>
              <a:ext uri="{FF2B5EF4-FFF2-40B4-BE49-F238E27FC236}">
                <a16:creationId xmlns:a16="http://schemas.microsoft.com/office/drawing/2014/main" id="{D218B008-4442-0E68-9C80-D8EE2204BABB}"/>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Regelgeving dierlijke bijproducten</a:t>
            </a:r>
            <a:endParaRPr lang="nl-NL" dirty="0"/>
          </a:p>
        </p:txBody>
      </p:sp>
    </p:spTree>
    <p:extLst>
      <p:ext uri="{BB962C8B-B14F-4D97-AF65-F5344CB8AC3E}">
        <p14:creationId xmlns:p14="http://schemas.microsoft.com/office/powerpoint/2010/main" val="109385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68C1BA33-EFF1-47CF-8C32-00FF9D20D9B4}"/>
              </a:ext>
            </a:extLst>
          </p:cNvPr>
          <p:cNvSpPr>
            <a:spLocks noGrp="1"/>
          </p:cNvSpPr>
          <p:nvPr>
            <p:ph type="ftr" sz="quarter" idx="4294967295"/>
          </p:nvPr>
        </p:nvSpPr>
        <p:spPr>
          <a:xfrm>
            <a:off x="12144375" y="7534275"/>
            <a:ext cx="47625" cy="36513"/>
          </a:xfrm>
        </p:spPr>
        <p:txBody>
          <a:bodyPr/>
          <a:lstStyle/>
          <a:p>
            <a:r>
              <a:rPr lang="nl-NL"/>
              <a:t>Aangrenzende wetgeving voor de BVF | BVF cursus 3 okt 2023</a:t>
            </a:r>
          </a:p>
        </p:txBody>
      </p:sp>
      <p:sp>
        <p:nvSpPr>
          <p:cNvPr id="3" name="Tijdelijke aanduiding voor dianummer 2">
            <a:extLst>
              <a:ext uri="{FF2B5EF4-FFF2-40B4-BE49-F238E27FC236}">
                <a16:creationId xmlns:a16="http://schemas.microsoft.com/office/drawing/2014/main" id="{784BFB88-7ECC-48F0-86F3-42784E458DAD}"/>
              </a:ext>
            </a:extLst>
          </p:cNvPr>
          <p:cNvSpPr>
            <a:spLocks noGrp="1"/>
          </p:cNvSpPr>
          <p:nvPr>
            <p:ph type="sldNum" sz="quarter" idx="4294967295"/>
          </p:nvPr>
        </p:nvSpPr>
        <p:spPr>
          <a:xfrm>
            <a:off x="12144375" y="7534275"/>
            <a:ext cx="47625" cy="36513"/>
          </a:xfrm>
        </p:spPr>
        <p:txBody>
          <a:bodyPr/>
          <a:lstStyle/>
          <a:p>
            <a:fld id="{1336C48C-F87C-4E4B-81EF-5027B17D1F61}" type="slidenum">
              <a:rPr lang="nl-NL" smtClean="0"/>
              <a:pPr/>
              <a:t>21</a:t>
            </a:fld>
            <a:endParaRPr lang="nl-NL"/>
          </a:p>
        </p:txBody>
      </p:sp>
      <p:sp>
        <p:nvSpPr>
          <p:cNvPr id="9" name="Tekstvak 8">
            <a:extLst>
              <a:ext uri="{FF2B5EF4-FFF2-40B4-BE49-F238E27FC236}">
                <a16:creationId xmlns:a16="http://schemas.microsoft.com/office/drawing/2014/main" id="{917A1597-86B7-4782-8225-1A046CECFD5D}"/>
              </a:ext>
            </a:extLst>
          </p:cNvPr>
          <p:cNvSpPr txBox="1"/>
          <p:nvPr/>
        </p:nvSpPr>
        <p:spPr>
          <a:xfrm>
            <a:off x="1018674" y="1158472"/>
            <a:ext cx="10379242" cy="4678204"/>
          </a:xfrm>
          <a:prstGeom prst="rect">
            <a:avLst/>
          </a:prstGeom>
          <a:noFill/>
        </p:spPr>
        <p:txBody>
          <a:bodyPr wrap="square" lIns="0" tIns="0" rIns="0" bIns="0" rtlCol="0">
            <a:spAutoFit/>
          </a:bodyPr>
          <a:lstStyle/>
          <a:p>
            <a:r>
              <a:rPr lang="nl-NL" sz="1600" dirty="0"/>
              <a:t>De term ‘dual-use research’ houdt in dat biologische agentia en kennis op tweeërlei wijze gebruikt kunnen worden: </a:t>
            </a:r>
          </a:p>
          <a:p>
            <a:pPr marL="285750" indent="-285750">
              <a:buFontTx/>
              <a:buChar char="-"/>
            </a:pPr>
            <a:r>
              <a:rPr lang="nl-NL" sz="1600" dirty="0"/>
              <a:t>aan de ene kant zijn veel ziekteverwekkende organismen uiterst belangrijk bij onderzoek en ontwikkeling op medisch, biologisch en agrarisch terrein,</a:t>
            </a:r>
          </a:p>
          <a:p>
            <a:pPr marL="285750" indent="-285750">
              <a:buFontTx/>
              <a:buChar char="-"/>
            </a:pPr>
            <a:r>
              <a:rPr lang="nl-NL" sz="1600" dirty="0"/>
              <a:t>aan de andere kant kan een deel van deze organismen ook gebruikt worden om biologische wapens te ontwikkelen die een gevaar kunnen vormen voor de volksgezondheid en leefomgeving</a:t>
            </a:r>
          </a:p>
          <a:p>
            <a:r>
              <a:rPr lang="nl-NL" sz="1600" dirty="0"/>
              <a:t>Ook: </a:t>
            </a:r>
          </a:p>
          <a:p>
            <a:pPr marL="285750" indent="-285750">
              <a:buFontTx/>
              <a:buChar char="-"/>
            </a:pPr>
            <a:r>
              <a:rPr lang="nl-NL" sz="1600" dirty="0"/>
              <a:t>chemisch en nucleair</a:t>
            </a:r>
          </a:p>
          <a:p>
            <a:pPr marL="285750" indent="-285750">
              <a:buFontTx/>
              <a:buChar char="-"/>
            </a:pPr>
            <a:r>
              <a:rPr lang="nl-NL" sz="1600" dirty="0"/>
              <a:t>technieken</a:t>
            </a:r>
          </a:p>
          <a:p>
            <a:pPr marL="285750" indent="-285750">
              <a:buFontTx/>
              <a:buChar char="-"/>
            </a:pPr>
            <a:endParaRPr lang="nl-NL" sz="1600" dirty="0"/>
          </a:p>
          <a:p>
            <a:r>
              <a:rPr lang="nl-NL" sz="1600" dirty="0"/>
              <a:t>(Gedrags-)regels:</a:t>
            </a:r>
          </a:p>
          <a:p>
            <a:pPr marL="285750" indent="-285750">
              <a:buFontTx/>
              <a:buChar char="-"/>
            </a:pPr>
            <a:r>
              <a:rPr lang="nl-NL" sz="1600" dirty="0"/>
              <a:t>Binnen de EU zijn de regels vastgelegd in de Europese dual-use verordening 2009/428/EU,</a:t>
            </a:r>
          </a:p>
          <a:p>
            <a:pPr marL="285750" indent="-285750">
              <a:buFontTx/>
              <a:buChar char="-"/>
            </a:pPr>
            <a:r>
              <a:rPr lang="nl-NL" sz="1600" dirty="0"/>
              <a:t>In Nederland zijn gedragscodes en richtlijnen voor wetenschappers en organisaties opgesteld hoe om te gaan met ‘dual-use’ onderzoek: </a:t>
            </a:r>
          </a:p>
          <a:p>
            <a:pPr marL="742950" lvl="1" indent="-285750">
              <a:buFontTx/>
              <a:buChar char="-"/>
            </a:pPr>
            <a:r>
              <a:rPr lang="nl-NL" sz="1600" dirty="0"/>
              <a:t>de “Gedragscode biosecurity”(2007) van de Koninklijke Nederlandse </a:t>
            </a:r>
            <a:r>
              <a:rPr lang="nl-NL" sz="1600" dirty="0" err="1"/>
              <a:t>Akademie</a:t>
            </a:r>
            <a:r>
              <a:rPr lang="nl-NL" sz="1600" dirty="0"/>
              <a:t> van Wetenschappen (KNAW) en </a:t>
            </a:r>
          </a:p>
          <a:p>
            <a:pPr marL="742950" lvl="1" indent="-285750">
              <a:buFontTx/>
              <a:buChar char="-"/>
            </a:pPr>
            <a:r>
              <a:rPr lang="nl-NL" sz="1600" dirty="0"/>
              <a:t>het rapport ‘Bouwen aan Biosecurity. Beoordelen van dual-use-onderzoek’ (2013).</a:t>
            </a:r>
          </a:p>
          <a:p>
            <a:endParaRPr lang="nl-NL" sz="1600" dirty="0"/>
          </a:p>
          <a:p>
            <a:r>
              <a:rPr lang="nl-NL" sz="1600" dirty="0"/>
              <a:t>Vergunning nodig voor import, export en soms gebruik. Ook evt. voor publicatie </a:t>
            </a:r>
            <a:r>
              <a:rPr lang="nl-NL" sz="1600" dirty="0">
                <a:sym typeface="Wingdings" panose="05000000000000000000" pitchFamily="2" charset="2"/>
              </a:rPr>
              <a:t> export control</a:t>
            </a:r>
            <a:endParaRPr lang="nl-NL" sz="1600" dirty="0"/>
          </a:p>
        </p:txBody>
      </p:sp>
      <p:sp>
        <p:nvSpPr>
          <p:cNvPr id="7" name="Tijdelijke aanduiding voor voettekst 4">
            <a:extLst>
              <a:ext uri="{FF2B5EF4-FFF2-40B4-BE49-F238E27FC236}">
                <a16:creationId xmlns:a16="http://schemas.microsoft.com/office/drawing/2014/main" id="{461E68FE-4C57-41C3-BEE9-112126087D9A}"/>
              </a:ext>
            </a:extLst>
          </p:cNvPr>
          <p:cNvSpPr txBox="1">
            <a:spLocks/>
          </p:cNvSpPr>
          <p:nvPr/>
        </p:nvSpPr>
        <p:spPr>
          <a:xfrm>
            <a:off x="1172859" y="6268142"/>
            <a:ext cx="6243318"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900" dirty="0"/>
              <a:t>Aanpalende wetgeving voor de BVF</a:t>
            </a:r>
            <a:endParaRPr lang="en-GB" sz="900" dirty="0"/>
          </a:p>
        </p:txBody>
      </p:sp>
      <p:sp>
        <p:nvSpPr>
          <p:cNvPr id="4" name="Tekstvak 3">
            <a:extLst>
              <a:ext uri="{FF2B5EF4-FFF2-40B4-BE49-F238E27FC236}">
                <a16:creationId xmlns:a16="http://schemas.microsoft.com/office/drawing/2014/main" id="{8556A5C4-02CD-144D-A99B-C2AB761D5437}"/>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Goederen voor tweeërlei gebruik (</a:t>
            </a:r>
            <a:r>
              <a:rPr lang="nl-NL" b="1" dirty="0" err="1"/>
              <a:t>dual-use</a:t>
            </a:r>
            <a:r>
              <a:rPr lang="nl-NL" b="1" dirty="0"/>
              <a:t>)</a:t>
            </a:r>
          </a:p>
        </p:txBody>
      </p:sp>
    </p:spTree>
    <p:extLst>
      <p:ext uri="{BB962C8B-B14F-4D97-AF65-F5344CB8AC3E}">
        <p14:creationId xmlns:p14="http://schemas.microsoft.com/office/powerpoint/2010/main" val="54454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36579-58E6-4814-B6CA-0297200B4A9A}"/>
              </a:ext>
            </a:extLst>
          </p:cNvPr>
          <p:cNvSpPr>
            <a:spLocks noGrp="1"/>
          </p:cNvSpPr>
          <p:nvPr>
            <p:ph type="title"/>
          </p:nvPr>
        </p:nvSpPr>
        <p:spPr>
          <a:xfrm>
            <a:off x="4159339" y="3279758"/>
            <a:ext cx="7262509" cy="910753"/>
          </a:xfrm>
        </p:spPr>
        <p:txBody>
          <a:bodyPr/>
          <a:lstStyle/>
          <a:p>
            <a:r>
              <a:rPr lang="nl-NL" dirty="0"/>
              <a:t>Vragen?</a:t>
            </a:r>
          </a:p>
        </p:txBody>
      </p:sp>
      <p:sp>
        <p:nvSpPr>
          <p:cNvPr id="5" name="Tijdelijke aanduiding voor voettekst 4">
            <a:extLst>
              <a:ext uri="{FF2B5EF4-FFF2-40B4-BE49-F238E27FC236}">
                <a16:creationId xmlns:a16="http://schemas.microsoft.com/office/drawing/2014/main" id="{295CEA63-889A-471C-AC3F-B7CD0738278C}"/>
              </a:ext>
            </a:extLst>
          </p:cNvPr>
          <p:cNvSpPr>
            <a:spLocks noGrp="1"/>
          </p:cNvSpPr>
          <p:nvPr>
            <p:ph type="ftr" sz="quarter" idx="11"/>
          </p:nvPr>
        </p:nvSpPr>
        <p:spPr/>
        <p:txBody>
          <a:bodyPr/>
          <a:lstStyle/>
          <a:p>
            <a:r>
              <a:rPr lang="nl-NL"/>
              <a:t>Aangrenzende wetgeving voor de BVF | BVF cursus 3 okt 2023</a:t>
            </a:r>
            <a:endParaRPr lang="en-GB" dirty="0"/>
          </a:p>
        </p:txBody>
      </p:sp>
      <p:sp>
        <p:nvSpPr>
          <p:cNvPr id="3" name="Tijdelijke aanduiding voor dianummer 2">
            <a:extLst>
              <a:ext uri="{FF2B5EF4-FFF2-40B4-BE49-F238E27FC236}">
                <a16:creationId xmlns:a16="http://schemas.microsoft.com/office/drawing/2014/main" id="{5F40666D-DB9B-4227-9EE3-719AD2D1C2F0}"/>
              </a:ext>
            </a:extLst>
          </p:cNvPr>
          <p:cNvSpPr>
            <a:spLocks noGrp="1"/>
          </p:cNvSpPr>
          <p:nvPr>
            <p:ph type="sldNum" sz="quarter" idx="12"/>
          </p:nvPr>
        </p:nvSpPr>
        <p:spPr/>
        <p:txBody>
          <a:bodyPr/>
          <a:lstStyle/>
          <a:p>
            <a:fld id="{1336C48C-F87C-4E4B-81EF-5027B17D1F61}" type="slidenum">
              <a:rPr lang="en-GB" smtClean="0"/>
              <a:pPr/>
              <a:t>22</a:t>
            </a:fld>
            <a:endParaRPr lang="en-GB"/>
          </a:p>
        </p:txBody>
      </p:sp>
    </p:spTree>
    <p:extLst>
      <p:ext uri="{BB962C8B-B14F-4D97-AF65-F5344CB8AC3E}">
        <p14:creationId xmlns:p14="http://schemas.microsoft.com/office/powerpoint/2010/main" val="274223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7D37DDE-EBAE-40EA-9ABD-6D4E221B7244}"/>
              </a:ext>
            </a:extLst>
          </p:cNvPr>
          <p:cNvSpPr>
            <a:spLocks noGrp="1"/>
          </p:cNvSpPr>
          <p:nvPr>
            <p:ph type="ftr" sz="quarter" idx="11"/>
          </p:nvPr>
        </p:nvSpPr>
        <p:spPr/>
        <p:txBody>
          <a:bodyPr/>
          <a:lstStyle/>
          <a:p>
            <a:r>
              <a:rPr lang="nl-NL"/>
              <a:t>Aangrenzende wetgeving voor de BVF | BVF cursus 3 okt 2023</a:t>
            </a:r>
            <a:endParaRPr lang="nl-NL" dirty="0"/>
          </a:p>
        </p:txBody>
      </p:sp>
      <p:sp>
        <p:nvSpPr>
          <p:cNvPr id="3" name="Tijdelijke aanduiding voor dianummer 2">
            <a:extLst>
              <a:ext uri="{FF2B5EF4-FFF2-40B4-BE49-F238E27FC236}">
                <a16:creationId xmlns:a16="http://schemas.microsoft.com/office/drawing/2014/main" id="{DED3189B-9F0E-4F01-B166-E252A9BADDD8}"/>
              </a:ext>
            </a:extLst>
          </p:cNvPr>
          <p:cNvSpPr>
            <a:spLocks noGrp="1"/>
          </p:cNvSpPr>
          <p:nvPr>
            <p:ph type="sldNum" sz="quarter" idx="12"/>
          </p:nvPr>
        </p:nvSpPr>
        <p:spPr/>
        <p:txBody>
          <a:bodyPr/>
          <a:lstStyle/>
          <a:p>
            <a:fld id="{1336C48C-F87C-4E4B-81EF-5027B17D1F61}" type="slidenum">
              <a:rPr lang="nl-NL" smtClean="0"/>
              <a:pPr/>
              <a:t>3</a:t>
            </a:fld>
            <a:endParaRPr lang="nl-NL"/>
          </a:p>
        </p:txBody>
      </p:sp>
      <p:sp>
        <p:nvSpPr>
          <p:cNvPr id="11" name="Tekstvak 10">
            <a:extLst>
              <a:ext uri="{FF2B5EF4-FFF2-40B4-BE49-F238E27FC236}">
                <a16:creationId xmlns:a16="http://schemas.microsoft.com/office/drawing/2014/main" id="{9F6ED29C-C351-49E3-B637-F0766CA1615D}"/>
              </a:ext>
            </a:extLst>
          </p:cNvPr>
          <p:cNvSpPr txBox="1"/>
          <p:nvPr/>
        </p:nvSpPr>
        <p:spPr>
          <a:xfrm>
            <a:off x="2099543" y="117752"/>
            <a:ext cx="10090484" cy="553998"/>
          </a:xfrm>
          <a:prstGeom prst="rect">
            <a:avLst/>
          </a:prstGeom>
          <a:noFill/>
        </p:spPr>
        <p:txBody>
          <a:bodyPr wrap="square" lIns="0" tIns="0" rIns="0" bIns="0" rtlCol="0">
            <a:spAutoFit/>
          </a:bodyPr>
          <a:lstStyle/>
          <a:p>
            <a:r>
              <a:rPr lang="nl-NL" b="1" dirty="0"/>
              <a:t>De BVF en aangrenzende wetgeving</a:t>
            </a:r>
            <a:endParaRPr lang="nl-NL" dirty="0"/>
          </a:p>
          <a:p>
            <a:r>
              <a:rPr lang="nl-NL" dirty="0"/>
              <a:t>Waar kan je als BVF mee te maken krijgen?</a:t>
            </a:r>
            <a:endParaRPr lang="nl-NL" dirty="0">
              <a:solidFill>
                <a:prstClr val="black"/>
              </a:solidFill>
            </a:endParaRPr>
          </a:p>
        </p:txBody>
      </p:sp>
      <p:sp>
        <p:nvSpPr>
          <p:cNvPr id="4" name="Tekstvak 3">
            <a:extLst>
              <a:ext uri="{FF2B5EF4-FFF2-40B4-BE49-F238E27FC236}">
                <a16:creationId xmlns:a16="http://schemas.microsoft.com/office/drawing/2014/main" id="{3365DCF7-1122-34C0-4509-C814DECD8FFD}"/>
              </a:ext>
            </a:extLst>
          </p:cNvPr>
          <p:cNvSpPr txBox="1"/>
          <p:nvPr/>
        </p:nvSpPr>
        <p:spPr>
          <a:xfrm>
            <a:off x="1168516" y="837007"/>
            <a:ext cx="10585680" cy="5716950"/>
          </a:xfrm>
          <a:prstGeom prst="rect">
            <a:avLst/>
          </a:prstGeom>
          <a:noFill/>
        </p:spPr>
        <p:txBody>
          <a:bodyPr wrap="square">
            <a:spAutoFit/>
          </a:bodyPr>
          <a:lstStyle/>
          <a:p>
            <a:pPr marL="285750" indent="-285750">
              <a:spcBef>
                <a:spcPts val="600"/>
              </a:spcBef>
              <a:buFontTx/>
              <a:buChar char="-"/>
            </a:pPr>
            <a:r>
              <a:rPr lang="nl-NL" sz="1450" dirty="0">
                <a:solidFill>
                  <a:srgbClr val="FF0000"/>
                </a:solidFill>
              </a:rPr>
              <a:t>Arbo wetgeving </a:t>
            </a:r>
            <a:r>
              <a:rPr lang="nl-NL" sz="1450" dirty="0"/>
              <a:t>(Arbo-besluit </a:t>
            </a:r>
            <a:r>
              <a:rPr lang="nl-NL" sz="1450" dirty="0" err="1"/>
              <a:t>hfdst</a:t>
            </a:r>
            <a:r>
              <a:rPr lang="nl-NL" sz="1450" dirty="0"/>
              <a:t> 4, </a:t>
            </a:r>
            <a:r>
              <a:rPr lang="nl-NL" sz="1450" dirty="0" err="1"/>
              <a:t>afd</a:t>
            </a:r>
            <a:r>
              <a:rPr lang="nl-NL" sz="1450" dirty="0"/>
              <a:t> 9: BA’s; SZW)</a:t>
            </a:r>
            <a:endParaRPr lang="nl-NL" sz="1450" i="1" dirty="0"/>
          </a:p>
          <a:p>
            <a:pPr marL="285750" indent="-285750">
              <a:spcBef>
                <a:spcPts val="600"/>
              </a:spcBef>
              <a:buFontTx/>
              <a:buChar char="-"/>
            </a:pPr>
            <a:r>
              <a:rPr lang="nl-NL" sz="1450" dirty="0">
                <a:solidFill>
                  <a:srgbClr val="FF0000"/>
                </a:solidFill>
              </a:rPr>
              <a:t>Wet Vervoer Gevaarlijke stoffen </a:t>
            </a:r>
            <a:r>
              <a:rPr lang="nl-NL" sz="1450" dirty="0"/>
              <a:t>(Transport gevaarlijke stoffen; I&amp;W)</a:t>
            </a:r>
          </a:p>
          <a:p>
            <a:pPr marL="285750" indent="-285750">
              <a:spcBef>
                <a:spcPts val="600"/>
              </a:spcBef>
              <a:buFontTx/>
              <a:buChar char="-"/>
            </a:pPr>
            <a:r>
              <a:rPr lang="nl-NL" sz="1450" dirty="0"/>
              <a:t>Strategische goederen (Uitvoer; BuZa / Team POSS douane)</a:t>
            </a:r>
          </a:p>
          <a:p>
            <a:pPr marL="285750" indent="-285750">
              <a:spcBef>
                <a:spcPts val="600"/>
              </a:spcBef>
              <a:buFontTx/>
              <a:buChar char="-"/>
            </a:pPr>
            <a:r>
              <a:rPr lang="nl-NL" sz="1450" dirty="0"/>
              <a:t>Biosecurity (nog niet wettelijk geregeld)</a:t>
            </a:r>
          </a:p>
          <a:p>
            <a:pPr marL="285750" indent="-285750">
              <a:spcBef>
                <a:spcPts val="600"/>
              </a:spcBef>
              <a:buFontTx/>
              <a:buChar char="-"/>
            </a:pPr>
            <a:r>
              <a:rPr lang="nl-NL" sz="1450" dirty="0"/>
              <a:t>Biocide wetgeving (Desinfectiemiddelen; I&amp;W / IL&amp;T)</a:t>
            </a:r>
          </a:p>
          <a:p>
            <a:pPr marL="285750" indent="-285750">
              <a:spcBef>
                <a:spcPts val="600"/>
              </a:spcBef>
              <a:buFontTx/>
              <a:buChar char="-"/>
            </a:pPr>
            <a:r>
              <a:rPr lang="nl-NL" sz="1450" dirty="0"/>
              <a:t>Besluit informatie inzake rampen en crisis (Meldingsplicht; V&amp;J)</a:t>
            </a:r>
          </a:p>
          <a:p>
            <a:pPr marL="285750" indent="-285750">
              <a:spcBef>
                <a:spcPts val="600"/>
              </a:spcBef>
              <a:buFontTx/>
              <a:buChar char="-"/>
            </a:pPr>
            <a:r>
              <a:rPr lang="nl-NL" sz="1450" dirty="0"/>
              <a:t>Dierpathogenen en dierlijke bijproducten (Import / export; LNV / NVWA)</a:t>
            </a:r>
          </a:p>
          <a:p>
            <a:pPr marL="285750" indent="-285750">
              <a:spcBef>
                <a:spcPts val="600"/>
              </a:spcBef>
              <a:buFontTx/>
              <a:buChar char="-"/>
            </a:pPr>
            <a:r>
              <a:rPr lang="nl-NL" sz="1450" dirty="0"/>
              <a:t>Wet op de dierproeven / Biotechnologie bij dieren (LNV / NVWA)</a:t>
            </a:r>
          </a:p>
          <a:p>
            <a:pPr marL="285750" indent="-285750">
              <a:spcBef>
                <a:spcPts val="600"/>
              </a:spcBef>
              <a:buFontTx/>
              <a:buChar char="-"/>
            </a:pPr>
            <a:r>
              <a:rPr lang="nl-NL" sz="1450" dirty="0">
                <a:solidFill>
                  <a:srgbClr val="FF0000"/>
                </a:solidFill>
              </a:rPr>
              <a:t>Cartagena protocol </a:t>
            </a:r>
            <a:r>
              <a:rPr lang="nl-NL" sz="1450" dirty="0"/>
              <a:t>(</a:t>
            </a:r>
            <a:r>
              <a:rPr lang="nl-NL" sz="1450" dirty="0" err="1"/>
              <a:t>Biosafety</a:t>
            </a:r>
            <a:r>
              <a:rPr lang="nl-NL" sz="1450" dirty="0"/>
              <a:t>; I&amp;W)</a:t>
            </a:r>
          </a:p>
          <a:p>
            <a:pPr marL="285750" indent="-285750">
              <a:spcBef>
                <a:spcPts val="600"/>
              </a:spcBef>
              <a:buFontTx/>
              <a:buChar char="-"/>
            </a:pPr>
            <a:r>
              <a:rPr lang="nl-NL" sz="1450" dirty="0">
                <a:solidFill>
                  <a:srgbClr val="FF0000"/>
                </a:solidFill>
              </a:rPr>
              <a:t>Nagoya protocol </a:t>
            </a:r>
            <a:r>
              <a:rPr lang="nl-NL" sz="1450" dirty="0"/>
              <a:t>(</a:t>
            </a:r>
            <a:r>
              <a:rPr lang="en-US" sz="1450" dirty="0"/>
              <a:t>Sharing benefits on genetic resources; LNV / NVWA</a:t>
            </a:r>
            <a:r>
              <a:rPr lang="nl-NL" sz="1450" dirty="0"/>
              <a:t>)</a:t>
            </a:r>
          </a:p>
          <a:p>
            <a:pPr marL="285750" indent="-285750">
              <a:spcBef>
                <a:spcPts val="600"/>
              </a:spcBef>
              <a:buFontTx/>
              <a:buChar char="-"/>
            </a:pPr>
            <a:r>
              <a:rPr lang="nl-NL" sz="1450" dirty="0">
                <a:solidFill>
                  <a:srgbClr val="FF0000"/>
                </a:solidFill>
              </a:rPr>
              <a:t>CITES </a:t>
            </a:r>
            <a:r>
              <a:rPr lang="en-US" sz="1450" dirty="0"/>
              <a:t>(Import en </a:t>
            </a:r>
            <a:r>
              <a:rPr lang="en-US" sz="1450" dirty="0" err="1"/>
              <a:t>gebruik</a:t>
            </a:r>
            <a:r>
              <a:rPr lang="en-US" sz="1450" dirty="0"/>
              <a:t> </a:t>
            </a:r>
            <a:r>
              <a:rPr lang="en-US" sz="1450" dirty="0" err="1"/>
              <a:t>beschermde</a:t>
            </a:r>
            <a:r>
              <a:rPr lang="en-US" sz="1450" dirty="0"/>
              <a:t> </a:t>
            </a:r>
            <a:r>
              <a:rPr lang="en-US" sz="1450" dirty="0" err="1"/>
              <a:t>dier</a:t>
            </a:r>
            <a:r>
              <a:rPr lang="en-US" sz="1450" dirty="0"/>
              <a:t>- en </a:t>
            </a:r>
            <a:r>
              <a:rPr lang="en-US" sz="1450" dirty="0" err="1"/>
              <a:t>plantensoorten</a:t>
            </a:r>
            <a:r>
              <a:rPr lang="en-US" sz="1450" dirty="0"/>
              <a:t>; LNV / RVO / NVWA)</a:t>
            </a:r>
            <a:endParaRPr lang="nl-NL" sz="1450" dirty="0"/>
          </a:p>
          <a:p>
            <a:pPr marL="285750" indent="-285750">
              <a:spcBef>
                <a:spcPts val="600"/>
              </a:spcBef>
              <a:buFontTx/>
              <a:buChar char="-"/>
            </a:pPr>
            <a:r>
              <a:rPr lang="nl-NL" sz="1450" dirty="0"/>
              <a:t>Traceer- en herkenbaarheid GG in levensmiddelen en diervoeders (I&amp;W)</a:t>
            </a:r>
          </a:p>
          <a:p>
            <a:pPr marL="285750" indent="-285750">
              <a:spcBef>
                <a:spcPts val="600"/>
              </a:spcBef>
              <a:buFontTx/>
              <a:buChar char="-"/>
            </a:pPr>
            <a:r>
              <a:rPr lang="nl-NL" sz="1450" dirty="0"/>
              <a:t>Wet op de dierproeven / Biotechnologie bij dieren (LNV / NVWA)</a:t>
            </a:r>
          </a:p>
          <a:p>
            <a:pPr marL="285750" indent="-285750">
              <a:spcBef>
                <a:spcPts val="600"/>
              </a:spcBef>
              <a:buFontTx/>
              <a:buChar char="-"/>
            </a:pPr>
            <a:r>
              <a:rPr lang="nl-NL" sz="1450" dirty="0">
                <a:solidFill>
                  <a:srgbClr val="FF0000"/>
                </a:solidFill>
              </a:rPr>
              <a:t>Fytosanitaire wetgeving </a:t>
            </a:r>
            <a:r>
              <a:rPr lang="nl-NL" sz="1450" dirty="0"/>
              <a:t>(gebruik, import/export planten/plantpathogenen; LNV / NVWA)</a:t>
            </a:r>
          </a:p>
          <a:p>
            <a:pPr marL="285750" indent="-285750">
              <a:spcBef>
                <a:spcPts val="600"/>
              </a:spcBef>
              <a:buFontTx/>
              <a:buChar char="-"/>
            </a:pPr>
            <a:r>
              <a:rPr lang="nl-NL" sz="1450" dirty="0">
                <a:solidFill>
                  <a:srgbClr val="FF0000"/>
                </a:solidFill>
              </a:rPr>
              <a:t>Wet natuurbescherming </a:t>
            </a:r>
            <a:r>
              <a:rPr lang="nl-NL" sz="1450" dirty="0"/>
              <a:t>(LNV / provincies)</a:t>
            </a:r>
          </a:p>
          <a:p>
            <a:pPr marL="285750" indent="-285750">
              <a:spcBef>
                <a:spcPts val="600"/>
              </a:spcBef>
              <a:buFontTx/>
              <a:buChar char="-"/>
            </a:pPr>
            <a:r>
              <a:rPr lang="nl-NL" sz="1450" dirty="0">
                <a:solidFill>
                  <a:srgbClr val="FF0000"/>
                </a:solidFill>
              </a:rPr>
              <a:t>Europese exoten verordening </a:t>
            </a:r>
            <a:r>
              <a:rPr lang="nl-NL" sz="1450" dirty="0"/>
              <a:t>(LNV)</a:t>
            </a:r>
          </a:p>
          <a:p>
            <a:pPr marL="285750" indent="-285750">
              <a:spcBef>
                <a:spcPts val="600"/>
              </a:spcBef>
              <a:buFontTx/>
              <a:buChar char="-"/>
            </a:pPr>
            <a:r>
              <a:rPr lang="nl-NL" sz="1450" dirty="0"/>
              <a:t>Wet algemene bepalingen omgevingsrecht (WABO / Lokaal bevoegd gezag)</a:t>
            </a:r>
          </a:p>
          <a:p>
            <a:pPr marL="285750" indent="-285750">
              <a:spcBef>
                <a:spcPts val="600"/>
              </a:spcBef>
              <a:buFontTx/>
              <a:buChar char="-"/>
            </a:pPr>
            <a:r>
              <a:rPr lang="nl-NL" sz="1450" dirty="0"/>
              <a:t>Etc., Etc., Etc. …</a:t>
            </a:r>
          </a:p>
          <a:p>
            <a:pPr marL="285750" indent="-285750">
              <a:spcBef>
                <a:spcPts val="600"/>
              </a:spcBef>
              <a:buFontTx/>
              <a:buChar char="-"/>
            </a:pPr>
            <a:endParaRPr lang="nl-NL" sz="1450" dirty="0"/>
          </a:p>
        </p:txBody>
      </p:sp>
    </p:spTree>
    <p:extLst>
      <p:ext uri="{BB962C8B-B14F-4D97-AF65-F5344CB8AC3E}">
        <p14:creationId xmlns:p14="http://schemas.microsoft.com/office/powerpoint/2010/main" val="373778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7D37DDE-EBAE-40EA-9ABD-6D4E221B7244}"/>
              </a:ext>
            </a:extLst>
          </p:cNvPr>
          <p:cNvSpPr>
            <a:spLocks noGrp="1"/>
          </p:cNvSpPr>
          <p:nvPr>
            <p:ph type="ftr" sz="quarter" idx="11"/>
          </p:nvPr>
        </p:nvSpPr>
        <p:spPr/>
        <p:txBody>
          <a:bodyPr/>
          <a:lstStyle/>
          <a:p>
            <a:r>
              <a:rPr lang="nl-NL"/>
              <a:t>Aangrenzende wetgeving voor de BVF | BVF cursus 3 okt 2023</a:t>
            </a:r>
            <a:endParaRPr lang="nl-NL" dirty="0"/>
          </a:p>
        </p:txBody>
      </p:sp>
      <p:sp>
        <p:nvSpPr>
          <p:cNvPr id="3" name="Tijdelijke aanduiding voor dianummer 2">
            <a:extLst>
              <a:ext uri="{FF2B5EF4-FFF2-40B4-BE49-F238E27FC236}">
                <a16:creationId xmlns:a16="http://schemas.microsoft.com/office/drawing/2014/main" id="{DED3189B-9F0E-4F01-B166-E252A9BADDD8}"/>
              </a:ext>
            </a:extLst>
          </p:cNvPr>
          <p:cNvSpPr>
            <a:spLocks noGrp="1"/>
          </p:cNvSpPr>
          <p:nvPr>
            <p:ph type="sldNum" sz="quarter" idx="12"/>
          </p:nvPr>
        </p:nvSpPr>
        <p:spPr/>
        <p:txBody>
          <a:bodyPr/>
          <a:lstStyle/>
          <a:p>
            <a:fld id="{1336C48C-F87C-4E4B-81EF-5027B17D1F61}" type="slidenum">
              <a:rPr lang="nl-NL" smtClean="0"/>
              <a:pPr/>
              <a:t>4</a:t>
            </a:fld>
            <a:endParaRPr lang="nl-NL"/>
          </a:p>
        </p:txBody>
      </p:sp>
      <p:sp>
        <p:nvSpPr>
          <p:cNvPr id="11" name="Tekstvak 10">
            <a:extLst>
              <a:ext uri="{FF2B5EF4-FFF2-40B4-BE49-F238E27FC236}">
                <a16:creationId xmlns:a16="http://schemas.microsoft.com/office/drawing/2014/main" id="{9F6ED29C-C351-49E3-B637-F0766CA1615D}"/>
              </a:ext>
            </a:extLst>
          </p:cNvPr>
          <p:cNvSpPr txBox="1"/>
          <p:nvPr/>
        </p:nvSpPr>
        <p:spPr>
          <a:xfrm>
            <a:off x="2091231" y="113558"/>
            <a:ext cx="10090484" cy="553998"/>
          </a:xfrm>
          <a:prstGeom prst="rect">
            <a:avLst/>
          </a:prstGeom>
          <a:noFill/>
        </p:spPr>
        <p:txBody>
          <a:bodyPr wrap="square" lIns="0" tIns="0" rIns="0" bIns="0" rtlCol="0">
            <a:spAutoFit/>
          </a:bodyPr>
          <a:lstStyle/>
          <a:p>
            <a:r>
              <a:rPr lang="nl-NL" b="1" dirty="0"/>
              <a:t>Aangrenzende wetgeving in een ver verleden</a:t>
            </a:r>
            <a:endParaRPr lang="nl-NL" dirty="0"/>
          </a:p>
          <a:p>
            <a:r>
              <a:rPr lang="nl-NL" dirty="0"/>
              <a:t>Waar kan je als BVF mee te maken krijgen?</a:t>
            </a:r>
            <a:endParaRPr lang="nl-NL" dirty="0">
              <a:solidFill>
                <a:prstClr val="black"/>
              </a:solidFill>
            </a:endParaRPr>
          </a:p>
        </p:txBody>
      </p:sp>
      <p:grpSp>
        <p:nvGrpSpPr>
          <p:cNvPr id="4" name="Groep 3">
            <a:extLst>
              <a:ext uri="{FF2B5EF4-FFF2-40B4-BE49-F238E27FC236}">
                <a16:creationId xmlns:a16="http://schemas.microsoft.com/office/drawing/2014/main" id="{76A2E306-B312-2CA7-3267-547E325EB73D}"/>
              </a:ext>
            </a:extLst>
          </p:cNvPr>
          <p:cNvGrpSpPr/>
          <p:nvPr/>
        </p:nvGrpSpPr>
        <p:grpSpPr>
          <a:xfrm>
            <a:off x="900076" y="939388"/>
            <a:ext cx="9020175" cy="1430337"/>
            <a:chOff x="0" y="938213"/>
            <a:chExt cx="9144000" cy="1430337"/>
          </a:xfrm>
        </p:grpSpPr>
        <p:pic>
          <p:nvPicPr>
            <p:cNvPr id="6" name="Picture 7">
              <a:extLst>
                <a:ext uri="{FF2B5EF4-FFF2-40B4-BE49-F238E27FC236}">
                  <a16:creationId xmlns:a16="http://schemas.microsoft.com/office/drawing/2014/main" id="{240C33EE-D5FB-5B8C-AAA2-A9986BABB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8213"/>
              <a:ext cx="91440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8" name="Rectangle 8">
              <a:extLst>
                <a:ext uri="{FF2B5EF4-FFF2-40B4-BE49-F238E27FC236}">
                  <a16:creationId xmlns:a16="http://schemas.microsoft.com/office/drawing/2014/main" id="{268A63DE-006B-7BE8-2874-E379FDB44957}"/>
                </a:ext>
              </a:extLst>
            </p:cNvPr>
            <p:cNvSpPr>
              <a:spLocks noChangeArrowheads="1"/>
            </p:cNvSpPr>
            <p:nvPr/>
          </p:nvSpPr>
          <p:spPr bwMode="auto">
            <a:xfrm>
              <a:off x="5691188" y="1216025"/>
              <a:ext cx="1517650" cy="2222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nl-NL" altLang="nl-NL"/>
            </a:p>
          </p:txBody>
        </p:sp>
        <p:sp>
          <p:nvSpPr>
            <p:cNvPr id="9" name="Rectangle 10">
              <a:extLst>
                <a:ext uri="{FF2B5EF4-FFF2-40B4-BE49-F238E27FC236}">
                  <a16:creationId xmlns:a16="http://schemas.microsoft.com/office/drawing/2014/main" id="{87219AC3-C6E1-13D4-3B6C-6D2A479573FC}"/>
                </a:ext>
              </a:extLst>
            </p:cNvPr>
            <p:cNvSpPr>
              <a:spLocks noChangeArrowheads="1"/>
            </p:cNvSpPr>
            <p:nvPr/>
          </p:nvSpPr>
          <p:spPr bwMode="auto">
            <a:xfrm>
              <a:off x="1273175" y="1414463"/>
              <a:ext cx="1987550" cy="22225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nl-NL" altLang="nl-NL"/>
            </a:p>
          </p:txBody>
        </p:sp>
        <p:sp>
          <p:nvSpPr>
            <p:cNvPr id="10" name="Rectangle 11">
              <a:extLst>
                <a:ext uri="{FF2B5EF4-FFF2-40B4-BE49-F238E27FC236}">
                  <a16:creationId xmlns:a16="http://schemas.microsoft.com/office/drawing/2014/main" id="{8E7B013E-3E7D-7286-175C-EF08EDC6B0B5}"/>
                </a:ext>
              </a:extLst>
            </p:cNvPr>
            <p:cNvSpPr>
              <a:spLocks noChangeArrowheads="1"/>
            </p:cNvSpPr>
            <p:nvPr/>
          </p:nvSpPr>
          <p:spPr bwMode="auto">
            <a:xfrm>
              <a:off x="3598863" y="1433513"/>
              <a:ext cx="3479800" cy="2222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nl-NL" altLang="nl-NL"/>
            </a:p>
          </p:txBody>
        </p:sp>
        <p:sp>
          <p:nvSpPr>
            <p:cNvPr id="12" name="Rectangle 12">
              <a:extLst>
                <a:ext uri="{FF2B5EF4-FFF2-40B4-BE49-F238E27FC236}">
                  <a16:creationId xmlns:a16="http://schemas.microsoft.com/office/drawing/2014/main" id="{8FDF6E5D-A2A2-C355-E61E-C3422C97DAA9}"/>
                </a:ext>
              </a:extLst>
            </p:cNvPr>
            <p:cNvSpPr>
              <a:spLocks noChangeArrowheads="1"/>
            </p:cNvSpPr>
            <p:nvPr/>
          </p:nvSpPr>
          <p:spPr bwMode="auto">
            <a:xfrm>
              <a:off x="0" y="1619250"/>
              <a:ext cx="2689225" cy="222250"/>
            </a:xfrm>
            <a:prstGeom prst="rect">
              <a:avLst/>
            </a:prstGeom>
            <a:noFill/>
            <a:ln w="38100">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nl-NL" altLang="nl-NL"/>
            </a:p>
          </p:txBody>
        </p:sp>
        <p:sp>
          <p:nvSpPr>
            <p:cNvPr id="13" name="Rectangle 13">
              <a:extLst>
                <a:ext uri="{FF2B5EF4-FFF2-40B4-BE49-F238E27FC236}">
                  <a16:creationId xmlns:a16="http://schemas.microsoft.com/office/drawing/2014/main" id="{68A1596A-6A64-02C4-2A04-1E838276C0BD}"/>
                </a:ext>
              </a:extLst>
            </p:cNvPr>
            <p:cNvSpPr>
              <a:spLocks noChangeArrowheads="1"/>
            </p:cNvSpPr>
            <p:nvPr/>
          </p:nvSpPr>
          <p:spPr bwMode="auto">
            <a:xfrm>
              <a:off x="3030538" y="1654175"/>
              <a:ext cx="4589462" cy="222250"/>
            </a:xfrm>
            <a:prstGeom prst="rect">
              <a:avLst/>
            </a:prstGeom>
            <a:noFill/>
            <a:ln w="381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nl-NL" altLang="nl-NL"/>
            </a:p>
          </p:txBody>
        </p:sp>
        <p:sp>
          <p:nvSpPr>
            <p:cNvPr id="14" name="Rectangle 14">
              <a:extLst>
                <a:ext uri="{FF2B5EF4-FFF2-40B4-BE49-F238E27FC236}">
                  <a16:creationId xmlns:a16="http://schemas.microsoft.com/office/drawing/2014/main" id="{D3AC7C5A-C86A-A996-8E58-DC56E3E95B7D}"/>
                </a:ext>
              </a:extLst>
            </p:cNvPr>
            <p:cNvSpPr>
              <a:spLocks noChangeArrowheads="1"/>
            </p:cNvSpPr>
            <p:nvPr/>
          </p:nvSpPr>
          <p:spPr bwMode="auto">
            <a:xfrm>
              <a:off x="1938338" y="1866900"/>
              <a:ext cx="2955925" cy="222250"/>
            </a:xfrm>
            <a:prstGeom prst="rect">
              <a:avLst/>
            </a:prstGeom>
            <a:noFill/>
            <a:ln w="38100">
              <a:solidFill>
                <a:srgbClr val="CC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nl-NL" altLang="nl-NL"/>
            </a:p>
          </p:txBody>
        </p:sp>
      </p:grpSp>
      <p:grpSp>
        <p:nvGrpSpPr>
          <p:cNvPr id="15" name="Groep 14">
            <a:extLst>
              <a:ext uri="{FF2B5EF4-FFF2-40B4-BE49-F238E27FC236}">
                <a16:creationId xmlns:a16="http://schemas.microsoft.com/office/drawing/2014/main" id="{00D62480-CBA3-6030-661B-F4EE26631643}"/>
              </a:ext>
            </a:extLst>
          </p:cNvPr>
          <p:cNvGrpSpPr/>
          <p:nvPr/>
        </p:nvGrpSpPr>
        <p:grpSpPr>
          <a:xfrm>
            <a:off x="900075" y="2580862"/>
            <a:ext cx="7343848" cy="3223653"/>
            <a:chOff x="181077" y="3701257"/>
            <a:chExt cx="6369254" cy="2415407"/>
          </a:xfrm>
        </p:grpSpPr>
        <p:grpSp>
          <p:nvGrpSpPr>
            <p:cNvPr id="16" name="Group 10">
              <a:extLst>
                <a:ext uri="{FF2B5EF4-FFF2-40B4-BE49-F238E27FC236}">
                  <a16:creationId xmlns:a16="http://schemas.microsoft.com/office/drawing/2014/main" id="{89D6615C-052A-AB9C-2F34-B1C8D47BBD24}"/>
                </a:ext>
              </a:extLst>
            </p:cNvPr>
            <p:cNvGrpSpPr>
              <a:grpSpLocks/>
            </p:cNvGrpSpPr>
            <p:nvPr/>
          </p:nvGrpSpPr>
          <p:grpSpPr bwMode="auto">
            <a:xfrm>
              <a:off x="181077" y="3701257"/>
              <a:ext cx="6369254" cy="1488944"/>
              <a:chOff x="158" y="1071"/>
              <a:chExt cx="5602" cy="1262"/>
            </a:xfrm>
          </p:grpSpPr>
          <p:pic>
            <p:nvPicPr>
              <p:cNvPr id="19" name="Picture 7">
                <a:extLst>
                  <a:ext uri="{FF2B5EF4-FFF2-40B4-BE49-F238E27FC236}">
                    <a16:creationId xmlns:a16="http://schemas.microsoft.com/office/drawing/2014/main" id="{CB8D84C9-FA40-502C-63D6-A423F77E56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1071"/>
                <a:ext cx="5602" cy="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20" name="Rectangle 8">
                <a:extLst>
                  <a:ext uri="{FF2B5EF4-FFF2-40B4-BE49-F238E27FC236}">
                    <a16:creationId xmlns:a16="http://schemas.microsoft.com/office/drawing/2014/main" id="{976E8736-F3F8-5984-BAA8-55D11BC54E55}"/>
                  </a:ext>
                </a:extLst>
              </p:cNvPr>
              <p:cNvSpPr>
                <a:spLocks noChangeArrowheads="1"/>
              </p:cNvSpPr>
              <p:nvPr/>
            </p:nvSpPr>
            <p:spPr bwMode="auto">
              <a:xfrm>
                <a:off x="4694" y="1616"/>
                <a:ext cx="454" cy="18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sp>
            <p:nvSpPr>
              <p:cNvPr id="21" name="Rectangle 9">
                <a:extLst>
                  <a:ext uri="{FF2B5EF4-FFF2-40B4-BE49-F238E27FC236}">
                    <a16:creationId xmlns:a16="http://schemas.microsoft.com/office/drawing/2014/main" id="{4B2273E3-6A51-417F-746D-6834A88BBFC0}"/>
                  </a:ext>
                </a:extLst>
              </p:cNvPr>
              <p:cNvSpPr>
                <a:spLocks noChangeArrowheads="1"/>
              </p:cNvSpPr>
              <p:nvPr/>
            </p:nvSpPr>
            <p:spPr bwMode="auto">
              <a:xfrm>
                <a:off x="1898" y="2152"/>
                <a:ext cx="364" cy="18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nl-NL"/>
              </a:p>
            </p:txBody>
          </p:sp>
        </p:grpSp>
        <p:pic>
          <p:nvPicPr>
            <p:cNvPr id="17" name="Picture 11">
              <a:extLst>
                <a:ext uri="{FF2B5EF4-FFF2-40B4-BE49-F238E27FC236}">
                  <a16:creationId xmlns:a16="http://schemas.microsoft.com/office/drawing/2014/main" id="{DB960479-95CC-480B-E548-2D4BF79F17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54" y="5361291"/>
              <a:ext cx="6235700" cy="75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8" name="TextBox 13">
              <a:extLst>
                <a:ext uri="{FF2B5EF4-FFF2-40B4-BE49-F238E27FC236}">
                  <a16:creationId xmlns:a16="http://schemas.microsoft.com/office/drawing/2014/main" id="{35332837-9235-A1E9-58F0-18EC536CEAD9}"/>
                </a:ext>
              </a:extLst>
            </p:cNvPr>
            <p:cNvSpPr txBox="1"/>
            <p:nvPr/>
          </p:nvSpPr>
          <p:spPr>
            <a:xfrm>
              <a:off x="5520888" y="4772082"/>
              <a:ext cx="356160" cy="276999"/>
            </a:xfrm>
            <a:prstGeom prst="rect">
              <a:avLst/>
            </a:prstGeom>
            <a:noFill/>
          </p:spPr>
          <p:txBody>
            <a:bodyPr wrap="square" rtlCol="0">
              <a:spAutoFit/>
            </a:bodyPr>
            <a:lstStyle/>
            <a:p>
              <a:pPr algn="r"/>
              <a:r>
                <a:rPr lang="nl-NL" sz="1200" dirty="0">
                  <a:solidFill>
                    <a:srgbClr val="FF0000"/>
                  </a:solidFill>
                  <a:latin typeface="+mn-lt"/>
                </a:rPr>
                <a:t>*</a:t>
              </a:r>
            </a:p>
          </p:txBody>
        </p:sp>
      </p:grpSp>
      <p:sp>
        <p:nvSpPr>
          <p:cNvPr id="22" name="TextBox 3">
            <a:extLst>
              <a:ext uri="{FF2B5EF4-FFF2-40B4-BE49-F238E27FC236}">
                <a16:creationId xmlns:a16="http://schemas.microsoft.com/office/drawing/2014/main" id="{5D58496F-973C-AC81-DBCD-1C488E1B2B2F}"/>
              </a:ext>
            </a:extLst>
          </p:cNvPr>
          <p:cNvSpPr txBox="1"/>
          <p:nvPr/>
        </p:nvSpPr>
        <p:spPr>
          <a:xfrm>
            <a:off x="900075" y="5898571"/>
            <a:ext cx="9020175" cy="307777"/>
          </a:xfrm>
          <a:prstGeom prst="rect">
            <a:avLst/>
          </a:prstGeom>
          <a:noFill/>
        </p:spPr>
        <p:txBody>
          <a:bodyPr wrap="square" rtlCol="0">
            <a:spAutoFit/>
          </a:bodyPr>
          <a:lstStyle/>
          <a:p>
            <a:pPr algn="r"/>
            <a:r>
              <a:rPr lang="nl-NL" sz="1400" dirty="0">
                <a:solidFill>
                  <a:srgbClr val="FF0000"/>
                </a:solidFill>
                <a:latin typeface="+mn-lt"/>
              </a:rPr>
              <a:t>* dit betreft een ‘oude’ vergunning; de bijlage 4 van toen is nu bijlage 9 in de regeling </a:t>
            </a:r>
            <a:r>
              <a:rPr lang="nl-NL" sz="1400" dirty="0" err="1">
                <a:solidFill>
                  <a:srgbClr val="FF0000"/>
                </a:solidFill>
                <a:latin typeface="+mn-lt"/>
              </a:rPr>
              <a:t>ggo</a:t>
            </a:r>
            <a:r>
              <a:rPr lang="nl-NL" sz="1400" dirty="0">
                <a:solidFill>
                  <a:srgbClr val="FF0000"/>
                </a:solidFill>
                <a:latin typeface="+mn-lt"/>
              </a:rPr>
              <a:t> 2013.</a:t>
            </a:r>
            <a:endParaRPr lang="nl-NL" sz="1400" dirty="0">
              <a:solidFill>
                <a:schemeClr val="tx2"/>
              </a:solidFill>
            </a:endParaRPr>
          </a:p>
        </p:txBody>
      </p:sp>
    </p:spTree>
    <p:extLst>
      <p:ext uri="{BB962C8B-B14F-4D97-AF65-F5344CB8AC3E}">
        <p14:creationId xmlns:p14="http://schemas.microsoft.com/office/powerpoint/2010/main" val="306750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8487297A-8B61-627D-97A6-059F14139066}"/>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664274F7-311F-5341-2312-129D46C990D7}"/>
              </a:ext>
            </a:extLst>
          </p:cNvPr>
          <p:cNvSpPr>
            <a:spLocks noGrp="1"/>
          </p:cNvSpPr>
          <p:nvPr>
            <p:ph type="sldNum" sz="quarter" idx="12"/>
          </p:nvPr>
        </p:nvSpPr>
        <p:spPr/>
        <p:txBody>
          <a:bodyPr/>
          <a:lstStyle/>
          <a:p>
            <a:fld id="{1336C48C-F87C-4E4B-81EF-5027B17D1F61}" type="slidenum">
              <a:rPr lang="en-GB" smtClean="0"/>
              <a:pPr/>
              <a:t>5</a:t>
            </a:fld>
            <a:endParaRPr lang="en-GB"/>
          </a:p>
        </p:txBody>
      </p:sp>
      <p:sp>
        <p:nvSpPr>
          <p:cNvPr id="7" name="Tekstvak 6">
            <a:extLst>
              <a:ext uri="{FF2B5EF4-FFF2-40B4-BE49-F238E27FC236}">
                <a16:creationId xmlns:a16="http://schemas.microsoft.com/office/drawing/2014/main" id="{F7906218-50BB-27CA-908B-624AA78D1D2A}"/>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a:t>Arbeidsomstandigheden wet (</a:t>
            </a:r>
            <a:r>
              <a:rPr lang="nl-NL" b="1" dirty="0" err="1"/>
              <a:t>ARBO-wet</a:t>
            </a:r>
            <a:r>
              <a:rPr lang="nl-NL" b="1" dirty="0"/>
              <a:t>)</a:t>
            </a:r>
            <a:endParaRPr lang="nl-NL" dirty="0"/>
          </a:p>
        </p:txBody>
      </p:sp>
      <p:pic>
        <p:nvPicPr>
          <p:cNvPr id="8" name="Picture 2" descr="http://www.fom.nl/live/imgnew.db?306233">
            <a:hlinkClick r:id="rId2"/>
            <a:extLst>
              <a:ext uri="{FF2B5EF4-FFF2-40B4-BE49-F238E27FC236}">
                <a16:creationId xmlns:a16="http://schemas.microsoft.com/office/drawing/2014/main" id="{9D2E37B0-96D0-9211-F623-EF386A79B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586439" y="1144588"/>
            <a:ext cx="2930453"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E66FA8E-4F98-2609-26BA-2934EBBA1780}"/>
              </a:ext>
            </a:extLst>
          </p:cNvPr>
          <p:cNvSpPr>
            <a:spLocks noGrp="1"/>
          </p:cNvSpPr>
          <p:nvPr>
            <p:ph idx="1"/>
          </p:nvPr>
        </p:nvSpPr>
        <p:spPr>
          <a:xfrm>
            <a:off x="566738" y="1144588"/>
            <a:ext cx="8291512" cy="5113338"/>
          </a:xfrm>
        </p:spPr>
        <p:txBody>
          <a:bodyPr/>
          <a:lstStyle/>
          <a:p>
            <a:r>
              <a:rPr lang="en-US" dirty="0"/>
              <a:t>ARBO-wet: </a:t>
            </a:r>
            <a:r>
              <a:rPr lang="nl-NL" b="1" dirty="0"/>
              <a:t>Arbeidsomstandighedenbesluit</a:t>
            </a:r>
            <a:r>
              <a:rPr lang="en-US" dirty="0"/>
              <a:t> </a:t>
            </a:r>
            <a:r>
              <a:rPr lang="en-US" dirty="0" err="1"/>
              <a:t>beschrijft</a:t>
            </a:r>
            <a:r>
              <a:rPr lang="en-US" dirty="0"/>
              <a:t> </a:t>
            </a:r>
            <a:r>
              <a:rPr lang="en-US" dirty="0" err="1"/>
              <a:t>o.a.</a:t>
            </a:r>
            <a:r>
              <a:rPr lang="en-US" dirty="0"/>
              <a:t>:</a:t>
            </a:r>
          </a:p>
          <a:p>
            <a:pPr marL="342900" indent="-342900">
              <a:buFont typeface="Arial" panose="020B0604020202020204" pitchFamily="34" charset="0"/>
              <a:buChar char="•"/>
            </a:pPr>
            <a:r>
              <a:rPr lang="en-US" b="0" dirty="0" err="1"/>
              <a:t>Plichten</a:t>
            </a:r>
            <a:r>
              <a:rPr lang="en-US" b="0" dirty="0"/>
              <a:t> </a:t>
            </a:r>
            <a:r>
              <a:rPr lang="en-US" b="0" dirty="0" err="1"/>
              <a:t>werkgever</a:t>
            </a:r>
            <a:r>
              <a:rPr lang="en-US" b="0" dirty="0"/>
              <a:t>:</a:t>
            </a:r>
          </a:p>
          <a:p>
            <a:pPr marL="702900" lvl="2" indent="-342900">
              <a:spcBef>
                <a:spcPts val="600"/>
              </a:spcBef>
              <a:buFont typeface="Arial" panose="020B0604020202020204" pitchFamily="34" charset="0"/>
              <a:buChar char="•"/>
            </a:pPr>
            <a:r>
              <a:rPr lang="en-US" b="0" dirty="0" err="1"/>
              <a:t>Meldingsplicht</a:t>
            </a:r>
            <a:endParaRPr lang="en-US" b="0" dirty="0"/>
          </a:p>
          <a:p>
            <a:pPr marL="702900" lvl="2" indent="-342900">
              <a:spcBef>
                <a:spcPts val="600"/>
              </a:spcBef>
              <a:buFont typeface="Arial" panose="020B0604020202020204" pitchFamily="34" charset="0"/>
              <a:buChar char="•"/>
            </a:pPr>
            <a:r>
              <a:rPr lang="en-US" b="0" dirty="0" err="1"/>
              <a:t>Zorgplicht</a:t>
            </a:r>
            <a:br>
              <a:rPr lang="en-US" b="0" dirty="0"/>
            </a:br>
            <a:endParaRPr lang="en-US" b="0" dirty="0"/>
          </a:p>
          <a:p>
            <a:pPr marL="342900" lvl="1" indent="-342900">
              <a:buFont typeface="Arial" panose="020B0604020202020204" pitchFamily="34" charset="0"/>
              <a:buChar char="•"/>
            </a:pPr>
            <a:r>
              <a:rPr lang="nl-NL" dirty="0"/>
              <a:t>inrichtingseisen van laboratoria</a:t>
            </a:r>
          </a:p>
          <a:p>
            <a:pPr marL="342900" lvl="1" indent="-342900">
              <a:buFont typeface="Arial" panose="020B0604020202020204" pitchFamily="34" charset="0"/>
              <a:buChar char="•"/>
            </a:pPr>
            <a:r>
              <a:rPr lang="nl-NL" dirty="0" err="1"/>
              <a:t>PBMs</a:t>
            </a:r>
            <a:r>
              <a:rPr lang="nl-NL" dirty="0"/>
              <a:t> voor het werken met BA van de verschillende klassen</a:t>
            </a:r>
          </a:p>
          <a:p>
            <a:pPr marL="342900" lvl="1" indent="-342900">
              <a:buFont typeface="Arial" panose="020B0604020202020204" pitchFamily="34" charset="0"/>
              <a:buChar char="•"/>
            </a:pPr>
            <a:endParaRPr lang="nl-NL" dirty="0"/>
          </a:p>
          <a:p>
            <a:pPr marL="342900" lvl="1" indent="-342900">
              <a:buFont typeface="Arial" panose="020B0604020202020204" pitchFamily="34" charset="0"/>
              <a:buChar char="•"/>
            </a:pPr>
            <a:r>
              <a:rPr lang="nl-NL" dirty="0" err="1"/>
              <a:t>ARBO-wet</a:t>
            </a:r>
            <a:r>
              <a:rPr lang="nl-NL" dirty="0"/>
              <a:t> geldt ook voor genetisch gemodificeerde micro-organismen</a:t>
            </a:r>
          </a:p>
          <a:p>
            <a:pPr marL="342900" lvl="1" indent="-342900">
              <a:buFont typeface="Arial" panose="020B0604020202020204" pitchFamily="34" charset="0"/>
              <a:buChar char="•"/>
            </a:pPr>
            <a:endParaRPr lang="nl-NL" sz="800" dirty="0"/>
          </a:p>
          <a:p>
            <a:pPr marL="342900" lvl="1" indent="-342900">
              <a:buFont typeface="Arial" panose="020B0604020202020204" pitchFamily="34" charset="0"/>
              <a:buChar char="•"/>
            </a:pPr>
            <a:r>
              <a:rPr lang="nl-NL" u="sng" dirty="0"/>
              <a:t>Let op: </a:t>
            </a:r>
            <a:r>
              <a:rPr lang="nl-NL" dirty="0"/>
              <a:t>er wordt rekening gehouden met het uitgangsorganisme ie. alle </a:t>
            </a:r>
            <a:r>
              <a:rPr lang="nl-NL" dirty="0" err="1"/>
              <a:t>lentivirussen</a:t>
            </a:r>
            <a:r>
              <a:rPr lang="nl-NL" dirty="0"/>
              <a:t> zijn risicogroep 3, al zijn ze MLI  / II ingeschaald</a:t>
            </a:r>
          </a:p>
          <a:p>
            <a:pPr marL="342900" lvl="1" indent="-342900">
              <a:buFont typeface="Arial" panose="020B0604020202020204" pitchFamily="34" charset="0"/>
              <a:buChar char="•"/>
            </a:pPr>
            <a:endParaRPr lang="nl-NL" dirty="0"/>
          </a:p>
          <a:p>
            <a:pPr marL="342900" lvl="1" indent="-342900">
              <a:buFont typeface="Arial" panose="020B0604020202020204" pitchFamily="34" charset="0"/>
              <a:buChar char="•"/>
            </a:pPr>
            <a:endParaRPr lang="en-GB" dirty="0"/>
          </a:p>
        </p:txBody>
      </p:sp>
    </p:spTree>
    <p:extLst>
      <p:ext uri="{BB962C8B-B14F-4D97-AF65-F5344CB8AC3E}">
        <p14:creationId xmlns:p14="http://schemas.microsoft.com/office/powerpoint/2010/main" val="390998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8487297A-8B61-627D-97A6-059F14139066}"/>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664274F7-311F-5341-2312-129D46C990D7}"/>
              </a:ext>
            </a:extLst>
          </p:cNvPr>
          <p:cNvSpPr>
            <a:spLocks noGrp="1"/>
          </p:cNvSpPr>
          <p:nvPr>
            <p:ph type="sldNum" sz="quarter" idx="12"/>
          </p:nvPr>
        </p:nvSpPr>
        <p:spPr/>
        <p:txBody>
          <a:bodyPr/>
          <a:lstStyle/>
          <a:p>
            <a:fld id="{1336C48C-F87C-4E4B-81EF-5027B17D1F61}" type="slidenum">
              <a:rPr lang="en-GB" smtClean="0"/>
              <a:pPr/>
              <a:t>6</a:t>
            </a:fld>
            <a:endParaRPr lang="en-GB"/>
          </a:p>
        </p:txBody>
      </p:sp>
      <p:sp>
        <p:nvSpPr>
          <p:cNvPr id="7" name="Tekstvak 6">
            <a:extLst>
              <a:ext uri="{FF2B5EF4-FFF2-40B4-BE49-F238E27FC236}">
                <a16:creationId xmlns:a16="http://schemas.microsoft.com/office/drawing/2014/main" id="{F7906218-50BB-27CA-908B-624AA78D1D2A}"/>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err="1"/>
              <a:t>ARBO-wet</a:t>
            </a:r>
            <a:r>
              <a:rPr lang="nl-NL" b="1" dirty="0"/>
              <a:t>: Arbeidsomstandighedenbesluit</a:t>
            </a:r>
            <a:endParaRPr lang="nl-NL" dirty="0"/>
          </a:p>
        </p:txBody>
      </p:sp>
      <p:sp>
        <p:nvSpPr>
          <p:cNvPr id="10" name="Content Placeholder 2">
            <a:extLst>
              <a:ext uri="{FF2B5EF4-FFF2-40B4-BE49-F238E27FC236}">
                <a16:creationId xmlns:a16="http://schemas.microsoft.com/office/drawing/2014/main" id="{7BC2E60A-0DD7-4FF5-2340-235C2A95B227}"/>
              </a:ext>
            </a:extLst>
          </p:cNvPr>
          <p:cNvSpPr txBox="1">
            <a:spLocks/>
          </p:cNvSpPr>
          <p:nvPr/>
        </p:nvSpPr>
        <p:spPr bwMode="auto">
          <a:xfrm>
            <a:off x="541800" y="1144589"/>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nl-NL" sz="2000" b="0" i="0" u="sng" strike="noStrike" kern="0" cap="none" spc="0" normalizeH="0" baseline="0" noProof="0">
                <a:ln>
                  <a:noFill/>
                </a:ln>
                <a:solidFill>
                  <a:srgbClr val="000000"/>
                </a:solidFill>
                <a:effectLst/>
                <a:uLnTx/>
                <a:uFillTx/>
                <a:latin typeface="Calibri"/>
                <a:ea typeface="+mn-ea"/>
                <a:cs typeface="+mn-cs"/>
              </a:rPr>
              <a:t>Meldingsplicht (incl. RI&amp;E) art. 4.94 Arbo-besluit</a:t>
            </a:r>
          </a:p>
          <a:p>
            <a:pPr marL="0" marR="0" lvl="1" indent="-187325"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2000" b="0" i="0" u="none" strike="noStrike" kern="0" cap="none" spc="0" normalizeH="0" baseline="0" noProof="0">
                <a:ln>
                  <a:noFill/>
                </a:ln>
                <a:solidFill>
                  <a:srgbClr val="000000"/>
                </a:solidFill>
                <a:effectLst/>
                <a:uLnTx/>
                <a:uFillTx/>
                <a:latin typeface="Calibri"/>
                <a:ea typeface="+mn-ea"/>
              </a:rPr>
              <a:t>voor risicogroep 2:</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1-malige melding per instituut</a:t>
            </a:r>
          </a:p>
          <a:p>
            <a:pPr marL="1080000" marR="0" lvl="4" indent="-192088" algn="l" defTabSz="914400" rtl="0" eaLnBrk="1" fontAlgn="base" latinLnBrk="0" hangingPunct="1">
              <a:lnSpc>
                <a:spcPct val="120000"/>
              </a:lnSpc>
              <a:spcBef>
                <a:spcPct val="20000"/>
              </a:spcBef>
              <a:spcAft>
                <a:spcPct val="0"/>
              </a:spcAft>
              <a:buClrTx/>
              <a:buSzTx/>
              <a:buFont typeface="Times" charset="0"/>
              <a:buChar char="•"/>
              <a:tabLst/>
              <a:defRPr/>
            </a:pPr>
            <a:endParaRPr kumimoji="0" lang="nl-NL" sz="800" b="0" i="0" u="none" strike="noStrike" kern="0" cap="none" spc="0" normalizeH="0" baseline="0" noProof="0">
              <a:ln>
                <a:noFill/>
              </a:ln>
              <a:solidFill>
                <a:srgbClr val="000000"/>
              </a:solidFill>
              <a:effectLst/>
              <a:uLnTx/>
              <a:uFillTx/>
              <a:latin typeface="Calibri"/>
              <a:ea typeface="+mn-ea"/>
            </a:endParaRPr>
          </a:p>
          <a:p>
            <a:pPr marL="0" marR="0" lvl="1" indent="-187325"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2000" b="0" i="0" u="none" strike="noStrike" kern="0" cap="none" spc="0" normalizeH="0" baseline="0" noProof="0">
                <a:ln>
                  <a:noFill/>
                </a:ln>
                <a:solidFill>
                  <a:srgbClr val="000000"/>
                </a:solidFill>
                <a:effectLst/>
                <a:uLnTx/>
                <a:uFillTx/>
                <a:latin typeface="Calibri"/>
                <a:ea typeface="+mn-ea"/>
              </a:rPr>
              <a:t>voor risicogroep 3:</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1-malige melding per instituut</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daarna alleen melding als indeling zelf is gedaan</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registratie van mensen die er mee werken</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registratie 10-40 jaar bewaren (afhankelijk van incubatietijd)</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endParaRPr kumimoji="0" lang="nl-NL" sz="800" b="0" i="0" u="none" strike="noStrike" kern="0" cap="none" spc="0" normalizeH="0" baseline="0" noProof="0">
              <a:ln>
                <a:noFill/>
              </a:ln>
              <a:solidFill>
                <a:srgbClr val="000000"/>
              </a:solidFill>
              <a:effectLst/>
              <a:uLnTx/>
              <a:uFillTx/>
              <a:latin typeface="Calibri"/>
              <a:ea typeface="+mn-ea"/>
            </a:endParaRPr>
          </a:p>
          <a:p>
            <a:pPr marL="0" marR="0" lvl="1" indent="-187325"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2000" b="0" i="0" u="none" strike="noStrike" kern="0" cap="none" spc="0" normalizeH="0" baseline="0" noProof="0">
                <a:ln>
                  <a:noFill/>
                </a:ln>
                <a:solidFill>
                  <a:srgbClr val="000000"/>
                </a:solidFill>
                <a:effectLst/>
                <a:uLnTx/>
                <a:uFillTx/>
                <a:latin typeface="Calibri"/>
                <a:ea typeface="+mn-ea"/>
              </a:rPr>
              <a:t>Voor risicogroep 4:</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melding voor ieder pathogeen</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registratie van mensen die er mee werken</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registratie 10-40 jaar bewaren (afhankelijk van incubatietijd)</a:t>
            </a: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mn-ea"/>
              <a:cs typeface="+mn-cs"/>
            </a:endParaRPr>
          </a:p>
        </p:txBody>
      </p:sp>
      <p:pic>
        <p:nvPicPr>
          <p:cNvPr id="13" name="Afbeelding 12">
            <a:extLst>
              <a:ext uri="{FF2B5EF4-FFF2-40B4-BE49-F238E27FC236}">
                <a16:creationId xmlns:a16="http://schemas.microsoft.com/office/drawing/2014/main" id="{3D5C44FD-8B53-3846-2C73-A246F99AC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447" y="1144589"/>
            <a:ext cx="4659204" cy="2117032"/>
          </a:xfrm>
          <a:prstGeom prst="rect">
            <a:avLst/>
          </a:prstGeom>
        </p:spPr>
      </p:pic>
    </p:spTree>
    <p:extLst>
      <p:ext uri="{BB962C8B-B14F-4D97-AF65-F5344CB8AC3E}">
        <p14:creationId xmlns:p14="http://schemas.microsoft.com/office/powerpoint/2010/main" val="127413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8487297A-8B61-627D-97A6-059F14139066}"/>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664274F7-311F-5341-2312-129D46C990D7}"/>
              </a:ext>
            </a:extLst>
          </p:cNvPr>
          <p:cNvSpPr>
            <a:spLocks noGrp="1"/>
          </p:cNvSpPr>
          <p:nvPr>
            <p:ph type="sldNum" sz="quarter" idx="12"/>
          </p:nvPr>
        </p:nvSpPr>
        <p:spPr/>
        <p:txBody>
          <a:bodyPr/>
          <a:lstStyle/>
          <a:p>
            <a:fld id="{1336C48C-F87C-4E4B-81EF-5027B17D1F61}" type="slidenum">
              <a:rPr lang="en-GB" smtClean="0"/>
              <a:pPr/>
              <a:t>7</a:t>
            </a:fld>
            <a:endParaRPr lang="en-GB"/>
          </a:p>
        </p:txBody>
      </p:sp>
      <p:sp>
        <p:nvSpPr>
          <p:cNvPr id="7" name="Tekstvak 6">
            <a:extLst>
              <a:ext uri="{FF2B5EF4-FFF2-40B4-BE49-F238E27FC236}">
                <a16:creationId xmlns:a16="http://schemas.microsoft.com/office/drawing/2014/main" id="{F7906218-50BB-27CA-908B-624AA78D1D2A}"/>
              </a:ext>
            </a:extLst>
          </p:cNvPr>
          <p:cNvSpPr txBox="1"/>
          <p:nvPr/>
        </p:nvSpPr>
        <p:spPr>
          <a:xfrm>
            <a:off x="2091231" y="113558"/>
            <a:ext cx="10090484" cy="276999"/>
          </a:xfrm>
          <a:prstGeom prst="rect">
            <a:avLst/>
          </a:prstGeom>
          <a:noFill/>
        </p:spPr>
        <p:txBody>
          <a:bodyPr wrap="square" lIns="0" tIns="0" rIns="0" bIns="0" rtlCol="0">
            <a:spAutoFit/>
          </a:bodyPr>
          <a:lstStyle/>
          <a:p>
            <a:r>
              <a:rPr lang="nl-NL" b="1" dirty="0" err="1"/>
              <a:t>ARBO-wet</a:t>
            </a:r>
            <a:r>
              <a:rPr lang="nl-NL" b="1" dirty="0"/>
              <a:t>: Arbeidsomstandighedenbesluit</a:t>
            </a:r>
            <a:endParaRPr lang="nl-NL" dirty="0"/>
          </a:p>
        </p:txBody>
      </p:sp>
      <p:sp>
        <p:nvSpPr>
          <p:cNvPr id="2" name="Content Placeholder 2">
            <a:extLst>
              <a:ext uri="{FF2B5EF4-FFF2-40B4-BE49-F238E27FC236}">
                <a16:creationId xmlns:a16="http://schemas.microsoft.com/office/drawing/2014/main" id="{39DE3D2C-AA16-10FF-3708-BC1984BD64CC}"/>
              </a:ext>
            </a:extLst>
          </p:cNvPr>
          <p:cNvSpPr txBox="1">
            <a:spLocks/>
          </p:cNvSpPr>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nl-NL" sz="2000" b="0" i="0" u="none" strike="noStrike" kern="0" cap="none" spc="0" normalizeH="0" baseline="0" noProof="0">
                <a:ln>
                  <a:noFill/>
                </a:ln>
                <a:solidFill>
                  <a:srgbClr val="000000"/>
                </a:solidFill>
                <a:effectLst/>
                <a:uLnTx/>
                <a:uFillTx/>
                <a:latin typeface="Calibri"/>
                <a:ea typeface="+mn-ea"/>
                <a:cs typeface="+mn-cs"/>
              </a:rPr>
              <a:t>De Risico Inventarisatie en Evaluatie art. 4.85 Arbo-besluit</a:t>
            </a: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a:ln>
                  <a:noFill/>
                </a:ln>
                <a:solidFill>
                  <a:srgbClr val="000000"/>
                </a:solidFill>
                <a:effectLst/>
                <a:uLnTx/>
                <a:uFillTx/>
                <a:latin typeface="Calibri"/>
                <a:ea typeface="+mn-ea"/>
                <a:cs typeface="+mn-cs"/>
              </a:rPr>
              <a:t>Aard van het micro-organisme</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classificatie/pathogeniteitsklasse</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specifieke reacties</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endParaRPr kumimoji="0" lang="nl-NL" sz="800" b="0" i="0" u="none" strike="noStrike" kern="0" cap="none" spc="0" normalizeH="0" baseline="0" noProof="0">
              <a:ln>
                <a:noFill/>
              </a:ln>
              <a:solidFill>
                <a:srgbClr val="000000"/>
              </a:solidFill>
              <a:effectLst/>
              <a:uLnTx/>
              <a:uFillTx/>
              <a:latin typeface="Calibri"/>
              <a:ea typeface="+mn-ea"/>
            </a:endParaRP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a:ln>
                  <a:noFill/>
                </a:ln>
                <a:solidFill>
                  <a:srgbClr val="000000"/>
                </a:solidFill>
                <a:effectLst/>
                <a:uLnTx/>
                <a:uFillTx/>
                <a:latin typeface="Calibri"/>
                <a:ea typeface="+mn-ea"/>
                <a:cs typeface="+mn-cs"/>
              </a:rPr>
              <a:t>Blootstellingsroute/momenten</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werkzaamheden en handelingen</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endParaRPr kumimoji="0" lang="nl-NL" sz="800" b="0" i="0" u="none" strike="noStrike" kern="0" cap="none" spc="0" normalizeH="0" baseline="0" noProof="0">
              <a:ln>
                <a:noFill/>
              </a:ln>
              <a:solidFill>
                <a:srgbClr val="000000"/>
              </a:solidFill>
              <a:effectLst/>
              <a:uLnTx/>
              <a:uFillTx/>
              <a:latin typeface="Calibri"/>
              <a:ea typeface="+mn-ea"/>
            </a:endParaRP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a:ln>
                  <a:noFill/>
                </a:ln>
                <a:solidFill>
                  <a:srgbClr val="000000"/>
                </a:solidFill>
                <a:effectLst/>
                <a:uLnTx/>
                <a:uFillTx/>
                <a:latin typeface="Calibri"/>
                <a:ea typeface="+mn-ea"/>
                <a:cs typeface="+mn-cs"/>
              </a:rPr>
              <a:t>Beheersmaatregelen </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Inperkingniveaus</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voorzieningen (bijv. persoonlijke bescherming)</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(werk)voorschriften</a:t>
            </a:r>
          </a:p>
          <a:p>
            <a:pPr marL="360000" marR="0" lvl="2" indent="-185738" algn="l" defTabSz="914400" rtl="0" eaLnBrk="1" fontAlgn="base" latinLnBrk="0" hangingPunct="1">
              <a:lnSpc>
                <a:spcPct val="120000"/>
              </a:lnSpc>
              <a:spcBef>
                <a:spcPct val="20000"/>
              </a:spcBef>
              <a:spcAft>
                <a:spcPct val="0"/>
              </a:spcAft>
              <a:buClrTx/>
              <a:buSzTx/>
              <a:buFont typeface="Times" charset="0"/>
              <a:buChar char="•"/>
              <a:tabLst/>
              <a:defRPr/>
            </a:pPr>
            <a:endParaRPr kumimoji="0" lang="nl-NL" sz="800" b="0" i="0" u="none" strike="noStrike" kern="0" cap="none" spc="0" normalizeH="0" baseline="0" noProof="0">
              <a:ln>
                <a:noFill/>
              </a:ln>
              <a:solidFill>
                <a:srgbClr val="000000"/>
              </a:solidFill>
              <a:effectLst/>
              <a:uLnTx/>
              <a:uFillTx/>
              <a:latin typeface="Calibri"/>
              <a:ea typeface="+mn-ea"/>
            </a:endParaRPr>
          </a:p>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none" strike="noStrike" kern="0" cap="none" spc="0" normalizeH="0" baseline="0" noProof="0">
                <a:ln>
                  <a:noFill/>
                </a:ln>
                <a:solidFill>
                  <a:srgbClr val="000000"/>
                </a:solidFill>
                <a:effectLst/>
                <a:uLnTx/>
                <a:uFillTx/>
                <a:latin typeface="Calibri"/>
                <a:ea typeface="+mn-ea"/>
                <a:cs typeface="+mn-cs"/>
              </a:rPr>
              <a:t>Medische begeleiding:</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a:ln>
                  <a:noFill/>
                </a:ln>
                <a:solidFill>
                  <a:srgbClr val="000000"/>
                </a:solidFill>
                <a:effectLst/>
                <a:uLnTx/>
                <a:uFillTx/>
                <a:latin typeface="Calibri"/>
                <a:ea typeface="+mn-ea"/>
              </a:rPr>
              <a:t>PMO, vaccinatie, medisch monitoren etc.</a:t>
            </a:r>
          </a:p>
          <a:p>
            <a:pPr marL="0" marR="0" lvl="0" indent="0" algn="l" defTabSz="914400" rtl="0" eaLnBrk="1" fontAlgn="base" latinLnBrk="0" hangingPunct="1">
              <a:lnSpc>
                <a:spcPct val="120000"/>
              </a:lnSpc>
              <a:spcBef>
                <a:spcPts val="0"/>
              </a:spcBef>
              <a:spcAft>
                <a:spcPct val="0"/>
              </a:spcAft>
              <a:buClrTx/>
              <a:buSzTx/>
              <a:buFontTx/>
              <a:buNone/>
              <a:tabLst/>
              <a:defRPr/>
            </a:pPr>
            <a:endParaRPr kumimoji="0" lang="en-GB" sz="2000" b="0" i="0" u="none" strike="noStrike" kern="0" cap="none" spc="0" normalizeH="0" baseline="0" noProof="0" dirty="0">
              <a:ln>
                <a:noFill/>
              </a:ln>
              <a:solidFill>
                <a:srgbClr val="000000"/>
              </a:solidFill>
              <a:effectLst/>
              <a:uLnTx/>
              <a:uFillTx/>
              <a:latin typeface="Calibri"/>
              <a:ea typeface="+mn-ea"/>
              <a:cs typeface="+mn-cs"/>
            </a:endParaRPr>
          </a:p>
        </p:txBody>
      </p:sp>
      <p:pic>
        <p:nvPicPr>
          <p:cNvPr id="1026" name="Picture 2" descr="Quality Systems Support/Blog">
            <a:extLst>
              <a:ext uri="{FF2B5EF4-FFF2-40B4-BE49-F238E27FC236}">
                <a16:creationId xmlns:a16="http://schemas.microsoft.com/office/drawing/2014/main" id="{F3960F85-C1C9-995D-99CD-6606591DA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587" y="2007400"/>
            <a:ext cx="54006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3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EA0EF2A5-B93E-0EB8-577F-D772A53A658F}"/>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8824FE96-AD88-231E-4E08-10CB52166BDC}"/>
              </a:ext>
            </a:extLst>
          </p:cNvPr>
          <p:cNvSpPr>
            <a:spLocks noGrp="1"/>
          </p:cNvSpPr>
          <p:nvPr>
            <p:ph type="sldNum" sz="quarter" idx="12"/>
          </p:nvPr>
        </p:nvSpPr>
        <p:spPr/>
        <p:txBody>
          <a:bodyPr/>
          <a:lstStyle/>
          <a:p>
            <a:fld id="{1336C48C-F87C-4E4B-81EF-5027B17D1F61}" type="slidenum">
              <a:rPr lang="en-GB" smtClean="0"/>
              <a:pPr/>
              <a:t>8</a:t>
            </a:fld>
            <a:endParaRPr lang="en-GB"/>
          </a:p>
        </p:txBody>
      </p:sp>
      <p:sp>
        <p:nvSpPr>
          <p:cNvPr id="7" name="Tekstvak 6">
            <a:extLst>
              <a:ext uri="{FF2B5EF4-FFF2-40B4-BE49-F238E27FC236}">
                <a16:creationId xmlns:a16="http://schemas.microsoft.com/office/drawing/2014/main" id="{60D1E58F-AE46-6D17-372C-42E2A24DECF0}"/>
              </a:ext>
            </a:extLst>
          </p:cNvPr>
          <p:cNvSpPr txBox="1"/>
          <p:nvPr/>
        </p:nvSpPr>
        <p:spPr>
          <a:xfrm>
            <a:off x="2091231" y="113558"/>
            <a:ext cx="10090484" cy="553998"/>
          </a:xfrm>
          <a:prstGeom prst="rect">
            <a:avLst/>
          </a:prstGeom>
          <a:noFill/>
        </p:spPr>
        <p:txBody>
          <a:bodyPr wrap="square" lIns="0" tIns="0" rIns="0" bIns="0" rtlCol="0">
            <a:spAutoFit/>
          </a:bodyPr>
          <a:lstStyle/>
          <a:p>
            <a:r>
              <a:rPr lang="nl-NL" b="1" dirty="0"/>
              <a:t>Wet Vervoer Gevaarlijke Stoffen (Transport)</a:t>
            </a:r>
          </a:p>
          <a:p>
            <a:r>
              <a:rPr lang="nl-NL" dirty="0"/>
              <a:t>Transport van biologische materialen</a:t>
            </a:r>
          </a:p>
        </p:txBody>
      </p:sp>
      <p:sp>
        <p:nvSpPr>
          <p:cNvPr id="8" name="Content Placeholder 2">
            <a:extLst>
              <a:ext uri="{FF2B5EF4-FFF2-40B4-BE49-F238E27FC236}">
                <a16:creationId xmlns:a16="http://schemas.microsoft.com/office/drawing/2014/main" id="{74BCDD25-70A9-3D6A-9D85-8ECDDAEB014F}"/>
              </a:ext>
            </a:extLst>
          </p:cNvPr>
          <p:cNvSpPr txBox="1">
            <a:spLocks/>
          </p:cNvSpPr>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342900" marR="0" lvl="0" indent="-342900" algn="l" defTabSz="914400" rtl="0" eaLnBrk="1" fontAlgn="base" latinLnBrk="0" hangingPunct="1">
              <a:lnSpc>
                <a:spcPct val="120000"/>
              </a:lnSpc>
              <a:spcBef>
                <a:spcPts val="0"/>
              </a:spcBef>
              <a:spcAft>
                <a:spcPct val="0"/>
              </a:spcAft>
              <a:buClrTx/>
              <a:buSzTx/>
              <a:buFont typeface="Arial" panose="020B0604020202020204" pitchFamily="34" charset="0"/>
              <a:buChar char="•"/>
              <a:tabLst/>
              <a:defRPr/>
            </a:pPr>
            <a:r>
              <a:rPr kumimoji="0" lang="nl-NL" sz="2000" b="0" i="0" u="sng" strike="noStrike" kern="0" cap="none" spc="0" normalizeH="0" baseline="0" noProof="0" dirty="0">
                <a:ln>
                  <a:noFill/>
                </a:ln>
                <a:solidFill>
                  <a:srgbClr val="000000"/>
                </a:solidFill>
                <a:effectLst/>
                <a:uLnTx/>
                <a:uFillTx/>
                <a:latin typeface="Calibri"/>
                <a:ea typeface="+mn-ea"/>
                <a:cs typeface="+mn-cs"/>
              </a:rPr>
              <a:t>2 categorieën:</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Materiaal valt </a:t>
            </a:r>
            <a:r>
              <a:rPr kumimoji="0" lang="nl-NL" sz="1800" b="0" i="0" u="sng" strike="noStrike" kern="0" cap="none" spc="0" normalizeH="0" baseline="0" noProof="0" dirty="0">
                <a:ln>
                  <a:noFill/>
                </a:ln>
                <a:solidFill>
                  <a:srgbClr val="000000"/>
                </a:solidFill>
                <a:effectLst/>
                <a:uLnTx/>
                <a:uFillTx/>
                <a:latin typeface="Calibri"/>
                <a:ea typeface="+mn-ea"/>
              </a:rPr>
              <a:t>niet</a:t>
            </a:r>
            <a:r>
              <a:rPr kumimoji="0" lang="nl-NL" sz="1800" b="0" i="0" u="none" strike="noStrike" kern="0" cap="none" spc="0" normalizeH="0" baseline="0" noProof="0" dirty="0">
                <a:ln>
                  <a:noFill/>
                </a:ln>
                <a:solidFill>
                  <a:srgbClr val="000000"/>
                </a:solidFill>
                <a:effectLst/>
                <a:uLnTx/>
                <a:uFillTx/>
                <a:latin typeface="Calibri"/>
                <a:ea typeface="+mn-ea"/>
              </a:rPr>
              <a:t> onder de Wet Vervoer Gevaarlijke Stoffen</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Gezuiverd eiwit, DNA of RNA en dood materiaal (ook door </a:t>
            </a:r>
            <a:r>
              <a:rPr kumimoji="0" lang="nl-NL" sz="1800" b="0" i="0" u="none" strike="noStrike" kern="0" cap="none" spc="0" normalizeH="0" baseline="0" noProof="0" dirty="0" err="1">
                <a:ln>
                  <a:noFill/>
                </a:ln>
                <a:solidFill>
                  <a:srgbClr val="000000"/>
                </a:solidFill>
                <a:effectLst/>
                <a:uLnTx/>
                <a:uFillTx/>
                <a:latin typeface="Calibri"/>
                <a:ea typeface="+mn-ea"/>
              </a:rPr>
              <a:t>GGO’s</a:t>
            </a:r>
            <a:r>
              <a:rPr kumimoji="0" lang="nl-NL" sz="1800" b="0" i="0" u="none" strike="noStrike" kern="0" cap="none" spc="0" normalizeH="0" baseline="0" noProof="0" dirty="0">
                <a:ln>
                  <a:noFill/>
                </a:ln>
                <a:solidFill>
                  <a:srgbClr val="000000"/>
                </a:solidFill>
                <a:effectLst/>
                <a:uLnTx/>
                <a:uFillTx/>
                <a:latin typeface="Calibri"/>
                <a:ea typeface="+mn-ea"/>
              </a:rPr>
              <a:t> geproduceerd):</a:t>
            </a:r>
          </a:p>
          <a:p>
            <a:pPr marL="1080000" marR="0" lvl="4" indent="-19208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Uitzonderingen</a:t>
            </a:r>
          </a:p>
          <a:p>
            <a:pPr marL="2366963" marR="0" lvl="5" indent="-192088" algn="l" defTabSz="914400" rtl="0" eaLnBrk="1" fontAlgn="base" latinLnBrk="0" hangingPunct="1">
              <a:lnSpc>
                <a:spcPct val="120000"/>
              </a:lnSpc>
              <a:spcBef>
                <a:spcPct val="20000"/>
              </a:spcBef>
              <a:spcAft>
                <a:spcPct val="0"/>
              </a:spcAft>
              <a:buClrTx/>
              <a:buSzTx/>
              <a:buFont typeface="Times"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a:t>
            </a:r>
            <a:r>
              <a:rPr kumimoji="0" lang="nl-NL" sz="1800" b="0" i="0" u="none" strike="noStrike" kern="0" cap="none" spc="0" normalizeH="0" baseline="0" noProof="0" dirty="0" err="1">
                <a:ln>
                  <a:noFill/>
                </a:ln>
                <a:solidFill>
                  <a:srgbClr val="000000"/>
                </a:solidFill>
                <a:effectLst/>
                <a:uLnTx/>
                <a:uFillTx/>
                <a:latin typeface="Calibri"/>
                <a:ea typeface="+mn-ea"/>
              </a:rPr>
              <a:t>subunits</a:t>
            </a:r>
            <a:r>
              <a:rPr kumimoji="0" lang="nl-NL" sz="1800" b="0" i="0" u="none" strike="noStrike" kern="0" cap="none" spc="0" normalizeH="0" baseline="0" noProof="0" dirty="0">
                <a:ln>
                  <a:noFill/>
                </a:ln>
                <a:solidFill>
                  <a:srgbClr val="000000"/>
                </a:solidFill>
                <a:effectLst/>
                <a:uLnTx/>
                <a:uFillTx/>
                <a:latin typeface="Calibri"/>
                <a:ea typeface="+mn-ea"/>
              </a:rPr>
              <a:t> van) toxines</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Niet-infectieuze micro-organismen (categorie 1 micro-organismen)</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Materialen voor transplantatie doeleinden</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nl-NL" sz="1800" b="0" i="0" u="none" strike="noStrike" kern="0" cap="none" spc="0" normalizeH="0" baseline="0" noProof="0" dirty="0">
                <a:ln>
                  <a:noFill/>
                </a:ln>
                <a:solidFill>
                  <a:srgbClr val="000000"/>
                </a:solidFill>
                <a:effectLst/>
                <a:uLnTx/>
                <a:uFillTx/>
                <a:latin typeface="Calibri"/>
                <a:ea typeface="+mn-ea"/>
              </a:rPr>
              <a:t>Plantpathogenen (wel transportregels voor quarantaine organismen!!; Case </a:t>
            </a:r>
            <a:r>
              <a:rPr kumimoji="0" lang="nl-NL" sz="1800" b="0" i="0" u="none" strike="noStrike" kern="0" cap="none" spc="0" normalizeH="0" baseline="0" noProof="0" dirty="0" err="1">
                <a:ln>
                  <a:noFill/>
                </a:ln>
                <a:solidFill>
                  <a:srgbClr val="000000"/>
                </a:solidFill>
                <a:effectLst/>
                <a:uLnTx/>
                <a:uFillTx/>
                <a:latin typeface="Calibri"/>
                <a:ea typeface="+mn-ea"/>
              </a:rPr>
              <a:t>by</a:t>
            </a:r>
            <a:r>
              <a:rPr kumimoji="0" lang="nl-NL" sz="1800" b="0" i="0" u="none" strike="noStrike" kern="0" cap="none" spc="0" normalizeH="0" baseline="0" noProof="0" dirty="0">
                <a:ln>
                  <a:noFill/>
                </a:ln>
                <a:solidFill>
                  <a:srgbClr val="000000"/>
                </a:solidFill>
                <a:effectLst/>
                <a:uLnTx/>
                <a:uFillTx/>
                <a:latin typeface="Calibri"/>
                <a:ea typeface="+mn-ea"/>
              </a:rPr>
              <a:t> case door NVWA)</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endParaRPr kumimoji="0" lang="nl-NL" sz="800" b="0" i="0" u="none" strike="noStrike" kern="0" cap="none" spc="0" normalizeH="0" baseline="0" noProof="0" dirty="0">
              <a:ln>
                <a:noFill/>
              </a:ln>
              <a:solidFill>
                <a:srgbClr val="000000"/>
              </a:solidFill>
              <a:effectLst/>
              <a:uLnTx/>
              <a:uFillTx/>
              <a:latin typeface="Calibri"/>
              <a:ea typeface="+mn-ea"/>
            </a:endParaRPr>
          </a:p>
        </p:txBody>
      </p:sp>
      <p:pic>
        <p:nvPicPr>
          <p:cNvPr id="9" name="Picture 2" descr="leftPic_category">
            <a:extLst>
              <a:ext uri="{FF2B5EF4-FFF2-40B4-BE49-F238E27FC236}">
                <a16:creationId xmlns:a16="http://schemas.microsoft.com/office/drawing/2014/main" id="{B5A98195-2E56-44DC-C3A8-5856F55B1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2283" y="2090739"/>
            <a:ext cx="1153340" cy="126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1" descr="dna_rgb">
            <a:extLst>
              <a:ext uri="{FF2B5EF4-FFF2-40B4-BE49-F238E27FC236}">
                <a16:creationId xmlns:a16="http://schemas.microsoft.com/office/drawing/2014/main" id="{B8E05215-E01A-C128-14B4-06BBB32FB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332" y="816997"/>
            <a:ext cx="1228292" cy="98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3" descr="Related image">
            <a:extLst>
              <a:ext uri="{FF2B5EF4-FFF2-40B4-BE49-F238E27FC236}">
                <a16:creationId xmlns:a16="http://schemas.microsoft.com/office/drawing/2014/main" id="{B971471D-CAD4-D5B5-17F2-3C818C2E4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362" y="5472611"/>
            <a:ext cx="1058732" cy="10284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9" descr="Afbeeldingsresultaat voor ICAO TI 2017">
            <a:extLst>
              <a:ext uri="{FF2B5EF4-FFF2-40B4-BE49-F238E27FC236}">
                <a16:creationId xmlns:a16="http://schemas.microsoft.com/office/drawing/2014/main" id="{6BBB3EF2-3608-3D31-346A-0900376CBC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335267" y="5457543"/>
            <a:ext cx="1030289" cy="10284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ATA DGR 62nd Edition 2021 | Labeline - International Free Shipping">
            <a:extLst>
              <a:ext uri="{FF2B5EF4-FFF2-40B4-BE49-F238E27FC236}">
                <a16:creationId xmlns:a16="http://schemas.microsoft.com/office/drawing/2014/main" id="{B87115D0-E98D-9CED-1BB9-F7C1BFD9C1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518" r="14863" b="7652"/>
          <a:stretch/>
        </p:blipFill>
        <p:spPr bwMode="auto">
          <a:xfrm>
            <a:off x="7157879" y="5458043"/>
            <a:ext cx="786489" cy="102848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17938709-1035-711F-8C0F-920E6EDF182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8602750" y="5388651"/>
            <a:ext cx="1787321" cy="102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7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EA0EF2A5-B93E-0EB8-577F-D772A53A658F}"/>
              </a:ext>
            </a:extLst>
          </p:cNvPr>
          <p:cNvSpPr>
            <a:spLocks noGrp="1"/>
          </p:cNvSpPr>
          <p:nvPr>
            <p:ph type="ftr" sz="quarter" idx="11"/>
          </p:nvPr>
        </p:nvSpPr>
        <p:spPr/>
        <p:txBody>
          <a:bodyPr/>
          <a:lstStyle/>
          <a:p>
            <a:r>
              <a:rPr lang="nl-NL"/>
              <a:t>Aangrenzende wetgeving voor de BVF | BVF cursus 3 okt 2023</a:t>
            </a:r>
            <a:endParaRPr lang="en-GB"/>
          </a:p>
        </p:txBody>
      </p:sp>
      <p:sp>
        <p:nvSpPr>
          <p:cNvPr id="5" name="Tijdelijke aanduiding voor dianummer 4">
            <a:extLst>
              <a:ext uri="{FF2B5EF4-FFF2-40B4-BE49-F238E27FC236}">
                <a16:creationId xmlns:a16="http://schemas.microsoft.com/office/drawing/2014/main" id="{8824FE96-AD88-231E-4E08-10CB52166BDC}"/>
              </a:ext>
            </a:extLst>
          </p:cNvPr>
          <p:cNvSpPr>
            <a:spLocks noGrp="1"/>
          </p:cNvSpPr>
          <p:nvPr>
            <p:ph type="sldNum" sz="quarter" idx="12"/>
          </p:nvPr>
        </p:nvSpPr>
        <p:spPr/>
        <p:txBody>
          <a:bodyPr/>
          <a:lstStyle/>
          <a:p>
            <a:fld id="{1336C48C-F87C-4E4B-81EF-5027B17D1F61}" type="slidenum">
              <a:rPr lang="en-GB" smtClean="0"/>
              <a:pPr/>
              <a:t>9</a:t>
            </a:fld>
            <a:endParaRPr lang="en-GB"/>
          </a:p>
        </p:txBody>
      </p:sp>
      <p:sp>
        <p:nvSpPr>
          <p:cNvPr id="7" name="Tekstvak 6">
            <a:extLst>
              <a:ext uri="{FF2B5EF4-FFF2-40B4-BE49-F238E27FC236}">
                <a16:creationId xmlns:a16="http://schemas.microsoft.com/office/drawing/2014/main" id="{60D1E58F-AE46-6D17-372C-42E2A24DECF0}"/>
              </a:ext>
            </a:extLst>
          </p:cNvPr>
          <p:cNvSpPr txBox="1"/>
          <p:nvPr/>
        </p:nvSpPr>
        <p:spPr>
          <a:xfrm>
            <a:off x="2091231" y="113558"/>
            <a:ext cx="10090484" cy="553998"/>
          </a:xfrm>
          <a:prstGeom prst="rect">
            <a:avLst/>
          </a:prstGeom>
          <a:noFill/>
        </p:spPr>
        <p:txBody>
          <a:bodyPr wrap="square" lIns="0" tIns="0" rIns="0" bIns="0" rtlCol="0">
            <a:spAutoFit/>
          </a:bodyPr>
          <a:lstStyle/>
          <a:p>
            <a:r>
              <a:rPr lang="nl-NL" b="1" dirty="0"/>
              <a:t>Wet Vervoer Gevaarlijke Stoffen (Transport)</a:t>
            </a:r>
          </a:p>
          <a:p>
            <a:r>
              <a:rPr lang="nl-NL" dirty="0"/>
              <a:t>Transport van biologische materialen</a:t>
            </a:r>
          </a:p>
        </p:txBody>
      </p:sp>
      <p:sp>
        <p:nvSpPr>
          <p:cNvPr id="2" name="Content Placeholder 2">
            <a:extLst>
              <a:ext uri="{FF2B5EF4-FFF2-40B4-BE49-F238E27FC236}">
                <a16:creationId xmlns:a16="http://schemas.microsoft.com/office/drawing/2014/main" id="{B95537F1-4F13-06AC-E159-32227D6E6477}"/>
              </a:ext>
            </a:extLst>
          </p:cNvPr>
          <p:cNvSpPr txBox="1">
            <a:spLocks/>
          </p:cNvSpPr>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a:lstStyle>
          <a:p>
            <a:pPr marL="0" marR="0" lvl="0" indent="0" algn="l" defTabSz="914400" rtl="0" eaLnBrk="1" fontAlgn="base" latinLnBrk="0" hangingPunct="1">
              <a:lnSpc>
                <a:spcPct val="120000"/>
              </a:lnSpc>
              <a:spcBef>
                <a:spcPts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a:ea typeface="+mn-ea"/>
                <a:cs typeface="+mn-cs"/>
              </a:rPr>
              <a:t>Wat </a:t>
            </a:r>
            <a:r>
              <a:rPr kumimoji="0" lang="en-US" sz="2000" b="0" i="0" u="none" strike="noStrike" kern="0" cap="none" spc="0" normalizeH="0" baseline="0" noProof="0" dirty="0" err="1">
                <a:ln>
                  <a:noFill/>
                </a:ln>
                <a:solidFill>
                  <a:srgbClr val="000000"/>
                </a:solidFill>
                <a:effectLst/>
                <a:uLnTx/>
                <a:uFillTx/>
                <a:latin typeface="Calibri"/>
                <a:ea typeface="+mn-ea"/>
                <a:cs typeface="+mn-cs"/>
              </a:rPr>
              <a:t>valt</a:t>
            </a:r>
            <a:r>
              <a:rPr kumimoji="0" lang="en-US" sz="2000" b="0" i="0" u="none" strike="noStrike" kern="0" cap="none" spc="0" normalizeH="0" baseline="0" noProof="0" dirty="0">
                <a:ln>
                  <a:noFill/>
                </a:ln>
                <a:solidFill>
                  <a:srgbClr val="000000"/>
                </a:solidFill>
                <a:effectLst/>
                <a:uLnTx/>
                <a:uFillTx/>
                <a:latin typeface="Calibri"/>
                <a:ea typeface="+mn-ea"/>
                <a:cs typeface="+mn-cs"/>
              </a:rPr>
              <a:t> </a:t>
            </a:r>
            <a:r>
              <a:rPr kumimoji="0" lang="en-US" sz="2000" b="0" i="0" u="sng" strike="noStrike" kern="0" cap="none" spc="0" normalizeH="0" baseline="0" noProof="0" dirty="0" err="1">
                <a:ln>
                  <a:noFill/>
                </a:ln>
                <a:solidFill>
                  <a:srgbClr val="000000"/>
                </a:solidFill>
                <a:effectLst/>
                <a:uLnTx/>
                <a:uFillTx/>
                <a:latin typeface="Calibri"/>
                <a:ea typeface="+mn-ea"/>
                <a:cs typeface="+mn-cs"/>
              </a:rPr>
              <a:t>wel</a:t>
            </a:r>
            <a:r>
              <a:rPr kumimoji="0" lang="en-US" sz="2000" b="0" i="0" u="none" strike="noStrike" kern="0" cap="none" spc="0" normalizeH="0" baseline="0" noProof="0" dirty="0">
                <a:ln>
                  <a:noFill/>
                </a:ln>
                <a:solidFill>
                  <a:srgbClr val="000000"/>
                </a:solidFill>
                <a:effectLst/>
                <a:uLnTx/>
                <a:uFillTx/>
                <a:latin typeface="Calibri"/>
                <a:ea typeface="+mn-ea"/>
                <a:cs typeface="+mn-cs"/>
              </a:rPr>
              <a:t> </a:t>
            </a:r>
            <a:r>
              <a:rPr kumimoji="0" lang="en-US" sz="2000" b="0" i="0" u="none" strike="noStrike" kern="0" cap="none" spc="0" normalizeH="0" baseline="0" noProof="0" dirty="0" err="1">
                <a:ln>
                  <a:noFill/>
                </a:ln>
                <a:solidFill>
                  <a:srgbClr val="000000"/>
                </a:solidFill>
                <a:effectLst/>
                <a:uLnTx/>
                <a:uFillTx/>
                <a:latin typeface="Calibri"/>
                <a:ea typeface="+mn-ea"/>
                <a:cs typeface="+mn-cs"/>
              </a:rPr>
              <a:t>onder</a:t>
            </a:r>
            <a:r>
              <a:rPr kumimoji="0" lang="en-US" sz="2000" b="0" i="0" u="none" strike="noStrike" kern="0" cap="none" spc="0" normalizeH="0" baseline="0" noProof="0" dirty="0">
                <a:ln>
                  <a:noFill/>
                </a:ln>
                <a:solidFill>
                  <a:srgbClr val="000000"/>
                </a:solidFill>
                <a:effectLst/>
                <a:uLnTx/>
                <a:uFillTx/>
                <a:latin typeface="Calibri"/>
                <a:ea typeface="+mn-ea"/>
                <a:cs typeface="+mn-cs"/>
              </a:rPr>
              <a:t> de </a:t>
            </a:r>
            <a:r>
              <a:rPr kumimoji="0" lang="en-US" sz="2000" b="0" i="0" u="none" strike="noStrike" kern="0" cap="none" spc="0" normalizeH="0" baseline="0" noProof="0" dirty="0" err="1">
                <a:ln>
                  <a:noFill/>
                </a:ln>
                <a:solidFill>
                  <a:srgbClr val="000000"/>
                </a:solidFill>
                <a:effectLst/>
                <a:uLnTx/>
                <a:uFillTx/>
                <a:latin typeface="Calibri"/>
                <a:ea typeface="+mn-ea"/>
                <a:cs typeface="+mn-cs"/>
              </a:rPr>
              <a:t>WvGS</a:t>
            </a:r>
            <a:r>
              <a:rPr kumimoji="0" lang="en-US" sz="2000" b="0" i="0" u="none" strike="noStrike" kern="0" cap="none" spc="0" normalizeH="0" baseline="0" noProof="0" dirty="0">
                <a:ln>
                  <a:noFill/>
                </a:ln>
                <a:solidFill>
                  <a:srgbClr val="000000"/>
                </a:solidFill>
                <a:effectLst/>
                <a:uLnTx/>
                <a:uFillTx/>
                <a:latin typeface="Calibri"/>
                <a:ea typeface="+mn-ea"/>
                <a:cs typeface="+mn-cs"/>
              </a:rPr>
              <a:t>:</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mn-ea"/>
              </a:rPr>
              <a:t>Klasse</a:t>
            </a:r>
            <a:r>
              <a:rPr kumimoji="0" lang="en-US" sz="1800" b="0" i="0" u="none" strike="noStrike" kern="0" cap="none" spc="0" normalizeH="0" baseline="0" noProof="0" dirty="0">
                <a:ln>
                  <a:noFill/>
                </a:ln>
                <a:solidFill>
                  <a:srgbClr val="000000"/>
                </a:solidFill>
                <a:effectLst/>
                <a:uLnTx/>
                <a:uFillTx/>
                <a:latin typeface="Calibri"/>
                <a:ea typeface="+mn-ea"/>
              </a:rPr>
              <a:t> 6.1 (</a:t>
            </a:r>
            <a:r>
              <a:rPr kumimoji="0" lang="en-US" sz="1800" b="0" i="0" u="none" strike="noStrike" kern="0" cap="none" spc="0" normalizeH="0" baseline="0" noProof="0" dirty="0" err="1">
                <a:ln>
                  <a:noFill/>
                </a:ln>
                <a:solidFill>
                  <a:srgbClr val="000000"/>
                </a:solidFill>
                <a:effectLst/>
                <a:uLnTx/>
                <a:uFillTx/>
                <a:latin typeface="Calibri"/>
                <a:ea typeface="+mn-ea"/>
              </a:rPr>
              <a:t>giftige</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stoffen</a:t>
            </a:r>
            <a:r>
              <a:rPr kumimoji="0" lang="en-US" sz="1800" b="0" i="0" u="none" strike="noStrike" kern="0" cap="none" spc="0" normalizeH="0" baseline="0" noProof="0" dirty="0">
                <a:ln>
                  <a:noFill/>
                </a:ln>
                <a:solidFill>
                  <a:srgbClr val="000000"/>
                </a:solidFill>
                <a:effectLst/>
                <a:uLnTx/>
                <a:uFillTx/>
                <a:latin typeface="Calibri"/>
                <a:ea typeface="+mn-ea"/>
              </a:rPr>
              <a:t>):</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mn-ea"/>
              </a:rPr>
              <a:t>Toxines</a:t>
            </a:r>
            <a:r>
              <a:rPr kumimoji="0" lang="en-US" sz="1800" b="0" i="0" u="none" strike="noStrike" kern="0" cap="none" spc="0" normalizeH="0" baseline="0" noProof="0" dirty="0">
                <a:ln>
                  <a:noFill/>
                </a:ln>
                <a:solidFill>
                  <a:srgbClr val="000000"/>
                </a:solidFill>
                <a:effectLst/>
                <a:uLnTx/>
                <a:uFillTx/>
                <a:latin typeface="Calibri"/>
                <a:ea typeface="+mn-ea"/>
              </a:rPr>
              <a:t> </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mn-ea"/>
              </a:rPr>
              <a:t>Genetisch</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gemodificeerde</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organismen</a:t>
            </a:r>
            <a:r>
              <a:rPr kumimoji="0" lang="en-US" sz="1800" b="0" i="0" u="none" strike="noStrike" kern="0" cap="none" spc="0" normalizeH="0" baseline="0" noProof="0" dirty="0">
                <a:ln>
                  <a:noFill/>
                </a:ln>
                <a:solidFill>
                  <a:srgbClr val="000000"/>
                </a:solidFill>
                <a:effectLst/>
                <a:uLnTx/>
                <a:uFillTx/>
                <a:latin typeface="Calibri"/>
                <a:ea typeface="+mn-ea"/>
              </a:rPr>
              <a:t> van </a:t>
            </a:r>
            <a:r>
              <a:rPr kumimoji="0" lang="en-US" sz="1800" b="0" i="0" u="none" strike="noStrike" kern="0" cap="none" spc="0" normalizeH="0" baseline="0" noProof="0" dirty="0" err="1">
                <a:ln>
                  <a:noFill/>
                </a:ln>
                <a:solidFill>
                  <a:srgbClr val="000000"/>
                </a:solidFill>
                <a:effectLst/>
                <a:uLnTx/>
                <a:uFillTx/>
                <a:latin typeface="Calibri"/>
                <a:ea typeface="+mn-ea"/>
              </a:rPr>
              <a:t>niet-infectueuze</a:t>
            </a:r>
            <a:r>
              <a:rPr kumimoji="0" lang="en-US" sz="1800" b="0" i="0" u="none" strike="noStrike" kern="0" cap="none" spc="0" normalizeH="0" baseline="0" noProof="0" dirty="0">
                <a:ln>
                  <a:noFill/>
                </a:ln>
                <a:solidFill>
                  <a:srgbClr val="000000"/>
                </a:solidFill>
                <a:effectLst/>
                <a:uLnTx/>
                <a:uFillTx/>
                <a:latin typeface="Calibri"/>
                <a:ea typeface="+mn-ea"/>
              </a:rPr>
              <a:t> micro-</a:t>
            </a:r>
            <a:r>
              <a:rPr kumimoji="0" lang="en-US" sz="1800" b="0" i="0" u="none" strike="noStrike" kern="0" cap="none" spc="0" normalizeH="0" baseline="0" noProof="0" dirty="0" err="1">
                <a:ln>
                  <a:noFill/>
                </a:ln>
                <a:solidFill>
                  <a:srgbClr val="000000"/>
                </a:solidFill>
                <a:effectLst/>
                <a:uLnTx/>
                <a:uFillTx/>
                <a:latin typeface="Calibri"/>
                <a:ea typeface="+mn-ea"/>
              </a:rPr>
              <a:t>organismen</a:t>
            </a:r>
            <a:r>
              <a:rPr kumimoji="0" lang="en-US" sz="1800" b="0" i="0" u="none" strike="noStrike" kern="0" cap="none" spc="0" normalizeH="0" baseline="0" noProof="0" dirty="0">
                <a:ln>
                  <a:noFill/>
                </a:ln>
                <a:solidFill>
                  <a:srgbClr val="000000"/>
                </a:solidFill>
                <a:effectLst/>
                <a:uLnTx/>
                <a:uFillTx/>
                <a:latin typeface="Calibri"/>
                <a:ea typeface="+mn-ea"/>
              </a:rPr>
              <a:t> die </a:t>
            </a:r>
            <a:r>
              <a:rPr kumimoji="0" lang="en-US" sz="1800" b="0" i="0" u="none" strike="noStrike" kern="0" cap="none" spc="0" normalizeH="0" baseline="0" noProof="0" dirty="0" err="1">
                <a:ln>
                  <a:noFill/>
                </a:ln>
                <a:solidFill>
                  <a:srgbClr val="000000"/>
                </a:solidFill>
                <a:effectLst/>
                <a:uLnTx/>
                <a:uFillTx/>
                <a:latin typeface="Calibri"/>
                <a:ea typeface="+mn-ea"/>
              </a:rPr>
              <a:t>een</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toxine</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produceren</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dat</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valt</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onder</a:t>
            </a:r>
            <a:r>
              <a:rPr kumimoji="0" lang="en-US" sz="1800" b="0" i="0" u="none" strike="noStrike" kern="0" cap="none" spc="0" normalizeH="0" baseline="0" noProof="0" dirty="0">
                <a:ln>
                  <a:noFill/>
                </a:ln>
                <a:solidFill>
                  <a:srgbClr val="000000"/>
                </a:solidFill>
                <a:effectLst/>
                <a:uLnTx/>
                <a:uFillTx/>
                <a:latin typeface="Calibri"/>
                <a:ea typeface="+mn-ea"/>
              </a:rPr>
              <a:t> de </a:t>
            </a:r>
            <a:r>
              <a:rPr kumimoji="0" lang="en-US" sz="1800" b="0" i="0" u="none" strike="noStrike" kern="0" cap="none" spc="0" normalizeH="0" baseline="0" noProof="0" dirty="0" err="1">
                <a:ln>
                  <a:noFill/>
                </a:ln>
                <a:solidFill>
                  <a:srgbClr val="000000"/>
                </a:solidFill>
                <a:effectLst/>
                <a:uLnTx/>
                <a:uFillTx/>
                <a:latin typeface="Calibri"/>
                <a:ea typeface="+mn-ea"/>
              </a:rPr>
              <a:t>definitie</a:t>
            </a:r>
            <a:r>
              <a:rPr kumimoji="0" lang="en-US" sz="1800" b="0" i="0" u="none" strike="noStrike" kern="0" cap="none" spc="0" normalizeH="0" baseline="0" noProof="0" dirty="0">
                <a:ln>
                  <a:noFill/>
                </a:ln>
                <a:solidFill>
                  <a:srgbClr val="000000"/>
                </a:solidFill>
                <a:effectLst/>
                <a:uLnTx/>
                <a:uFillTx/>
                <a:latin typeface="Calibri"/>
                <a:ea typeface="+mn-ea"/>
              </a:rPr>
              <a:t> van 6.1</a:t>
            </a: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mn-ea"/>
              </a:rPr>
              <a:t>Klasse</a:t>
            </a:r>
            <a:r>
              <a:rPr kumimoji="0" lang="en-US" sz="1800" b="0" i="0" u="none" strike="noStrike" kern="0" cap="none" spc="0" normalizeH="0" baseline="0" noProof="0" dirty="0">
                <a:ln>
                  <a:noFill/>
                </a:ln>
                <a:solidFill>
                  <a:srgbClr val="000000"/>
                </a:solidFill>
                <a:effectLst/>
                <a:uLnTx/>
                <a:uFillTx/>
                <a:latin typeface="Calibri"/>
                <a:ea typeface="+mn-ea"/>
              </a:rPr>
              <a:t> 6.2 (</a:t>
            </a:r>
            <a:r>
              <a:rPr kumimoji="0" lang="en-US" sz="1800" b="0" i="0" u="none" strike="noStrike" kern="0" cap="none" spc="0" normalizeH="0" baseline="0" noProof="0" dirty="0" err="1">
                <a:ln>
                  <a:noFill/>
                </a:ln>
                <a:solidFill>
                  <a:srgbClr val="000000"/>
                </a:solidFill>
                <a:effectLst/>
                <a:uLnTx/>
                <a:uFillTx/>
                <a:latin typeface="Calibri"/>
                <a:ea typeface="+mn-ea"/>
              </a:rPr>
              <a:t>infectueuze</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stoffen</a:t>
            </a:r>
            <a:r>
              <a:rPr kumimoji="0" lang="en-US" sz="1800" b="0" i="0" u="none" strike="noStrike" kern="0" cap="none" spc="0" normalizeH="0" baseline="0" noProof="0" dirty="0">
                <a:ln>
                  <a:noFill/>
                </a:ln>
                <a:solidFill>
                  <a:srgbClr val="000000"/>
                </a:solidFill>
                <a:effectLst/>
                <a:uLnTx/>
                <a:uFillTx/>
                <a:latin typeface="Calibri"/>
                <a:ea typeface="+mn-ea"/>
              </a:rPr>
              <a:t>):</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FF0000"/>
                </a:solidFill>
                <a:effectLst/>
                <a:uLnTx/>
                <a:uFillTx/>
                <a:latin typeface="Calibri"/>
                <a:ea typeface="+mn-ea"/>
              </a:rPr>
              <a:t>Infectueuze</a:t>
            </a:r>
            <a:r>
              <a:rPr kumimoji="0" lang="en-US" sz="1800" b="0" i="0" u="none" strike="noStrike" kern="0" cap="none" spc="0" normalizeH="0" baseline="0" noProof="0" dirty="0">
                <a:ln>
                  <a:noFill/>
                </a:ln>
                <a:solidFill>
                  <a:srgbClr val="FF0000"/>
                </a:solidFill>
                <a:effectLst/>
                <a:uLnTx/>
                <a:uFillTx/>
                <a:latin typeface="Calibri"/>
                <a:ea typeface="+mn-ea"/>
              </a:rPr>
              <a:t> micro-</a:t>
            </a:r>
            <a:r>
              <a:rPr kumimoji="0" lang="en-US" sz="1800" b="0" i="0" u="none" strike="noStrike" kern="0" cap="none" spc="0" normalizeH="0" baseline="0" noProof="0" dirty="0" err="1">
                <a:ln>
                  <a:noFill/>
                </a:ln>
                <a:solidFill>
                  <a:srgbClr val="FF0000"/>
                </a:solidFill>
                <a:effectLst/>
                <a:uLnTx/>
                <a:uFillTx/>
                <a:latin typeface="Calibri"/>
                <a:ea typeface="+mn-ea"/>
              </a:rPr>
              <a:t>organismen</a:t>
            </a:r>
            <a:endParaRPr kumimoji="0" lang="en-US" sz="1800" b="0" i="0" u="none" strike="noStrike" kern="0" cap="none" spc="0" normalizeH="0" baseline="0" noProof="0" dirty="0">
              <a:ln>
                <a:noFill/>
              </a:ln>
              <a:solidFill>
                <a:srgbClr val="FF0000"/>
              </a:solidFill>
              <a:effectLst/>
              <a:uLnTx/>
              <a:uFillTx/>
              <a:latin typeface="Calibri"/>
              <a:ea typeface="+mn-ea"/>
            </a:endParaRP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mn-ea"/>
              </a:rPr>
              <a:t>Diagnostische</a:t>
            </a:r>
            <a:r>
              <a:rPr kumimoji="0" lang="en-US" sz="1800" b="0" i="0" u="none" strike="noStrike" kern="0" cap="none" spc="0" normalizeH="0" baseline="0" noProof="0" dirty="0">
                <a:ln>
                  <a:noFill/>
                </a:ln>
                <a:solidFill>
                  <a:srgbClr val="000000"/>
                </a:solidFill>
                <a:effectLst/>
                <a:uLnTx/>
                <a:uFillTx/>
                <a:latin typeface="Calibri"/>
                <a:ea typeface="+mn-ea"/>
              </a:rPr>
              <a:t> monsters</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FF0000"/>
                </a:solidFill>
                <a:effectLst/>
                <a:uLnTx/>
                <a:uFillTx/>
                <a:latin typeface="Calibri"/>
                <a:ea typeface="+mn-ea"/>
              </a:rPr>
              <a:t>Genetisch</a:t>
            </a:r>
            <a:r>
              <a:rPr kumimoji="0" lang="en-US" sz="1800" b="0" i="0" u="none" strike="noStrike" kern="0" cap="none" spc="0" normalizeH="0" baseline="0" noProof="0" dirty="0">
                <a:ln>
                  <a:noFill/>
                </a:ln>
                <a:solidFill>
                  <a:srgbClr val="FF0000"/>
                </a:solidFill>
                <a:effectLst/>
                <a:uLnTx/>
                <a:uFillTx/>
                <a:latin typeface="Calibri"/>
                <a:ea typeface="+mn-ea"/>
              </a:rPr>
              <a:t> </a:t>
            </a:r>
            <a:r>
              <a:rPr kumimoji="0" lang="en-US" sz="1800" b="0" i="0" u="none" strike="noStrike" kern="0" cap="none" spc="0" normalizeH="0" baseline="0" noProof="0" dirty="0" err="1">
                <a:ln>
                  <a:noFill/>
                </a:ln>
                <a:solidFill>
                  <a:srgbClr val="FF0000"/>
                </a:solidFill>
                <a:effectLst/>
                <a:uLnTx/>
                <a:uFillTx/>
                <a:latin typeface="Calibri"/>
                <a:ea typeface="+mn-ea"/>
              </a:rPr>
              <a:t>gemodificeerde</a:t>
            </a:r>
            <a:r>
              <a:rPr kumimoji="0" lang="en-US" sz="1800" b="0" i="0" u="none" strike="noStrike" kern="0" cap="none" spc="0" normalizeH="0" baseline="0" noProof="0" dirty="0">
                <a:ln>
                  <a:noFill/>
                </a:ln>
                <a:solidFill>
                  <a:srgbClr val="FF0000"/>
                </a:solidFill>
                <a:effectLst/>
                <a:uLnTx/>
                <a:uFillTx/>
                <a:latin typeface="Calibri"/>
                <a:ea typeface="+mn-ea"/>
              </a:rPr>
              <a:t> </a:t>
            </a:r>
            <a:r>
              <a:rPr kumimoji="0" lang="en-US" sz="1800" b="0" i="0" u="none" strike="noStrike" kern="0" cap="none" spc="0" normalizeH="0" baseline="0" noProof="0" dirty="0" err="1">
                <a:ln>
                  <a:noFill/>
                </a:ln>
                <a:solidFill>
                  <a:srgbClr val="FF0000"/>
                </a:solidFill>
                <a:effectLst/>
                <a:uLnTx/>
                <a:uFillTx/>
                <a:latin typeface="Calibri"/>
                <a:ea typeface="+mn-ea"/>
              </a:rPr>
              <a:t>organismen</a:t>
            </a:r>
            <a:r>
              <a:rPr kumimoji="0" lang="en-US" sz="1800" b="0" i="0" u="none" strike="noStrike" kern="0" cap="none" spc="0" normalizeH="0" baseline="0" noProof="0" dirty="0">
                <a:ln>
                  <a:noFill/>
                </a:ln>
                <a:solidFill>
                  <a:srgbClr val="FF0000"/>
                </a:solidFill>
                <a:effectLst/>
                <a:uLnTx/>
                <a:uFillTx/>
                <a:latin typeface="Calibri"/>
                <a:ea typeface="+mn-ea"/>
              </a:rPr>
              <a:t> van </a:t>
            </a:r>
            <a:r>
              <a:rPr kumimoji="0" lang="en-US" sz="1800" b="0" i="0" u="none" strike="noStrike" kern="0" cap="none" spc="0" normalizeH="0" baseline="0" noProof="0" dirty="0" err="1">
                <a:ln>
                  <a:noFill/>
                </a:ln>
                <a:solidFill>
                  <a:srgbClr val="FF0000"/>
                </a:solidFill>
                <a:effectLst/>
                <a:uLnTx/>
                <a:uFillTx/>
                <a:latin typeface="Calibri"/>
                <a:ea typeface="+mn-ea"/>
              </a:rPr>
              <a:t>infectueuze</a:t>
            </a:r>
            <a:r>
              <a:rPr kumimoji="0" lang="en-US" sz="1800" b="0" i="0" u="none" strike="noStrike" kern="0" cap="none" spc="0" normalizeH="0" baseline="0" noProof="0" dirty="0">
                <a:ln>
                  <a:noFill/>
                </a:ln>
                <a:solidFill>
                  <a:srgbClr val="FF0000"/>
                </a:solidFill>
                <a:effectLst/>
                <a:uLnTx/>
                <a:uFillTx/>
                <a:latin typeface="Calibri"/>
                <a:ea typeface="+mn-ea"/>
              </a:rPr>
              <a:t> micro-</a:t>
            </a:r>
            <a:r>
              <a:rPr kumimoji="0" lang="en-US" sz="1800" b="0" i="0" u="none" strike="noStrike" kern="0" cap="none" spc="0" normalizeH="0" baseline="0" noProof="0" dirty="0" err="1">
                <a:ln>
                  <a:noFill/>
                </a:ln>
                <a:solidFill>
                  <a:srgbClr val="FF0000"/>
                </a:solidFill>
                <a:effectLst/>
                <a:uLnTx/>
                <a:uFillTx/>
                <a:latin typeface="Calibri"/>
                <a:ea typeface="+mn-ea"/>
              </a:rPr>
              <a:t>organismen</a:t>
            </a:r>
            <a:endParaRPr kumimoji="0" lang="en-US" sz="1800" b="0" i="0" u="none" strike="noStrike" kern="0" cap="none" spc="0" normalizeH="0" baseline="0" noProof="0" dirty="0">
              <a:ln>
                <a:noFill/>
              </a:ln>
              <a:solidFill>
                <a:srgbClr val="FF0000"/>
              </a:solidFill>
              <a:effectLst/>
              <a:uLnTx/>
              <a:uFillTx/>
              <a:latin typeface="Calibri"/>
              <a:ea typeface="+mn-ea"/>
            </a:endParaRP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mn-ea"/>
              </a:rPr>
              <a:t>Biologisch</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afval</a:t>
            </a:r>
            <a:endParaRPr kumimoji="0" lang="en-US" sz="1800" b="0" i="0" u="none" strike="noStrike" kern="0" cap="none" spc="0" normalizeH="0" baseline="0" noProof="0" dirty="0">
              <a:ln>
                <a:noFill/>
              </a:ln>
              <a:solidFill>
                <a:srgbClr val="000000"/>
              </a:solidFill>
              <a:effectLst/>
              <a:uLnTx/>
              <a:uFillTx/>
              <a:latin typeface="Calibri"/>
              <a:ea typeface="+mn-ea"/>
            </a:endParaRPr>
          </a:p>
          <a:p>
            <a:pPr marL="702900" marR="0" lvl="2"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000000"/>
                </a:solidFill>
                <a:effectLst/>
                <a:uLnTx/>
                <a:uFillTx/>
                <a:latin typeface="Calibri"/>
                <a:ea typeface="+mn-ea"/>
              </a:rPr>
              <a:t>Klasse</a:t>
            </a:r>
            <a:r>
              <a:rPr kumimoji="0" lang="en-US" sz="1800" b="0" i="0" u="none" strike="noStrike" kern="0" cap="none" spc="0" normalizeH="0" baseline="0" noProof="0" dirty="0">
                <a:ln>
                  <a:noFill/>
                </a:ln>
                <a:solidFill>
                  <a:srgbClr val="000000"/>
                </a:solidFill>
                <a:effectLst/>
                <a:uLnTx/>
                <a:uFillTx/>
                <a:latin typeface="Calibri"/>
                <a:ea typeface="+mn-ea"/>
              </a:rPr>
              <a:t> 9 (</a:t>
            </a:r>
            <a:r>
              <a:rPr kumimoji="0" lang="en-US" sz="1800" b="0" i="0" u="none" strike="noStrike" kern="0" cap="none" spc="0" normalizeH="0" baseline="0" noProof="0" dirty="0" err="1">
                <a:ln>
                  <a:noFill/>
                </a:ln>
                <a:solidFill>
                  <a:srgbClr val="000000"/>
                </a:solidFill>
                <a:effectLst/>
                <a:uLnTx/>
                <a:uFillTx/>
                <a:latin typeface="Calibri"/>
                <a:ea typeface="+mn-ea"/>
              </a:rPr>
              <a:t>overige</a:t>
            </a:r>
            <a:r>
              <a:rPr kumimoji="0" lang="en-US" sz="1800" b="0" i="0" u="none" strike="noStrike" kern="0" cap="none" spc="0" normalizeH="0" baseline="0" noProof="0" dirty="0">
                <a:ln>
                  <a:noFill/>
                </a:ln>
                <a:solidFill>
                  <a:srgbClr val="000000"/>
                </a:solidFill>
                <a:effectLst/>
                <a:uLnTx/>
                <a:uFillTx/>
                <a:latin typeface="Calibri"/>
                <a:ea typeface="+mn-ea"/>
              </a:rPr>
              <a:t> (milieu) </a:t>
            </a:r>
            <a:r>
              <a:rPr kumimoji="0" lang="en-US" sz="1800" b="0" i="0" u="none" strike="noStrike" kern="0" cap="none" spc="0" normalizeH="0" baseline="0" noProof="0" dirty="0" err="1">
                <a:ln>
                  <a:noFill/>
                </a:ln>
                <a:solidFill>
                  <a:srgbClr val="000000"/>
                </a:solidFill>
                <a:effectLst/>
                <a:uLnTx/>
                <a:uFillTx/>
                <a:latin typeface="Calibri"/>
                <a:ea typeface="+mn-ea"/>
              </a:rPr>
              <a:t>gevaarlijke</a:t>
            </a:r>
            <a:r>
              <a:rPr kumimoji="0" lang="en-US" sz="1800" b="0" i="0" u="none" strike="noStrike" kern="0" cap="none" spc="0" normalizeH="0" baseline="0" noProof="0" dirty="0">
                <a:ln>
                  <a:noFill/>
                </a:ln>
                <a:solidFill>
                  <a:srgbClr val="000000"/>
                </a:solidFill>
                <a:effectLst/>
                <a:uLnTx/>
                <a:uFillTx/>
                <a:latin typeface="Calibri"/>
                <a:ea typeface="+mn-ea"/>
              </a:rPr>
              <a:t> </a:t>
            </a:r>
            <a:r>
              <a:rPr kumimoji="0" lang="en-US" sz="1800" b="0" i="0" u="none" strike="noStrike" kern="0" cap="none" spc="0" normalizeH="0" baseline="0" noProof="0" dirty="0" err="1">
                <a:ln>
                  <a:noFill/>
                </a:ln>
                <a:solidFill>
                  <a:srgbClr val="000000"/>
                </a:solidFill>
                <a:effectLst/>
                <a:uLnTx/>
                <a:uFillTx/>
                <a:latin typeface="Calibri"/>
                <a:ea typeface="+mn-ea"/>
              </a:rPr>
              <a:t>stoffen</a:t>
            </a:r>
            <a:r>
              <a:rPr kumimoji="0" lang="en-US" sz="1800" b="0" i="0" u="none" strike="noStrike" kern="0" cap="none" spc="0" normalizeH="0" baseline="0" noProof="0" dirty="0">
                <a:ln>
                  <a:noFill/>
                </a:ln>
                <a:solidFill>
                  <a:srgbClr val="000000"/>
                </a:solidFill>
                <a:effectLst/>
                <a:uLnTx/>
                <a:uFillTx/>
                <a:latin typeface="Calibri"/>
                <a:ea typeface="+mn-ea"/>
              </a:rPr>
              <a:t>):</a:t>
            </a:r>
          </a:p>
          <a:p>
            <a:pPr marL="1062900" marR="0" lvl="3" indent="-342900" algn="l" defTabSz="914400" rtl="0" eaLnBrk="1" fontAlgn="base" latinLnBrk="0" hangingPunct="1">
              <a:lnSpc>
                <a:spcPct val="120000"/>
              </a:lnSpc>
              <a:spcBef>
                <a:spcPct val="2000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err="1">
                <a:ln>
                  <a:noFill/>
                </a:ln>
                <a:solidFill>
                  <a:srgbClr val="FF0000"/>
                </a:solidFill>
                <a:effectLst/>
                <a:uLnTx/>
                <a:uFillTx/>
                <a:latin typeface="Calibri"/>
                <a:ea typeface="+mn-ea"/>
              </a:rPr>
              <a:t>Genetisch</a:t>
            </a:r>
            <a:r>
              <a:rPr kumimoji="0" lang="en-US" sz="1800" b="0" i="0" u="none" strike="noStrike" kern="0" cap="none" spc="0" normalizeH="0" baseline="0" noProof="0" dirty="0">
                <a:ln>
                  <a:noFill/>
                </a:ln>
                <a:solidFill>
                  <a:srgbClr val="FF0000"/>
                </a:solidFill>
                <a:effectLst/>
                <a:uLnTx/>
                <a:uFillTx/>
                <a:latin typeface="Calibri"/>
                <a:ea typeface="+mn-ea"/>
              </a:rPr>
              <a:t> </a:t>
            </a:r>
            <a:r>
              <a:rPr kumimoji="0" lang="en-US" sz="1800" b="0" i="0" u="none" strike="noStrike" kern="0" cap="none" spc="0" normalizeH="0" baseline="0" noProof="0" dirty="0" err="1">
                <a:ln>
                  <a:noFill/>
                </a:ln>
                <a:solidFill>
                  <a:srgbClr val="FF0000"/>
                </a:solidFill>
                <a:effectLst/>
                <a:uLnTx/>
                <a:uFillTx/>
                <a:latin typeface="Calibri"/>
                <a:ea typeface="+mn-ea"/>
              </a:rPr>
              <a:t>gemodificeerde</a:t>
            </a:r>
            <a:r>
              <a:rPr kumimoji="0" lang="en-US" sz="1800" b="0" i="0" u="none" strike="noStrike" kern="0" cap="none" spc="0" normalizeH="0" baseline="0" noProof="0" dirty="0">
                <a:ln>
                  <a:noFill/>
                </a:ln>
                <a:solidFill>
                  <a:srgbClr val="FF0000"/>
                </a:solidFill>
                <a:effectLst/>
                <a:uLnTx/>
                <a:uFillTx/>
                <a:latin typeface="Calibri"/>
                <a:ea typeface="+mn-ea"/>
              </a:rPr>
              <a:t> </a:t>
            </a:r>
            <a:r>
              <a:rPr kumimoji="0" lang="en-US" sz="1800" b="0" i="0" u="none" strike="noStrike" kern="0" cap="none" spc="0" normalizeH="0" baseline="0" noProof="0" dirty="0" err="1">
                <a:ln>
                  <a:noFill/>
                </a:ln>
                <a:solidFill>
                  <a:srgbClr val="FF0000"/>
                </a:solidFill>
                <a:effectLst/>
                <a:uLnTx/>
                <a:uFillTx/>
                <a:latin typeface="Calibri"/>
                <a:ea typeface="+mn-ea"/>
              </a:rPr>
              <a:t>organismen</a:t>
            </a:r>
            <a:r>
              <a:rPr kumimoji="0" lang="en-US" sz="1800" b="0" i="0" u="none" strike="noStrike" kern="0" cap="none" spc="0" normalizeH="0" baseline="0" noProof="0" dirty="0">
                <a:ln>
                  <a:noFill/>
                </a:ln>
                <a:solidFill>
                  <a:srgbClr val="FF0000"/>
                </a:solidFill>
                <a:effectLst/>
                <a:uLnTx/>
                <a:uFillTx/>
                <a:latin typeface="Calibri"/>
                <a:ea typeface="+mn-ea"/>
              </a:rPr>
              <a:t> van </a:t>
            </a:r>
            <a:r>
              <a:rPr kumimoji="0" lang="en-US" sz="1800" b="0" i="0" u="none" strike="noStrike" kern="0" cap="none" spc="0" normalizeH="0" baseline="0" noProof="0" dirty="0" err="1">
                <a:ln>
                  <a:noFill/>
                </a:ln>
                <a:solidFill>
                  <a:srgbClr val="FF0000"/>
                </a:solidFill>
                <a:effectLst/>
                <a:uLnTx/>
                <a:uFillTx/>
                <a:latin typeface="Calibri"/>
                <a:ea typeface="+mn-ea"/>
              </a:rPr>
              <a:t>niet-infectueuze</a:t>
            </a:r>
            <a:r>
              <a:rPr kumimoji="0" lang="en-US" sz="1800" b="0" i="0" u="none" strike="noStrike" kern="0" cap="none" spc="0" normalizeH="0" baseline="0" noProof="0" dirty="0">
                <a:ln>
                  <a:noFill/>
                </a:ln>
                <a:solidFill>
                  <a:srgbClr val="FF0000"/>
                </a:solidFill>
                <a:effectLst/>
                <a:uLnTx/>
                <a:uFillTx/>
                <a:latin typeface="Calibri"/>
                <a:ea typeface="+mn-ea"/>
              </a:rPr>
              <a:t> micro-</a:t>
            </a:r>
            <a:r>
              <a:rPr kumimoji="0" lang="en-US" sz="1800" b="0" i="0" u="none" strike="noStrike" kern="0" cap="none" spc="0" normalizeH="0" baseline="0" noProof="0" dirty="0" err="1">
                <a:ln>
                  <a:noFill/>
                </a:ln>
                <a:solidFill>
                  <a:srgbClr val="FF0000"/>
                </a:solidFill>
                <a:effectLst/>
                <a:uLnTx/>
                <a:uFillTx/>
                <a:latin typeface="Calibri"/>
                <a:ea typeface="+mn-ea"/>
              </a:rPr>
              <a:t>organismen</a:t>
            </a:r>
            <a:r>
              <a:rPr kumimoji="0" lang="en-US" sz="1800" b="0" i="0" u="none" strike="noStrike" kern="0" cap="none" spc="0" normalizeH="0" baseline="0" noProof="0" dirty="0">
                <a:ln>
                  <a:noFill/>
                </a:ln>
                <a:solidFill>
                  <a:srgbClr val="FF0000"/>
                </a:solidFill>
                <a:effectLst/>
                <a:uLnTx/>
                <a:uFillTx/>
                <a:latin typeface="Calibri"/>
                <a:ea typeface="+mn-ea"/>
              </a:rPr>
              <a:t> en die </a:t>
            </a:r>
            <a:r>
              <a:rPr kumimoji="0" lang="en-US" sz="1800" b="0" i="0" u="none" strike="noStrike" kern="0" cap="none" spc="0" normalizeH="0" baseline="0" noProof="0" dirty="0" err="1">
                <a:ln>
                  <a:noFill/>
                </a:ln>
                <a:solidFill>
                  <a:srgbClr val="FF0000"/>
                </a:solidFill>
                <a:effectLst/>
                <a:uLnTx/>
                <a:uFillTx/>
                <a:latin typeface="Calibri"/>
                <a:ea typeface="+mn-ea"/>
              </a:rPr>
              <a:t>geen</a:t>
            </a:r>
            <a:r>
              <a:rPr kumimoji="0" lang="en-US" sz="1800" b="0" i="0" u="none" strike="noStrike" kern="0" cap="none" spc="0" normalizeH="0" baseline="0" noProof="0" dirty="0">
                <a:ln>
                  <a:noFill/>
                </a:ln>
                <a:solidFill>
                  <a:srgbClr val="FF0000"/>
                </a:solidFill>
                <a:effectLst/>
                <a:uLnTx/>
                <a:uFillTx/>
                <a:latin typeface="Calibri"/>
                <a:ea typeface="+mn-ea"/>
              </a:rPr>
              <a:t> </a:t>
            </a:r>
            <a:r>
              <a:rPr kumimoji="0" lang="en-US" sz="1800" b="0" i="0" u="none" strike="noStrike" kern="0" cap="none" spc="0" normalizeH="0" baseline="0" noProof="0" dirty="0" err="1">
                <a:ln>
                  <a:noFill/>
                </a:ln>
                <a:solidFill>
                  <a:srgbClr val="FF0000"/>
                </a:solidFill>
                <a:effectLst/>
                <a:uLnTx/>
                <a:uFillTx/>
                <a:latin typeface="Calibri"/>
                <a:ea typeface="+mn-ea"/>
              </a:rPr>
              <a:t>toxine</a:t>
            </a:r>
            <a:r>
              <a:rPr kumimoji="0" lang="en-US" sz="1800" b="0" i="0" u="none" strike="noStrike" kern="0" cap="none" spc="0" normalizeH="0" baseline="0" noProof="0" dirty="0">
                <a:ln>
                  <a:noFill/>
                </a:ln>
                <a:solidFill>
                  <a:srgbClr val="FF0000"/>
                </a:solidFill>
                <a:effectLst/>
                <a:uLnTx/>
                <a:uFillTx/>
                <a:latin typeface="Calibri"/>
                <a:ea typeface="+mn-ea"/>
              </a:rPr>
              <a:t> </a:t>
            </a:r>
            <a:r>
              <a:rPr kumimoji="0" lang="en-US" sz="1800" b="0" i="0" u="none" strike="noStrike" kern="0" cap="none" spc="0" normalizeH="0" baseline="0" noProof="0" dirty="0" err="1">
                <a:ln>
                  <a:noFill/>
                </a:ln>
                <a:solidFill>
                  <a:srgbClr val="FF0000"/>
                </a:solidFill>
                <a:effectLst/>
                <a:uLnTx/>
                <a:uFillTx/>
                <a:latin typeface="Calibri"/>
                <a:ea typeface="+mn-ea"/>
              </a:rPr>
              <a:t>produceren</a:t>
            </a:r>
            <a:r>
              <a:rPr kumimoji="0" lang="en-US" sz="1800" b="0" i="0" u="none" strike="noStrike" kern="0" cap="none" spc="0" normalizeH="0" baseline="0" noProof="0" dirty="0">
                <a:ln>
                  <a:noFill/>
                </a:ln>
                <a:solidFill>
                  <a:srgbClr val="FF0000"/>
                </a:solidFill>
                <a:effectLst/>
                <a:uLnTx/>
                <a:uFillTx/>
                <a:latin typeface="Calibri"/>
                <a:ea typeface="+mn-ea"/>
              </a:rPr>
              <a:t> </a:t>
            </a:r>
            <a:r>
              <a:rPr kumimoji="0" lang="en-US" sz="1800" b="0" i="0" u="none" strike="noStrike" kern="0" cap="none" spc="0" normalizeH="0" baseline="0" noProof="0" dirty="0" err="1">
                <a:ln>
                  <a:noFill/>
                </a:ln>
                <a:solidFill>
                  <a:srgbClr val="FF0000"/>
                </a:solidFill>
                <a:effectLst/>
                <a:uLnTx/>
                <a:uFillTx/>
                <a:latin typeface="Calibri"/>
                <a:ea typeface="+mn-ea"/>
              </a:rPr>
              <a:t>volgens</a:t>
            </a:r>
            <a:r>
              <a:rPr kumimoji="0" lang="en-US" sz="1800" b="0" i="0" u="none" strike="noStrike" kern="0" cap="none" spc="0" normalizeH="0" baseline="0" noProof="0" dirty="0">
                <a:ln>
                  <a:noFill/>
                </a:ln>
                <a:solidFill>
                  <a:srgbClr val="FF0000"/>
                </a:solidFill>
                <a:effectLst/>
                <a:uLnTx/>
                <a:uFillTx/>
                <a:latin typeface="Calibri"/>
                <a:ea typeface="+mn-ea"/>
              </a:rPr>
              <a:t> de </a:t>
            </a:r>
            <a:r>
              <a:rPr kumimoji="0" lang="en-US" sz="1800" b="0" i="0" u="none" strike="noStrike" kern="0" cap="none" spc="0" normalizeH="0" baseline="0" noProof="0" dirty="0" err="1">
                <a:ln>
                  <a:noFill/>
                </a:ln>
                <a:solidFill>
                  <a:srgbClr val="FF0000"/>
                </a:solidFill>
                <a:effectLst/>
                <a:uLnTx/>
                <a:uFillTx/>
                <a:latin typeface="Calibri"/>
                <a:ea typeface="+mn-ea"/>
              </a:rPr>
              <a:t>definitie</a:t>
            </a:r>
            <a:r>
              <a:rPr kumimoji="0" lang="en-US" sz="1800" b="0" i="0" u="none" strike="noStrike" kern="0" cap="none" spc="0" normalizeH="0" baseline="0" noProof="0" dirty="0">
                <a:ln>
                  <a:noFill/>
                </a:ln>
                <a:solidFill>
                  <a:srgbClr val="FF0000"/>
                </a:solidFill>
                <a:effectLst/>
                <a:uLnTx/>
                <a:uFillTx/>
                <a:latin typeface="Calibri"/>
                <a:ea typeface="+mn-ea"/>
              </a:rPr>
              <a:t> van 6.1</a:t>
            </a:r>
            <a:endParaRPr kumimoji="0" lang="en-GB" sz="1800" b="0" i="0" u="none" strike="noStrike" kern="0" cap="none" spc="0" normalizeH="0" baseline="0" noProof="0" dirty="0">
              <a:ln>
                <a:noFill/>
              </a:ln>
              <a:solidFill>
                <a:srgbClr val="FF0000"/>
              </a:solidFill>
              <a:effectLst/>
              <a:uLnTx/>
              <a:uFillTx/>
              <a:latin typeface="Calibri"/>
              <a:ea typeface="+mn-ea"/>
            </a:endParaRPr>
          </a:p>
        </p:txBody>
      </p:sp>
      <p:pic>
        <p:nvPicPr>
          <p:cNvPr id="3" name="Picture 7">
            <a:extLst>
              <a:ext uri="{FF2B5EF4-FFF2-40B4-BE49-F238E27FC236}">
                <a16:creationId xmlns:a16="http://schemas.microsoft.com/office/drawing/2014/main" id="{4286979C-634D-17D0-2B26-08B9169C8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6223" y="1144588"/>
            <a:ext cx="1782777" cy="129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Tree>
    <p:extLst>
      <p:ext uri="{BB962C8B-B14F-4D97-AF65-F5344CB8AC3E}">
        <p14:creationId xmlns:p14="http://schemas.microsoft.com/office/powerpoint/2010/main" val="768081614"/>
      </p:ext>
    </p:extLst>
  </p:cSld>
  <p:clrMapOvr>
    <a:masterClrMapping/>
  </p:clrMapOvr>
</p:sld>
</file>

<file path=ppt/theme/theme1.xml><?xml version="1.0" encoding="utf-8"?>
<a:theme xmlns:a="http://schemas.openxmlformats.org/drawingml/2006/main" name="ub_dcm_hs_presentation_corporate_widescreen_EN_2016">
  <a:themeElements>
    <a:clrScheme name="Kleurenschema UU Corporate">
      <a:dk1>
        <a:sysClr val="windowText" lastClr="000000"/>
      </a:dk1>
      <a:lt1>
        <a:sysClr val="window" lastClr="FFFFFF"/>
      </a:lt1>
      <a:dk2>
        <a:srgbClr val="000000"/>
      </a:dk2>
      <a:lt2>
        <a:srgbClr val="FFFFFF"/>
      </a:lt2>
      <a:accent1>
        <a:srgbClr val="FFD300"/>
      </a:accent1>
      <a:accent2>
        <a:srgbClr val="808080"/>
      </a:accent2>
      <a:accent3>
        <a:srgbClr val="FFE465"/>
      </a:accent3>
      <a:accent4>
        <a:srgbClr val="B2B2B2"/>
      </a:accent4>
      <a:accent5>
        <a:srgbClr val="BF9E00"/>
      </a:accent5>
      <a:accent6>
        <a:srgbClr val="606060"/>
      </a:accent6>
      <a:hlink>
        <a:srgbClr val="808080"/>
      </a:hlink>
      <a:folHlink>
        <a:srgbClr val="808080"/>
      </a:folHlink>
    </a:clrScheme>
    <a:fontScheme name="Lettertype UU">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a:defPPr>
      </a:lst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34CA3F5682C418397C6E4414BCDE3" ma:contentTypeVersion="19" ma:contentTypeDescription="Create a new document." ma:contentTypeScope="" ma:versionID="e8739923da85bbcf64949b37376119e5">
  <xsd:schema xmlns:xsd="http://www.w3.org/2001/XMLSchema" xmlns:xs="http://www.w3.org/2001/XMLSchema" xmlns:p="http://schemas.microsoft.com/office/2006/metadata/properties" xmlns:ns1="http://schemas.microsoft.com/sharepoint/v3" xmlns:ns2="0577e6a0-5f74-4659-a81a-c7bdc984432d" xmlns:ns3="f5c8fe0e-f8db-4fac-9fd3-e69469f9c90b" targetNamespace="http://schemas.microsoft.com/office/2006/metadata/properties" ma:root="true" ma:fieldsID="8eeeaf8f7c9db5a37ba8cc4ca484e72e" ns1:_="" ns2:_="" ns3:_="">
    <xsd:import namespace="http://schemas.microsoft.com/sharepoint/v3"/>
    <xsd:import namespace="0577e6a0-5f74-4659-a81a-c7bdc984432d"/>
    <xsd:import namespace="f5c8fe0e-f8db-4fac-9fd3-e69469f9c90b"/>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77e6a0-5f74-4659-a81a-c7bdc9844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f1f8003-3544-4801-a0bb-558fc8ffc217"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8fe0e-f8db-4fac-9fd3-e69469f9c90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9a741a-f494-4d94-8680-dc86ef506da7}" ma:internalName="TaxCatchAll" ma:showField="CatchAllData" ma:web="f5c8fe0e-f8db-4fac-9fd3-e69469f9c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577e6a0-5f74-4659-a81a-c7bdc984432d">
      <Terms xmlns="http://schemas.microsoft.com/office/infopath/2007/PartnerControls"/>
    </lcf76f155ced4ddcb4097134ff3c332f>
    <TaxCatchAll xmlns="f5c8fe0e-f8db-4fac-9fd3-e69469f9c90b"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268F947-16EF-4115-BE03-109CBA78D7BE}"/>
</file>

<file path=customXml/itemProps2.xml><?xml version="1.0" encoding="utf-8"?>
<ds:datastoreItem xmlns:ds="http://schemas.openxmlformats.org/officeDocument/2006/customXml" ds:itemID="{918AC29C-19BD-422E-BA76-4C767EE8AC41}"/>
</file>

<file path=customXml/itemProps3.xml><?xml version="1.0" encoding="utf-8"?>
<ds:datastoreItem xmlns:ds="http://schemas.openxmlformats.org/officeDocument/2006/customXml" ds:itemID="{844769B5-529F-4FC6-8D37-4AD2572AFA94}"/>
</file>

<file path=docProps/app.xml><?xml version="1.0" encoding="utf-8"?>
<Properties xmlns="http://schemas.openxmlformats.org/officeDocument/2006/extended-properties" xmlns:vt="http://schemas.openxmlformats.org/officeDocument/2006/docPropsVTypes">
  <TotalTime>0</TotalTime>
  <Words>2553</Words>
  <Application>Microsoft Office PowerPoint</Application>
  <PresentationFormat>Breedbeeld</PresentationFormat>
  <Paragraphs>329</Paragraphs>
  <Slides>22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Times</vt:lpstr>
      <vt:lpstr>Verdana</vt:lpstr>
      <vt:lpstr>ub_dcm_hs_presentation_corporate_widescreen_EN_2016</vt:lpstr>
      <vt:lpstr>Aangrenzende wetgeving  Heeft de BVF niet genoeg aan het Besluit- en de Regeling GGO??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Aanpalende wetgeving Biologische veiligheid</dc:title>
  <dc:creator>P.T.Odinot@uu.nl</dc:creator>
  <cp:lastModifiedBy>Odinot, P.T. (Paul)</cp:lastModifiedBy>
  <cp:revision>77</cp:revision>
  <cp:lastPrinted>2019-01-14T07:46:05Z</cp:lastPrinted>
  <dcterms:created xsi:type="dcterms:W3CDTF">2019-01-07T08:52:37Z</dcterms:created>
  <dcterms:modified xsi:type="dcterms:W3CDTF">2023-09-29T05:30:26Z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0x010100FF634CA3F5682C418397C6E4414BCDE3</vt:lpwstr>
  </property>
</Properties>
</file>